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embeddedFontLst>
    <p:embeddedFont>
      <p:font typeface="Arial Narrow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rialNarrow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rialNarrow-italic.fntdata"/><Relationship Id="rId12" Type="http://schemas.openxmlformats.org/officeDocument/2006/relationships/slide" Target="slides/slide7.xml"/><Relationship Id="rId34" Type="http://schemas.openxmlformats.org/officeDocument/2006/relationships/font" Target="fonts/ArialNarrow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ArialNarrow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/>
          <p:nvPr/>
        </p:nvSpPr>
        <p:spPr>
          <a:xfrm>
            <a:off x="1143000" y="695160"/>
            <a:ext cx="4571640" cy="34286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:notes"/>
          <p:cNvSpPr txBox="1"/>
          <p:nvPr>
            <p:ph idx="1" type="body"/>
          </p:nvPr>
        </p:nvSpPr>
        <p:spPr>
          <a:xfrm>
            <a:off x="685800" y="4343400"/>
            <a:ext cx="548460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/>
          <p:nvPr/>
        </p:nvSpPr>
        <p:spPr>
          <a:xfrm>
            <a:off x="1143000" y="695160"/>
            <a:ext cx="4571640" cy="34286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1:notes"/>
          <p:cNvSpPr txBox="1"/>
          <p:nvPr>
            <p:ph idx="1" type="body"/>
          </p:nvPr>
        </p:nvSpPr>
        <p:spPr>
          <a:xfrm>
            <a:off x="685800" y="4343400"/>
            <a:ext cx="548280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/>
          <p:nvPr/>
        </p:nvSpPr>
        <p:spPr>
          <a:xfrm>
            <a:off x="1143000" y="695160"/>
            <a:ext cx="4571640" cy="34286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3:notes"/>
          <p:cNvSpPr txBox="1"/>
          <p:nvPr>
            <p:ph idx="1" type="body"/>
          </p:nvPr>
        </p:nvSpPr>
        <p:spPr>
          <a:xfrm>
            <a:off x="685800" y="4343400"/>
            <a:ext cx="548280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4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5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6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7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8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9:notes"/>
          <p:cNvSpPr/>
          <p:nvPr/>
        </p:nvSpPr>
        <p:spPr>
          <a:xfrm>
            <a:off x="1143000" y="695160"/>
            <a:ext cx="4571640" cy="34286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9:notes"/>
          <p:cNvSpPr txBox="1"/>
          <p:nvPr>
            <p:ph idx="1" type="body"/>
          </p:nvPr>
        </p:nvSpPr>
        <p:spPr>
          <a:xfrm>
            <a:off x="685800" y="4343400"/>
            <a:ext cx="548280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9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:notes"/>
          <p:cNvSpPr/>
          <p:nvPr/>
        </p:nvSpPr>
        <p:spPr>
          <a:xfrm>
            <a:off x="1143000" y="695160"/>
            <a:ext cx="4571640" cy="34286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0:notes"/>
          <p:cNvSpPr txBox="1"/>
          <p:nvPr>
            <p:ph idx="1" type="body"/>
          </p:nvPr>
        </p:nvSpPr>
        <p:spPr>
          <a:xfrm>
            <a:off x="685800" y="4343400"/>
            <a:ext cx="548460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0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1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2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:notes"/>
          <p:cNvSpPr/>
          <p:nvPr/>
        </p:nvSpPr>
        <p:spPr>
          <a:xfrm>
            <a:off x="-4175280" y="0"/>
            <a:ext cx="22064400" cy="16549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4:notes"/>
          <p:cNvSpPr txBox="1"/>
          <p:nvPr>
            <p:ph idx="1" type="body"/>
          </p:nvPr>
        </p:nvSpPr>
        <p:spPr>
          <a:xfrm>
            <a:off x="685800" y="4343400"/>
            <a:ext cx="5482800" cy="411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4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5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6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7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:notes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838080" y="2362320"/>
            <a:ext cx="7692840" cy="3723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9" name="Google Shape;69;p1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subTitle"/>
          </p:nvPr>
        </p:nvSpPr>
        <p:spPr>
          <a:xfrm>
            <a:off x="838080" y="2362320"/>
            <a:ext cx="7692840" cy="3723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838080" y="2362320"/>
            <a:ext cx="7692840" cy="37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838080" y="2362320"/>
            <a:ext cx="3754080" cy="37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idx="2" type="body"/>
          </p:nvPr>
        </p:nvSpPr>
        <p:spPr>
          <a:xfrm>
            <a:off x="4780080" y="2362320"/>
            <a:ext cx="3754080" cy="37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762120" y="762120"/>
            <a:ext cx="7924320" cy="529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838080" y="2362320"/>
            <a:ext cx="375408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2" type="body"/>
          </p:nvPr>
        </p:nvSpPr>
        <p:spPr>
          <a:xfrm>
            <a:off x="4780080" y="2362320"/>
            <a:ext cx="3754080" cy="37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3" type="body"/>
          </p:nvPr>
        </p:nvSpPr>
        <p:spPr>
          <a:xfrm>
            <a:off x="838080" y="4307760"/>
            <a:ext cx="375408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838080" y="2362320"/>
            <a:ext cx="3754080" cy="37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2" type="body"/>
          </p:nvPr>
        </p:nvSpPr>
        <p:spPr>
          <a:xfrm>
            <a:off x="4780080" y="2362320"/>
            <a:ext cx="375408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3" type="body"/>
          </p:nvPr>
        </p:nvSpPr>
        <p:spPr>
          <a:xfrm>
            <a:off x="4780080" y="4307760"/>
            <a:ext cx="375408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838080" y="2362320"/>
            <a:ext cx="375408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2" type="body"/>
          </p:nvPr>
        </p:nvSpPr>
        <p:spPr>
          <a:xfrm>
            <a:off x="4780080" y="2362320"/>
            <a:ext cx="375408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3" type="body"/>
          </p:nvPr>
        </p:nvSpPr>
        <p:spPr>
          <a:xfrm>
            <a:off x="838080" y="4307760"/>
            <a:ext cx="769284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838080" y="2362320"/>
            <a:ext cx="769284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2" type="body"/>
          </p:nvPr>
        </p:nvSpPr>
        <p:spPr>
          <a:xfrm>
            <a:off x="838080" y="4307760"/>
            <a:ext cx="769284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838080" y="2362320"/>
            <a:ext cx="375408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6"/>
          <p:cNvSpPr txBox="1"/>
          <p:nvPr>
            <p:ph idx="2" type="body"/>
          </p:nvPr>
        </p:nvSpPr>
        <p:spPr>
          <a:xfrm>
            <a:off x="4780080" y="2362320"/>
            <a:ext cx="375408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6"/>
          <p:cNvSpPr txBox="1"/>
          <p:nvPr>
            <p:ph idx="3" type="body"/>
          </p:nvPr>
        </p:nvSpPr>
        <p:spPr>
          <a:xfrm>
            <a:off x="838080" y="4307760"/>
            <a:ext cx="375408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6"/>
          <p:cNvSpPr txBox="1"/>
          <p:nvPr>
            <p:ph idx="4" type="body"/>
          </p:nvPr>
        </p:nvSpPr>
        <p:spPr>
          <a:xfrm>
            <a:off x="4780080" y="4307760"/>
            <a:ext cx="375408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838080" y="2362320"/>
            <a:ext cx="247680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7"/>
          <p:cNvSpPr txBox="1"/>
          <p:nvPr>
            <p:ph idx="2" type="body"/>
          </p:nvPr>
        </p:nvSpPr>
        <p:spPr>
          <a:xfrm>
            <a:off x="3439080" y="2362320"/>
            <a:ext cx="247680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27"/>
          <p:cNvSpPr txBox="1"/>
          <p:nvPr>
            <p:ph idx="3" type="body"/>
          </p:nvPr>
        </p:nvSpPr>
        <p:spPr>
          <a:xfrm>
            <a:off x="6040080" y="2362320"/>
            <a:ext cx="247680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7"/>
          <p:cNvSpPr txBox="1"/>
          <p:nvPr>
            <p:ph idx="4" type="body"/>
          </p:nvPr>
        </p:nvSpPr>
        <p:spPr>
          <a:xfrm>
            <a:off x="838080" y="4307760"/>
            <a:ext cx="247680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7"/>
          <p:cNvSpPr txBox="1"/>
          <p:nvPr>
            <p:ph idx="5" type="body"/>
          </p:nvPr>
        </p:nvSpPr>
        <p:spPr>
          <a:xfrm>
            <a:off x="3439080" y="4307760"/>
            <a:ext cx="247680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7"/>
          <p:cNvSpPr txBox="1"/>
          <p:nvPr>
            <p:ph idx="6" type="body"/>
          </p:nvPr>
        </p:nvSpPr>
        <p:spPr>
          <a:xfrm>
            <a:off x="6040080" y="4307760"/>
            <a:ext cx="247680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8080" y="2362320"/>
            <a:ext cx="3754080" cy="37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780080" y="2362320"/>
            <a:ext cx="375408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3" type="body"/>
          </p:nvPr>
        </p:nvSpPr>
        <p:spPr>
          <a:xfrm>
            <a:off x="4780080" y="4307760"/>
            <a:ext cx="3754080" cy="177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2" name="Google Shape;62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b="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5"/>
          <p:cNvGrpSpPr/>
          <p:nvPr/>
        </p:nvGrpSpPr>
        <p:grpSpPr>
          <a:xfrm>
            <a:off x="0" y="0"/>
            <a:ext cx="7619400" cy="6857640"/>
            <a:chOff x="0" y="0"/>
            <a:chExt cx="7619400" cy="6857640"/>
          </a:xfrm>
        </p:grpSpPr>
        <p:grpSp>
          <p:nvGrpSpPr>
            <p:cNvPr id="94" name="Google Shape;94;p15"/>
            <p:cNvGrpSpPr/>
            <p:nvPr/>
          </p:nvGrpSpPr>
          <p:grpSpPr>
            <a:xfrm>
              <a:off x="0" y="0"/>
              <a:ext cx="3200040" cy="6857640"/>
              <a:chOff x="0" y="0"/>
              <a:chExt cx="3200040" cy="6857640"/>
            </a:xfrm>
          </p:grpSpPr>
          <p:sp>
            <p:nvSpPr>
              <p:cNvPr id="95" name="Google Shape;95;p15"/>
              <p:cNvSpPr/>
              <p:nvPr/>
            </p:nvSpPr>
            <p:spPr>
              <a:xfrm>
                <a:off x="0" y="0"/>
                <a:ext cx="761760" cy="68576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57200" y="0"/>
                <a:ext cx="2742840" cy="1166400"/>
              </a:xfrm>
              <a:custGeom>
                <a:rect b="b" l="l" r="r" t="t"/>
                <a:pathLst>
                  <a:path extrusionOk="0" h="735" w="1728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7" name="Google Shape;97;p15"/>
            <p:cNvGrpSpPr/>
            <p:nvPr/>
          </p:nvGrpSpPr>
          <p:grpSpPr>
            <a:xfrm>
              <a:off x="227880" y="1981080"/>
              <a:ext cx="7391520" cy="318600"/>
              <a:chOff x="227880" y="1981080"/>
              <a:chExt cx="7391520" cy="318600"/>
            </a:xfrm>
          </p:grpSpPr>
          <p:sp>
            <p:nvSpPr>
              <p:cNvPr id="98" name="Google Shape;98;p15"/>
              <p:cNvSpPr/>
              <p:nvPr/>
            </p:nvSpPr>
            <p:spPr>
              <a:xfrm>
                <a:off x="609480" y="1981080"/>
                <a:ext cx="7009920" cy="317160"/>
              </a:xfrm>
              <a:prstGeom prst="roundRect">
                <a:avLst>
                  <a:gd fmla="val 0" name="adj"/>
                </a:avLst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 flipH="1">
                <a:off x="227880" y="1981080"/>
                <a:ext cx="393480" cy="318600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62120" y="762120"/>
            <a:ext cx="7924320" cy="5324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2438280" y="6248520"/>
            <a:ext cx="2130120" cy="47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5791320" y="6248520"/>
            <a:ext cx="2896920" cy="47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84240" y="6242040"/>
            <a:ext cx="587160" cy="48852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1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9.jpeg" Type="http://schemas.openxmlformats.org/officeDocument/2006/relationships/image"/><Relationship Id="rId4" Target="../media/image7.jpg" Type="http://schemas.openxmlformats.org/officeDocument/2006/relationships/image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1.jp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6.jpg" Type="http://schemas.openxmlformats.org/officeDocument/2006/relationships/image"/><Relationship Id="rId4" Target="../media/image32.jpeg" Type="http://schemas.openxmlformats.org/officeDocument/2006/relationships/image"/><Relationship Id="rId5" Target="../media/image23.jpg" Type="http://schemas.openxmlformats.org/officeDocument/2006/relationships/image"/><Relationship Id="rId6" Target="../media/image29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7.jpeg" Type="http://schemas.openxmlformats.org/officeDocument/2006/relationships/image"/><Relationship Id="rId4" Target="../media/image24.jpg" Type="http://schemas.openxmlformats.org/officeDocument/2006/relationships/image"/><Relationship Id="rId5" Target="../media/image34.jpg" Type="http://schemas.openxmlformats.org/officeDocument/2006/relationships/image"/><Relationship Id="rId6" Target="../media/image29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3.jpeg" Type="http://schemas.openxmlformats.org/officeDocument/2006/relationships/image"/><Relationship Id="rId4" Target="../media/image28.jpeg" Type="http://schemas.openxmlformats.org/officeDocument/2006/relationships/image"/><Relationship Id="rId5" Target="../media/image55.jpg" Type="http://schemas.openxmlformats.org/officeDocument/2006/relationships/image"/><Relationship Id="rId6" Target="../media/image29.jpeg" Type="http://schemas.openxmlformats.org/officeDocument/2006/relationships/image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7.jpg"/></Relationships>
</file>

<file path=ppt/slides/_rels/slide17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5.jpg" Type="http://schemas.openxmlformats.org/officeDocument/2006/relationships/image"/><Relationship Id="rId4" Target="../media/image35.jpeg" Type="http://schemas.openxmlformats.org/officeDocument/2006/relationships/image"/><Relationship Id="rId5" Target="../media/image36.jpeg" Type="http://schemas.openxmlformats.org/officeDocument/2006/relationships/image"/><Relationship Id="rId6" Target="../media/image38.jpg" Type="http://schemas.openxmlformats.org/officeDocument/2006/relationships/image"/><Relationship Id="rId7" Target="../media/image29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9.jpeg" Type="http://schemas.openxmlformats.org/officeDocument/2006/relationships/image"/><Relationship Id="rId4" Target="../media/image39.pn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9.jpeg" Type="http://schemas.openxmlformats.org/officeDocument/2006/relationships/image"/><Relationship Id="rId4" Target="../media/image48.jpg" Type="http://schemas.openxmlformats.org/officeDocument/2006/relationships/image"/><Relationship Id="rId5" Target="../media/image46.jp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52.jpeg" Type="http://schemas.openxmlformats.org/officeDocument/2006/relationships/image"/><Relationship Id="rId4" Target="../media/image41.jpg" Type="http://schemas.openxmlformats.org/officeDocument/2006/relationships/image"/><Relationship Id="rId5" Target="../media/image29.jpeg" Type="http://schemas.openxmlformats.org/officeDocument/2006/relationships/image"/><Relationship Id="rId6" Target="../media/image56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42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54.jp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9.jpeg" Type="http://schemas.openxmlformats.org/officeDocument/2006/relationships/image"/><Relationship Id="rId4" Target="../media/image40.jpg" Type="http://schemas.openxmlformats.org/officeDocument/2006/relationships/image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jpg"/></Relationships>
</file>

<file path=ppt/slides/_rels/slide25.xml.rels><?xml version="1.0" encoding="UTF-8" standalone="yes" ?><Relationships xmlns="http://schemas.openxmlformats.org/package/2006/relationships"><Relationship Id="rId1" Target="../slideLayouts/slideLayout14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43.jpg" Type="http://schemas.openxmlformats.org/officeDocument/2006/relationships/image"/><Relationship Id="rId4" Target="../media/image47.jpg" Type="http://schemas.openxmlformats.org/officeDocument/2006/relationships/image"/><Relationship Id="rId5" Target="../media/image29.jpeg" Type="http://schemas.openxmlformats.org/officeDocument/2006/relationships/image"/><Relationship Id="rId6" Target="../media/image53.jp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44.jpg" Type="http://schemas.openxmlformats.org/officeDocument/2006/relationships/image"/><Relationship Id="rId4" Target="../media/image45.jpg" Type="http://schemas.openxmlformats.org/officeDocument/2006/relationships/image"/><Relationship Id="rId5" Target="../media/image29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49.jpg" Type="http://schemas.openxmlformats.org/officeDocument/2006/relationships/image"/><Relationship Id="rId4" Target="../media/image50.jpg" Type="http://schemas.openxmlformats.org/officeDocument/2006/relationships/image"/><Relationship Id="rId5" Target="../media/image57.jpeg" Type="http://schemas.openxmlformats.org/officeDocument/2006/relationships/image"/><Relationship Id="rId6" Target="../media/image58.jpeg" Type="http://schemas.openxmlformats.org/officeDocument/2006/relationships/image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gif"/><Relationship Id="rId4" Type="http://schemas.openxmlformats.org/officeDocument/2006/relationships/image" Target="../media/image16.jpg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/>
        </p:nvSpPr>
        <p:spPr>
          <a:xfrm>
            <a:off x="108000" y="6021360"/>
            <a:ext cx="3276360" cy="47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Jiří Lehký - The Czech Ranger Association</a:t>
            </a:r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0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PLA Beskydy Administration</a:t>
            </a:r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2880000" y="1052640"/>
            <a:ext cx="6624360" cy="172836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cs-CZ" sz="3600" u="none" cap="none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RANGER SERVICE</a:t>
            </a:r>
            <a:b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cs-CZ" sz="3600" u="none" cap="none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(Nature Guard)</a:t>
            </a:r>
            <a:b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cs-CZ" sz="3600" u="none" cap="none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in protected areas of the Czech Republic</a:t>
            </a:r>
            <a:endParaRPr b="0" i="0" sz="36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0000" y="1052640"/>
            <a:ext cx="1399680" cy="173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5280" y="2852640"/>
            <a:ext cx="4897080" cy="330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/>
        </p:nvSpPr>
        <p:spPr>
          <a:xfrm>
            <a:off x="235080" y="114480"/>
            <a:ext cx="8353080" cy="80136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System of state nature protection in the Czech Republic</a:t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7"/>
          <p:cNvSpPr/>
          <p:nvPr/>
        </p:nvSpPr>
        <p:spPr>
          <a:xfrm>
            <a:off x="108000" y="2924280"/>
            <a:ext cx="2320560" cy="45972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Regional authority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7"/>
          <p:cNvSpPr/>
          <p:nvPr/>
        </p:nvSpPr>
        <p:spPr>
          <a:xfrm>
            <a:off x="79200" y="4721400"/>
            <a:ext cx="2437920" cy="45972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District council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7"/>
          <p:cNvSpPr/>
          <p:nvPr/>
        </p:nvSpPr>
        <p:spPr>
          <a:xfrm>
            <a:off x="111240" y="5794200"/>
            <a:ext cx="2390400" cy="45972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Municipal authority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7"/>
          <p:cNvSpPr/>
          <p:nvPr/>
        </p:nvSpPr>
        <p:spPr>
          <a:xfrm>
            <a:off x="2514600" y="2941560"/>
            <a:ext cx="2122200" cy="82548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National park Administration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7"/>
          <p:cNvSpPr/>
          <p:nvPr/>
        </p:nvSpPr>
        <p:spPr>
          <a:xfrm>
            <a:off x="4788000" y="2924280"/>
            <a:ext cx="2160360" cy="82548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16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Protected landscape area</a:t>
            </a: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 Administration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Google Shape;238;p37"/>
          <p:cNvCxnSpPr/>
          <p:nvPr/>
        </p:nvCxnSpPr>
        <p:spPr>
          <a:xfrm>
            <a:off x="1258560" y="2276280"/>
            <a:ext cx="0" cy="64764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39" name="Google Shape;239;p37"/>
          <p:cNvCxnSpPr/>
          <p:nvPr/>
        </p:nvCxnSpPr>
        <p:spPr>
          <a:xfrm>
            <a:off x="1258560" y="3429000"/>
            <a:ext cx="3240" cy="114768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40" name="Google Shape;240;p37"/>
          <p:cNvCxnSpPr/>
          <p:nvPr/>
        </p:nvCxnSpPr>
        <p:spPr>
          <a:xfrm>
            <a:off x="1295280" y="5184720"/>
            <a:ext cx="1440" cy="60948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241" name="Google Shape;241;p37"/>
          <p:cNvSpPr/>
          <p:nvPr/>
        </p:nvSpPr>
        <p:spPr>
          <a:xfrm>
            <a:off x="4784760" y="2174760"/>
            <a:ext cx="18396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2" name="Google Shape;242;p37"/>
          <p:cNvCxnSpPr/>
          <p:nvPr/>
        </p:nvCxnSpPr>
        <p:spPr>
          <a:xfrm>
            <a:off x="3203280" y="2276280"/>
            <a:ext cx="0" cy="64764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43" name="Google Shape;243;p37"/>
          <p:cNvCxnSpPr/>
          <p:nvPr/>
        </p:nvCxnSpPr>
        <p:spPr>
          <a:xfrm>
            <a:off x="5148000" y="2276280"/>
            <a:ext cx="0" cy="63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244" name="Google Shape;244;p37"/>
          <p:cNvSpPr/>
          <p:nvPr/>
        </p:nvSpPr>
        <p:spPr>
          <a:xfrm>
            <a:off x="2190240" y="766800"/>
            <a:ext cx="703800" cy="368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or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7"/>
          <p:cNvSpPr/>
          <p:nvPr/>
        </p:nvSpPr>
        <p:spPr>
          <a:xfrm>
            <a:off x="2340000" y="4149720"/>
            <a:ext cx="2515680" cy="520560"/>
          </a:xfrm>
          <a:prstGeom prst="rect">
            <a:avLst/>
          </a:prstGeom>
          <a:solidFill>
            <a:srgbClr val="FFFFFF"/>
          </a:solidFill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 strike="noStrike">
                <a:solidFill>
                  <a:srgbClr val="3C653C"/>
                </a:solidFill>
                <a:latin typeface="Arial Narrow"/>
                <a:ea typeface="Arial Narrow"/>
                <a:cs typeface="Arial Narrow"/>
                <a:sym typeface="Arial Narrow"/>
              </a:rPr>
              <a:t>Nature Guard</a:t>
            </a:r>
            <a:endParaRPr b="0" sz="2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37"/>
          <p:cNvCxnSpPr/>
          <p:nvPr/>
        </p:nvCxnSpPr>
        <p:spPr>
          <a:xfrm>
            <a:off x="2339640" y="3429000"/>
            <a:ext cx="0" cy="657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47" name="Google Shape;247;p37"/>
          <p:cNvCxnSpPr/>
          <p:nvPr/>
        </p:nvCxnSpPr>
        <p:spPr>
          <a:xfrm>
            <a:off x="3198600" y="3774960"/>
            <a:ext cx="3240" cy="38088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48" name="Google Shape;248;p37"/>
          <p:cNvCxnSpPr/>
          <p:nvPr/>
        </p:nvCxnSpPr>
        <p:spPr>
          <a:xfrm>
            <a:off x="4787640" y="3716280"/>
            <a:ext cx="3240" cy="37296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pic>
        <p:nvPicPr>
          <p:cNvPr id="249" name="Google Shape;24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000" y="907920"/>
            <a:ext cx="3420720" cy="84564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7"/>
          <p:cNvSpPr/>
          <p:nvPr/>
        </p:nvSpPr>
        <p:spPr>
          <a:xfrm>
            <a:off x="6892920" y="2019240"/>
            <a:ext cx="2079360" cy="8240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16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Nature Conservation Agency of the Czech Republic</a:t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37"/>
          <p:cNvCxnSpPr/>
          <p:nvPr/>
        </p:nvCxnSpPr>
        <p:spPr>
          <a:xfrm>
            <a:off x="7975440" y="1661760"/>
            <a:ext cx="1440" cy="38124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52" name="Google Shape;252;p37"/>
          <p:cNvCxnSpPr/>
          <p:nvPr/>
        </p:nvCxnSpPr>
        <p:spPr>
          <a:xfrm flipH="1">
            <a:off x="6948420" y="2854260"/>
            <a:ext cx="984000" cy="485400"/>
          </a:xfrm>
          <a:prstGeom prst="bentConnector2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"/>
            <a:headEnd len="sm" w="sm" type="none"/>
            <a:tailEnd len="med" w="med" type="stealth"/>
          </a:ln>
        </p:spPr>
      </p:cxnSp>
      <p:pic>
        <p:nvPicPr>
          <p:cNvPr id="253" name="Google Shape;25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2920" y="4003560"/>
            <a:ext cx="1872720" cy="246672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7"/>
          <p:cNvSpPr/>
          <p:nvPr/>
        </p:nvSpPr>
        <p:spPr>
          <a:xfrm>
            <a:off x="2987640" y="1125360"/>
            <a:ext cx="3342960" cy="824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Ministry of the Environment of the Czech Republic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/>
          <p:nvPr/>
        </p:nvSpPr>
        <p:spPr>
          <a:xfrm>
            <a:off x="501480" y="981000"/>
            <a:ext cx="8462520" cy="100764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NATURE GUARD</a:t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8"/>
          <p:cNvSpPr/>
          <p:nvPr/>
        </p:nvSpPr>
        <p:spPr>
          <a:xfrm>
            <a:off x="1258920" y="1982880"/>
            <a:ext cx="76338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cs-CZ" sz="20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„ The mission of Nature Guard shall be  to check the observation of regulations pertaining to nature and landscape protection “</a:t>
            </a:r>
            <a:r>
              <a:rPr b="0" lang="cs-CZ" sz="18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    	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280" y="2852640"/>
            <a:ext cx="4897080" cy="391752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8"/>
          <p:cNvSpPr/>
          <p:nvPr/>
        </p:nvSpPr>
        <p:spPr>
          <a:xfrm>
            <a:off x="2268360" y="1706400"/>
            <a:ext cx="5398560" cy="27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1200" strike="noStrike">
                <a:solidFill>
                  <a:srgbClr val="00264D"/>
                </a:solidFill>
                <a:latin typeface="Arial"/>
                <a:ea typeface="Arial"/>
                <a:cs typeface="Arial"/>
                <a:sym typeface="Arial"/>
              </a:rPr>
              <a:t>by the Act No. </a:t>
            </a:r>
            <a:r>
              <a:rPr b="0" lang="cs-CZ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114/92 Coll. – on the </a:t>
            </a:r>
            <a:r>
              <a:rPr b="0" lang="cs-CZ" sz="1200" strike="noStrike">
                <a:solidFill>
                  <a:srgbClr val="00264D"/>
                </a:solidFill>
                <a:latin typeface="Arial"/>
                <a:ea typeface="Arial"/>
                <a:cs typeface="Arial"/>
                <a:sym typeface="Arial"/>
              </a:rPr>
              <a:t>Conservation of Nature and Landscape</a:t>
            </a:r>
            <a:endParaRPr b="0" sz="1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/>
          <p:nvPr/>
        </p:nvSpPr>
        <p:spPr>
          <a:xfrm>
            <a:off x="1014480" y="83196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2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Long tradition …</a:t>
            </a:r>
            <a:endParaRPr b="0" sz="32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9"/>
          <p:cNvSpPr txBox="1"/>
          <p:nvPr/>
        </p:nvSpPr>
        <p:spPr>
          <a:xfrm>
            <a:off x="3851280" y="2492280"/>
            <a:ext cx="5041440" cy="3457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Char char="●"/>
            </a:pP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Legal tradition since</a:t>
            </a:r>
            <a:r>
              <a:rPr b="1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 1949</a:t>
            </a:r>
            <a:endParaRPr b="0" sz="24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Char char="●"/>
            </a:pP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Today 4 kinds of special guards </a:t>
            </a:r>
            <a:r>
              <a:rPr b="0" lang="cs-CZ" sz="24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in CZ </a:t>
            </a: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(forest guard, hunting guard, fishing guard, </a:t>
            </a:r>
            <a:r>
              <a:rPr b="1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nature</a:t>
            </a: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guard </a:t>
            </a: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= rangers)</a:t>
            </a:r>
            <a:endParaRPr b="0" sz="24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Char char="●"/>
            </a:pP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since 2000 – rangers have character of public officers</a:t>
            </a:r>
            <a:r>
              <a:rPr b="0" i="1" lang="cs-CZ" sz="2400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§ 81 odst.2 ZOPK</a:t>
            </a:r>
            <a:endParaRPr b="0" sz="24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RANGERS\foto straz prirody\portasi.jpg" id="270" name="Google Shape;27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1560" y="2421000"/>
            <a:ext cx="2577600" cy="386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2360" y="260280"/>
            <a:ext cx="858600" cy="57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/>
          <p:nvPr/>
        </p:nvSpPr>
        <p:spPr>
          <a:xfrm>
            <a:off x="971640" y="2462040"/>
            <a:ext cx="5471640" cy="11354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1. Surveillance in Specially Protected Areas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720" y="907920"/>
            <a:ext cx="2106360" cy="28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0"/>
          <p:cNvSpPr txBox="1"/>
          <p:nvPr/>
        </p:nvSpPr>
        <p:spPr>
          <a:xfrm>
            <a:off x="1042920" y="1052640"/>
            <a:ext cx="4073040" cy="637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Activities of Rangers</a:t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600" y="3773520"/>
            <a:ext cx="3650760" cy="26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RANGERS\foto straz prirody\handbook_vyber\iss0883.jpg" id="281" name="Google Shape;28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8600" y="3789360"/>
            <a:ext cx="3930120" cy="261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56720" y="189000"/>
            <a:ext cx="858600" cy="57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/>
          <p:nvPr/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trike="noStrike" sz="2800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2. Management</a:t>
            </a:r>
            <a:endParaRPr b="0" strike="noStrike" sz="280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1"/>
          <p:cNvSpPr txBox="1"/>
          <p:nvPr/>
        </p:nvSpPr>
        <p:spPr>
          <a:xfrm>
            <a:off x="838080" y="2362320"/>
            <a:ext cx="3769920" cy="372384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trike="noStrike" sz="280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1"/>
          <p:cNvSpPr txBox="1"/>
          <p:nvPr/>
        </p:nvSpPr>
        <p:spPr>
          <a:xfrm>
            <a:off x="4761000" y="2362320"/>
            <a:ext cx="3769920" cy="372384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trike="noStrike" sz="280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40" y="2405160"/>
            <a:ext cx="3047760" cy="2852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RANGERS\foto straz prirody\management_FES.JPG" id="291" name="Google Shape;29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3280" y="260280"/>
            <a:ext cx="2987280" cy="2944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RANGERS\foto straz prirody\handbook_vyber\Traktoristi.jpg" id="292" name="Google Shape;292;p41"/>
          <p:cNvPicPr preferRelativeResize="0"/>
          <p:nvPr/>
        </p:nvPicPr>
        <p:blipFill rotWithShape="1">
          <a:blip r:embed="rId5">
            <a:alphaModFix/>
          </a:blip>
          <a:srcRect b="36" l="-12925" r="37"/>
          <a:stretch/>
        </p:blipFill>
        <p:spPr>
          <a:xfrm>
            <a:off x="3276720" y="3357720"/>
            <a:ext cx="5219280" cy="33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56720" y="189000"/>
            <a:ext cx="858600" cy="57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"/>
          <p:cNvSpPr txBox="1"/>
          <p:nvPr/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3. Marking of protected areas, installation of other terrain facilites</a:t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2"/>
          <p:cNvSpPr txBox="1"/>
          <p:nvPr/>
        </p:nvSpPr>
        <p:spPr>
          <a:xfrm>
            <a:off x="838080" y="2362320"/>
            <a:ext cx="3769920" cy="37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320" y="2492280"/>
            <a:ext cx="2408040" cy="321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360" y="2492280"/>
            <a:ext cx="3099960" cy="321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RANGERS\foto straz prirody\znaceni_KON.jpg" id="302" name="Google Shape;302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75000" y="2492280"/>
            <a:ext cx="2425320" cy="321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72360" y="260280"/>
            <a:ext cx="858600" cy="57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/>
          <p:nvPr/>
        </p:nvSpPr>
        <p:spPr>
          <a:xfrm>
            <a:off x="762120" y="762120"/>
            <a:ext cx="388116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4. Education and interpretation</a:t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3"/>
          <p:cNvSpPr txBox="1"/>
          <p:nvPr/>
        </p:nvSpPr>
        <p:spPr>
          <a:xfrm>
            <a:off x="838080" y="2362320"/>
            <a:ext cx="3769920" cy="37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RANGERS\foto straz prirody\Mirek Dvorsky.jpg" id="310" name="Google Shape;31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40" y="2387520"/>
            <a:ext cx="3239640" cy="432072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3"/>
          <p:cNvSpPr txBox="1"/>
          <p:nvPr/>
        </p:nvSpPr>
        <p:spPr>
          <a:xfrm>
            <a:off x="4761000" y="2362320"/>
            <a:ext cx="3769920" cy="37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RANGERS\foto straz prirody\FSulgan\Beskydy 18102008 073.jpg" id="312" name="Google Shape;31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680" y="260280"/>
            <a:ext cx="4317480" cy="3239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vinový papír" id="313" name="Google Shape;31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3740040"/>
            <a:ext cx="4393800" cy="29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/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5. Monitoring of specially protected species</a:t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RANGERS\foto straz prirody\monitoring_MFatra.jpg" id="319" name="Google Shape;31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60" y="4675320"/>
            <a:ext cx="4105080" cy="218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1640" y="4653000"/>
            <a:ext cx="1928520" cy="220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3280" y="1989000"/>
            <a:ext cx="2952360" cy="2520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tomyšl_prezentace105" id="322" name="Google Shape;322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5640" y="1989000"/>
            <a:ext cx="3816000" cy="253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28000" y="189000"/>
            <a:ext cx="858600" cy="57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/>
          <p:nvPr/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Who could be a Ranger  </a:t>
            </a:r>
            <a:r>
              <a:rPr b="0" lang="cs-CZ" sz="20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(member of Nature Guard):</a:t>
            </a:r>
            <a:endParaRPr b="0" sz="20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5"/>
          <p:cNvSpPr txBox="1"/>
          <p:nvPr/>
        </p:nvSpPr>
        <p:spPr>
          <a:xfrm>
            <a:off x="826920" y="1989000"/>
            <a:ext cx="3096720" cy="2663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7680" lvl="0" marL="33804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1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§  81/ 3  Act N°114/92</a:t>
            </a:r>
            <a:r>
              <a:rPr b="0" lang="cs-CZ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6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7680" lvl="0" marL="338040" marR="0" rtl="0" algn="l">
              <a:lnSpc>
                <a:spcPct val="80000"/>
              </a:lnSpc>
              <a:spcBef>
                <a:spcPts val="241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7680" lvl="0" marL="33804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lang="cs-CZ" sz="18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lang="cs-CZ" sz="20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Czech citizen,</a:t>
            </a:r>
            <a:endParaRPr b="0" sz="20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7680" lvl="0" marL="33804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lang="cs-CZ" sz="20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- age over 21</a:t>
            </a:r>
            <a:endParaRPr/>
          </a:p>
          <a:p>
            <a:pPr indent="-337680" lvl="0" marL="338040" marR="0" rtl="0" algn="l">
              <a:lnSpc>
                <a:spcPct val="100049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cs-CZ" sz="20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- blameless</a:t>
            </a:r>
            <a:endParaRPr b="0" sz="20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7680" lvl="0" marL="338040" marR="0" rtl="0" algn="l">
              <a:lnSpc>
                <a:spcPct val="100049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cs-CZ" sz="20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- properly educated</a:t>
            </a:r>
            <a:endParaRPr b="0" sz="20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7680" lvl="0" marL="338040" marR="0" rtl="0" algn="l">
              <a:lnSpc>
                <a:spcPct val="100049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cs-CZ" sz="20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- healthy</a:t>
            </a:r>
            <a:endParaRPr b="0" sz="20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7680" lvl="0" marL="33804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7680" lvl="0" marL="33804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7680" lvl="0" marL="33804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7680" lvl="0" marL="33804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7680" lvl="0" marL="33804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7680" lvl="0" marL="33804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1080" y="260280"/>
            <a:ext cx="858600" cy="5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4400" y="2349360"/>
            <a:ext cx="3522240" cy="431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/>
          <p:nvPr/>
        </p:nvSpPr>
        <p:spPr>
          <a:xfrm>
            <a:off x="762120" y="762120"/>
            <a:ext cx="7924320" cy="866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b="1" lang="cs-CZ" sz="24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Competencies of a ranger:</a:t>
            </a:r>
            <a:endParaRPr b="0" sz="24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6"/>
          <p:cNvSpPr txBox="1"/>
          <p:nvPr/>
        </p:nvSpPr>
        <p:spPr>
          <a:xfrm>
            <a:off x="1187280" y="1916280"/>
            <a:ext cx="7129080" cy="4536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6040" lvl="0" marL="53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24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lang="cs-CZ" sz="1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§ 81 Act N°114/92</a:t>
            </a:r>
            <a:r>
              <a:rPr b="0" lang="cs-C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0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6040" lvl="0" marL="536400" marR="0" rtl="0" algn="l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None/>
            </a:pPr>
            <a:r>
              <a:rPr b="0" lang="cs-CZ" sz="20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1) </a:t>
            </a:r>
            <a:r>
              <a:rPr b="0" lang="cs-CZ" sz="22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enter private property</a:t>
            </a:r>
            <a:endParaRPr b="0" sz="22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6040" lvl="0" marL="536400" marR="0" rtl="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None/>
            </a:pPr>
            <a:r>
              <a:rPr b="0" lang="cs-CZ" sz="22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2) check IDs of people who violate nature conservation regulations</a:t>
            </a:r>
            <a:endParaRPr b="0" sz="22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6040" lvl="0" marL="536400" marR="0" rtl="0" algn="l">
              <a:lnSpc>
                <a:spcPct val="93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b="0" lang="cs-CZ" sz="22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3) impose and collect a fine on-the-spot  </a:t>
            </a:r>
            <a:endParaRPr b="0" sz="22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6040" lvl="0" marL="536400" marR="0" rtl="0" algn="l">
              <a:lnSpc>
                <a:spcPct val="93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b="0" lang="cs-CZ" sz="22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4) terminate (stop) disturbing activities in protected areas</a:t>
            </a:r>
            <a:endParaRPr b="0" sz="22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6040" lvl="0" marL="536400" marR="0" rtl="0" algn="l">
              <a:lnSpc>
                <a:spcPct val="93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000" y="189000"/>
            <a:ext cx="858600" cy="57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6"/>
          <p:cNvSpPr/>
          <p:nvPr/>
        </p:nvSpPr>
        <p:spPr>
          <a:xfrm>
            <a:off x="28440" y="2624040"/>
            <a:ext cx="8838720" cy="83772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1" name="Google Shape;34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360" y="4292640"/>
            <a:ext cx="3168360" cy="235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3280" y="4292640"/>
            <a:ext cx="3600000" cy="236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6"/>
          <p:cNvSpPr/>
          <p:nvPr/>
        </p:nvSpPr>
        <p:spPr>
          <a:xfrm>
            <a:off x="5651640" y="4581360"/>
            <a:ext cx="1584000" cy="27432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/>
        </p:nvSpPr>
        <p:spPr>
          <a:xfrm>
            <a:off x="539640" y="104760"/>
            <a:ext cx="83167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National parks &amp; Protected landscape areas </a:t>
            </a:r>
            <a:b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cs-CZ" sz="2800" u="none" cap="none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   of the Czech Republic</a:t>
            </a:r>
            <a:endParaRPr b="0" i="0" sz="28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838080" y="2362320"/>
            <a:ext cx="3769920" cy="37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4761000" y="2362320"/>
            <a:ext cx="3769920" cy="37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80" y="1247760"/>
            <a:ext cx="9148320" cy="558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80" y="2708280"/>
            <a:ext cx="990360" cy="122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2360" y="4869000"/>
            <a:ext cx="2376000" cy="165384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7"/>
          <p:cNvSpPr txBox="1"/>
          <p:nvPr/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Duties of Rangers </a:t>
            </a:r>
            <a:r>
              <a:rPr b="0" lang="cs-CZ" sz="24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(by the Law):</a:t>
            </a:r>
            <a:endParaRPr b="0" sz="24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7"/>
          <p:cNvSpPr/>
          <p:nvPr/>
        </p:nvSpPr>
        <p:spPr>
          <a:xfrm>
            <a:off x="3492360" y="1989000"/>
            <a:ext cx="5190840" cy="25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1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§ 81 /a Act N°114/92</a:t>
            </a:r>
            <a:r>
              <a:rPr b="0" lang="cs-CZ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93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arenR"/>
            </a:pPr>
            <a:r>
              <a:rPr b="0" i="1" lang="cs-CZ" sz="22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 prove the ranger´s identity (badge, card)</a:t>
            </a:r>
            <a:endParaRPr b="0" sz="2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003366"/>
              </a:buClr>
              <a:buSzPts val="2200"/>
              <a:buFont typeface="Arial"/>
              <a:buAutoNum type="arabicParenR"/>
            </a:pPr>
            <a:r>
              <a:rPr b="0" i="1" lang="cs-CZ" sz="22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 supervise duties in nature protection</a:t>
            </a:r>
            <a:endParaRPr b="0" sz="2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cs-CZ" sz="22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3) immediately report discoverd problems to the nature conservation authority or to the Police</a:t>
            </a:r>
            <a:endParaRPr b="0" sz="2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1080" y="189000"/>
            <a:ext cx="858600" cy="5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0680" y="3960000"/>
            <a:ext cx="2029320" cy="217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 txBox="1"/>
          <p:nvPr/>
        </p:nvSpPr>
        <p:spPr>
          <a:xfrm>
            <a:off x="611280" y="177336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 1. Two „levels“ of rangers …</a:t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7080" y="2565360"/>
            <a:ext cx="1785600" cy="334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8"/>
          <p:cNvSpPr txBox="1"/>
          <p:nvPr/>
        </p:nvSpPr>
        <p:spPr>
          <a:xfrm>
            <a:off x="755640" y="3141720"/>
            <a:ext cx="5976720" cy="251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33160" lvl="0" marL="53352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160" lvl="0" marL="533520" marR="0" rtl="0" algn="l">
              <a:lnSpc>
                <a:spcPct val="95000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AutoNum type="alphaLcParenR"/>
            </a:pPr>
            <a:r>
              <a:rPr b="1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Ranger</a:t>
            </a: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lang="cs-CZ" sz="20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(Guard </a:t>
            </a:r>
            <a:r>
              <a:rPr b="0" i="1" lang="cs-CZ" sz="20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sensu stricto</a:t>
            </a:r>
            <a:r>
              <a:rPr b="0" lang="cs-CZ" sz="20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 – more legal power, character of a public officer</a:t>
            </a:r>
            <a:endParaRPr b="0" sz="24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160" lvl="0" marL="533520" marR="0" rtl="0" algn="l">
              <a:lnSpc>
                <a:spcPct val="95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160" lvl="0" marL="533520" marR="0" rtl="0" algn="l">
              <a:lnSpc>
                <a:spcPct val="95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b) </a:t>
            </a:r>
            <a:r>
              <a:rPr b="0" lang="cs-CZ" sz="24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Reporter </a:t>
            </a: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- usually biology specialists                                                - people preparing for ranger service</a:t>
            </a:r>
            <a:endParaRPr b="0" sz="24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160" lvl="0" marL="533520" marR="0" rtl="0" algn="l">
              <a:lnSpc>
                <a:spcPct val="95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160" lvl="0" marL="533520" marR="0" rtl="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lang="cs-CZ" sz="20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sz="20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2360" y="260280"/>
            <a:ext cx="858600" cy="57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8"/>
          <p:cNvSpPr/>
          <p:nvPr/>
        </p:nvSpPr>
        <p:spPr>
          <a:xfrm>
            <a:off x="1763640" y="907920"/>
            <a:ext cx="5111280" cy="779040"/>
          </a:xfrm>
          <a:prstGeom prst="roundRect">
            <a:avLst>
              <a:gd fmla="val 21667" name="adj"/>
            </a:avLst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6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„Czech particularity“</a:t>
            </a:r>
            <a:endParaRPr b="0" sz="3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9"/>
          <p:cNvSpPr txBox="1"/>
          <p:nvPr/>
        </p:nvSpPr>
        <p:spPr>
          <a:xfrm>
            <a:off x="838080" y="2362320"/>
            <a:ext cx="8305560" cy="12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Char char="●"/>
            </a:pP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there are about 500 rangers in NPs &amp; PLAs</a:t>
            </a:r>
            <a:r>
              <a:rPr b="0" lang="cs-CZ" sz="24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+ about 100 in regions</a:t>
            </a:r>
            <a:endParaRPr b="0" sz="24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Char char="●"/>
            </a:pPr>
            <a:r>
              <a:rPr b="0" lang="cs-CZ" sz="2400" strike="noStrike">
                <a:solidFill>
                  <a:srgbClr val="003366"/>
                </a:solidFill>
                <a:latin typeface="Arial Narrow"/>
                <a:ea typeface="Arial Narrow"/>
                <a:cs typeface="Arial Narrow"/>
                <a:sym typeface="Arial Narrow"/>
              </a:rPr>
              <a:t>only 60 proffesionals (staff of NP &amp; PLA Administrations)</a:t>
            </a:r>
            <a:endParaRPr b="0" sz="24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9"/>
          <p:cNvSpPr txBox="1"/>
          <p:nvPr/>
        </p:nvSpPr>
        <p:spPr>
          <a:xfrm>
            <a:off x="826920" y="907920"/>
            <a:ext cx="7841880" cy="852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2. Many more voluntary rangers</a:t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RANGERS\foto straz prirody\clenove Asociace_IN.jpg" id="370" name="Google Shape;37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360" y="3645000"/>
            <a:ext cx="6048000" cy="2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8000" y="260280"/>
            <a:ext cx="858600" cy="57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0"/>
          <p:cNvSpPr txBox="1"/>
          <p:nvPr/>
        </p:nvSpPr>
        <p:spPr>
          <a:xfrm>
            <a:off x="971640" y="765000"/>
            <a:ext cx="66956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3. No central coordination and control of Nature Guard</a:t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0"/>
          <p:cNvSpPr txBox="1"/>
          <p:nvPr/>
        </p:nvSpPr>
        <p:spPr>
          <a:xfrm>
            <a:off x="900000" y="2421000"/>
            <a:ext cx="4535280" cy="229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100"/>
              <a:buFont typeface="Noto Sans Symbols"/>
              <a:buChar char="●"/>
            </a:pPr>
            <a:r>
              <a:rPr b="0" lang="cs-CZ" sz="28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low support by Ministry</a:t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3366"/>
              </a:buClr>
              <a:buSzPts val="2100"/>
              <a:buFont typeface="Noto Sans Symbols"/>
              <a:buChar char="●"/>
            </a:pPr>
            <a:r>
              <a:rPr b="0" lang="cs-CZ" sz="28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no system of education</a:t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3366"/>
              </a:buClr>
              <a:buSzPts val="2100"/>
              <a:buFont typeface="Noto Sans Symbols"/>
              <a:buChar char="●"/>
            </a:pPr>
            <a:r>
              <a:rPr b="0" lang="cs-CZ" sz="28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no methodology</a:t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3366"/>
              </a:buClr>
              <a:buSzPts val="2100"/>
              <a:buFont typeface="Noto Sans Symbols"/>
              <a:buChar char="●"/>
            </a:pPr>
            <a:r>
              <a:rPr b="0" lang="cs-CZ" sz="28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no uniforms etc.</a:t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000" y="260280"/>
            <a:ext cx="858600" cy="571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_6277" id="379" name="Google Shape;37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8720" y="1989000"/>
            <a:ext cx="2717280" cy="388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1"/>
          <p:cNvSpPr/>
          <p:nvPr/>
        </p:nvSpPr>
        <p:spPr>
          <a:xfrm>
            <a:off x="0" y="3425760"/>
            <a:ext cx="9143640" cy="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1"/>
          <p:cNvSpPr/>
          <p:nvPr/>
        </p:nvSpPr>
        <p:spPr>
          <a:xfrm>
            <a:off x="4680" y="3425760"/>
            <a:ext cx="7560" cy="7560"/>
          </a:xfrm>
          <a:prstGeom prst="rect">
            <a:avLst/>
          </a:prstGeom>
          <a:solidFill>
            <a:srgbClr val="00B8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1"/>
          <p:cNvSpPr/>
          <p:nvPr/>
        </p:nvSpPr>
        <p:spPr>
          <a:xfrm>
            <a:off x="468360" y="765000"/>
            <a:ext cx="8532360" cy="101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 strike="noStrike">
                <a:solidFill>
                  <a:srgbClr val="33660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b="1" lang="cs-CZ" sz="3600" strike="noStrike">
                <a:solidFill>
                  <a:srgbClr val="336600"/>
                </a:solidFill>
                <a:latin typeface="Arial"/>
                <a:ea typeface="Arial"/>
                <a:cs typeface="Arial"/>
                <a:sym typeface="Arial"/>
              </a:rPr>
              <a:t>The Czech Ranger Association</a:t>
            </a:r>
            <a:r>
              <a:rPr b="1" lang="cs-CZ" sz="2800" strike="noStrike">
                <a:solidFill>
                  <a:srgbClr val="33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 strike="noStrik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1" lang="cs-CZ" sz="2400" strike="noStrik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Asociace strážců přírody ČR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1"/>
          <p:cNvSpPr/>
          <p:nvPr/>
        </p:nvSpPr>
        <p:spPr>
          <a:xfrm>
            <a:off x="1116000" y="5805360"/>
            <a:ext cx="3239640" cy="86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Char char="●"/>
            </a:pPr>
            <a:r>
              <a:rPr b="0" lang="cs-CZ" sz="24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founded in 1998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Char char="●"/>
            </a:pPr>
            <a:r>
              <a:rPr b="0" lang="cs-CZ" sz="24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about 70 members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SC_1798f" id="389" name="Google Shape;38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280" y="1916280"/>
            <a:ext cx="8496000" cy="376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2"/>
          <p:cNvSpPr txBox="1"/>
          <p:nvPr/>
        </p:nvSpPr>
        <p:spPr>
          <a:xfrm>
            <a:off x="755640" y="836640"/>
            <a:ext cx="7776720" cy="1294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Partnership with Slovak Ranger Association</a:t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vinový papír" id="395" name="Google Shape;39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920" y="1268280"/>
            <a:ext cx="4465440" cy="2963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logo" id="396" name="Google Shape;396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0360" y="5157720"/>
            <a:ext cx="1344240" cy="134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8000" y="260280"/>
            <a:ext cx="858600" cy="57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2"/>
          <p:cNvSpPr/>
          <p:nvPr/>
        </p:nvSpPr>
        <p:spPr>
          <a:xfrm>
            <a:off x="900000" y="4724280"/>
            <a:ext cx="755928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Char char="●"/>
            </a:pPr>
            <a:r>
              <a:rPr b="0" lang="cs-CZ" sz="24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annual meetings of boards of both Associations 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Char char="●"/>
            </a:pPr>
            <a:r>
              <a:rPr b="0" lang="cs-CZ" sz="24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Meeting on the Border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Char char="●"/>
            </a:pPr>
            <a:r>
              <a:rPr b="0" lang="cs-CZ" sz="24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common Vision for next 10 years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raz_strazcu_Macocha_2010_161" id="399" name="Google Shape;399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16360" y="1268280"/>
            <a:ext cx="3024000" cy="2984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3"/>
          <p:cNvSpPr txBox="1"/>
          <p:nvPr/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6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Junior Ranger Project</a:t>
            </a:r>
            <a:endParaRPr b="0" sz="36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3"/>
          <p:cNvSpPr/>
          <p:nvPr/>
        </p:nvSpPr>
        <p:spPr>
          <a:xfrm>
            <a:off x="755640" y="2421000"/>
            <a:ext cx="7992720" cy="410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b="0" lang="cs-CZ" sz="24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NP Sumava 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b="0" lang="cs-CZ" sz="24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NP Krkonose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b="0" lang="cs-CZ" sz="24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NP Ceske Svycarsko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b="0" lang="cs-CZ" sz="24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PLA Jizerske mts.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20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A „low-cost“ version (methodology) for Protected landscape areas is being prepared</a:t>
            </a:r>
            <a:endParaRPr b="0" sz="2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bor1d" id="406" name="Google Shape;40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280" y="1989000"/>
            <a:ext cx="4679640" cy="3507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roznak%20v%20JPG" id="407" name="Google Shape;407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2360" y="4221000"/>
            <a:ext cx="1294920" cy="128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8000" y="260280"/>
            <a:ext cx="858600" cy="57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4"/>
          <p:cNvSpPr txBox="1"/>
          <p:nvPr/>
        </p:nvSpPr>
        <p:spPr>
          <a:xfrm>
            <a:off x="762120" y="762120"/>
            <a:ext cx="7924320" cy="7218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trike="noStrike" sz="3600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Handbook etc.</a:t>
            </a:r>
            <a:endParaRPr b="0" strike="noStrike" sz="360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4"/>
          <p:cNvSpPr txBox="1"/>
          <p:nvPr/>
        </p:nvSpPr>
        <p:spPr>
          <a:xfrm>
            <a:off x="5364000" y="2781360"/>
            <a:ext cx="3779640" cy="1942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-342720" lvl="0" marL="34308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Char char="●"/>
            </a:pPr>
            <a:r>
              <a:rPr b="0" lang="cs-CZ" strike="noStrike" sz="24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handbooks for Rangers</a:t>
            </a:r>
            <a:endParaRPr b="0" strike="noStrike" sz="240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342720" lvl="0" marL="343080" marR="0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Char char="●"/>
            </a:pPr>
            <a:r>
              <a:rPr b="0" lang="cs-CZ" strike="noStrike" sz="24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special training course </a:t>
            </a:r>
            <a:r>
              <a:rPr b="0" i="1" lang="cs-CZ" strike="noStrike" sz="20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(first-aid, communication, bird-criminality …)</a:t>
            </a:r>
            <a:endParaRPr b="0" strike="noStrike" sz="200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342720" lvl="0" marL="343080" marR="0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Char char="●"/>
            </a:pPr>
            <a:r>
              <a:rPr b="0" lang="cs-CZ" strike="noStrike" sz="24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web-site</a:t>
            </a:r>
            <a:endParaRPr b="0" strike="noStrike" sz="240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SC_6153a" id="415" name="Google Shape;41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280" y="1628640"/>
            <a:ext cx="5184360" cy="38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6000" y="4869000"/>
            <a:ext cx="1287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6000" y="4869000"/>
            <a:ext cx="128088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4"/>
          <p:cNvPicPr preferRelativeResize="0"/>
          <p:nvPr/>
        </p:nvPicPr>
        <p:blipFill rotWithShape="1">
          <a:blip r:embed="rId6">
            <a:alphaModFix/>
          </a:blip>
          <a:srcRect b="106" l="71" r="31"/>
          <a:stretch/>
        </p:blipFill>
        <p:spPr>
          <a:xfrm>
            <a:off x="5364000" y="333360"/>
            <a:ext cx="3239640" cy="23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4"/>
          <p:cNvSpPr/>
          <p:nvPr/>
        </p:nvSpPr>
        <p:spPr>
          <a:xfrm>
            <a:off x="971640" y="5805360"/>
            <a:ext cx="3816000" cy="516960"/>
          </a:xfrm>
          <a:prstGeom prst="rect">
            <a:avLst/>
          </a:prstGeom>
          <a:noFill/>
          <a:ln>
            <a:noFill/>
          </a:ln>
        </p:spPr>
        <p:txBody>
          <a:bodyPr anchor="t" anchorCtr="0" bIns="45000" lIns="90000" rIns="90000" spcFirstLastPara="1" tIns="450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trike="noStrike" sz="28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www.strazprirody.cz</a:t>
            </a:r>
            <a:endParaRPr b="0" strike="noStrike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/>
          <p:nvPr/>
        </p:nvSpPr>
        <p:spPr>
          <a:xfrm>
            <a:off x="0" y="0"/>
            <a:ext cx="9143640" cy="1441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2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Krkonoše</a:t>
            </a:r>
            <a:r>
              <a:rPr b="0" lang="cs-CZ" sz="32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cs-CZ" sz="28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(The Giant Mountains ) </a:t>
            </a:r>
            <a:r>
              <a:rPr b="1" lang="cs-CZ" sz="32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National Park</a:t>
            </a:r>
            <a:endParaRPr b="0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1"/>
              </a:spcBef>
              <a:spcAft>
                <a:spcPts val="0"/>
              </a:spcAft>
              <a:buNone/>
            </a:pPr>
            <a:r>
              <a:rPr b="1" lang="cs-CZ" sz="40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										</a:t>
            </a:r>
            <a:endParaRPr b="0" sz="4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0"/>
          <p:cNvSpPr/>
          <p:nvPr/>
        </p:nvSpPr>
        <p:spPr>
          <a:xfrm>
            <a:off x="4643280" y="2565360"/>
            <a:ext cx="4165200" cy="201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152400" lvl="0" marL="100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∙"/>
            </a:pPr>
            <a:r>
              <a:rPr b="0" lang="cs-CZ" sz="2400" strike="noStrik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cs-CZ" sz="2400" strike="noStrik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oldest NP  </a:t>
            </a:r>
            <a:r>
              <a:rPr b="0" lang="cs-CZ" sz="2400" strike="noStrik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(since 1963)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00080" marR="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∙"/>
            </a:pPr>
            <a:r>
              <a:rPr b="1" lang="cs-CZ" sz="2400" strike="noStrik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glacial relicts &amp; endemites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00080" marR="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∙"/>
            </a:pPr>
            <a:r>
              <a:rPr b="1" lang="cs-CZ" sz="2400" strike="noStrik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corries, arcto-alpine tundra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00080" marR="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∙"/>
            </a:pPr>
            <a:r>
              <a:rPr b="1" lang="cs-CZ" sz="2400" strike="noStrik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peat-bogs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840" y="685800"/>
            <a:ext cx="4268520" cy="5919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krk" id="177" name="Google Shape;17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000" y="685800"/>
            <a:ext cx="1074240" cy="119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179280" y="0"/>
            <a:ext cx="896436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2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Šumava </a:t>
            </a:r>
            <a:r>
              <a:rPr b="0" lang="cs-CZ" sz="28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(The Bohemian Forest) </a:t>
            </a:r>
            <a:r>
              <a:rPr b="1" lang="cs-CZ" sz="32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National Park</a:t>
            </a:r>
            <a:endParaRPr b="0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/>
          <p:nvPr/>
        </p:nvSpPr>
        <p:spPr>
          <a:xfrm>
            <a:off x="4662360" y="2492280"/>
            <a:ext cx="415728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152400" lvl="0" marL="101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∙"/>
            </a:pPr>
            <a:r>
              <a:rPr b="1" lang="cs-CZ" sz="2400" strike="noStrik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largest </a:t>
            </a:r>
            <a:r>
              <a:rPr b="0" lang="cs-CZ" sz="24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cs-CZ" sz="2400" strike="noStrik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zech NP 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01520" marR="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∙"/>
            </a:pPr>
            <a:r>
              <a:rPr b="1" lang="cs-CZ" sz="2400" strike="noStrik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mountain landscape with  spruce forests 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01520" marR="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∙"/>
            </a:pPr>
            <a:r>
              <a:rPr b="1" lang="cs-CZ" sz="2400" strike="noStrik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glacial lakes, large peat-bogs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60" y="762120"/>
            <a:ext cx="3885840" cy="5744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árodní park Šumava" id="185" name="Google Shape;18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360" y="770040"/>
            <a:ext cx="863280" cy="86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00" y="762120"/>
            <a:ext cx="8407080" cy="424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2"/>
          <p:cNvSpPr/>
          <p:nvPr/>
        </p:nvSpPr>
        <p:spPr>
          <a:xfrm>
            <a:off x="1897200" y="177840"/>
            <a:ext cx="855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2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Podyjí </a:t>
            </a:r>
            <a:r>
              <a:rPr b="0" lang="cs-CZ" sz="28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(Dyje river) </a:t>
            </a:r>
            <a:r>
              <a:rPr b="1" lang="cs-CZ" sz="32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National Park</a:t>
            </a:r>
            <a:endParaRPr b="0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2"/>
          <p:cNvSpPr/>
          <p:nvPr/>
        </p:nvSpPr>
        <p:spPr>
          <a:xfrm>
            <a:off x="1523880" y="5029200"/>
            <a:ext cx="464796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178919" lvl="0" marL="277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∙"/>
            </a:pPr>
            <a:r>
              <a:rPr b="1" lang="cs-CZ" sz="2400" strike="noStrik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smallest </a:t>
            </a:r>
            <a:r>
              <a:rPr b="0" lang="cs-CZ" sz="24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cs-CZ" sz="2400" strike="noStrik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zech NP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919" lvl="0" marL="277920" marR="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∙"/>
            </a:pPr>
            <a:r>
              <a:rPr b="1" lang="cs-CZ" sz="2400" strike="noStrik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river canyon with meanders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919" lvl="0" marL="277920" marR="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∙"/>
            </a:pPr>
            <a:r>
              <a:rPr b="1" lang="cs-CZ" sz="2400" strike="noStrik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heathlands, dry steppes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ZNAK_NP" id="193" name="Google Shape;19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7880" y="5326200"/>
            <a:ext cx="1079280" cy="106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WINDOWS\Plocha\foto14.JPG"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920" y="620640"/>
            <a:ext cx="7416360" cy="487476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/>
          <p:nvPr/>
        </p:nvSpPr>
        <p:spPr>
          <a:xfrm>
            <a:off x="197280" y="123120"/>
            <a:ext cx="8777880" cy="517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České Švýcarsko</a:t>
            </a:r>
            <a:r>
              <a:rPr b="0" lang="cs-CZ" sz="28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cs-CZ" sz="20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(The Bohemian Switzerland)</a:t>
            </a:r>
            <a:r>
              <a:rPr b="0" lang="cs-CZ" sz="24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cs-CZ" sz="28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National Park</a:t>
            </a:r>
            <a:endParaRPr b="0" sz="2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WINDOWS\Plocha\foto15.JPG" id="200" name="Google Shape;20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920" y="5516640"/>
            <a:ext cx="1128240" cy="12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/>
          <p:nvPr/>
        </p:nvSpPr>
        <p:spPr>
          <a:xfrm>
            <a:off x="2484360" y="5516640"/>
            <a:ext cx="4032000" cy="974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∙"/>
            </a:pPr>
            <a:r>
              <a:rPr b="1" lang="cs-CZ" sz="2400" strike="noStrik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deep river valley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∙"/>
            </a:pPr>
            <a:r>
              <a:rPr b="1" lang="cs-CZ" sz="2400" strike="noStrik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bizarre sandstone rocks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/>
          <p:nvPr/>
        </p:nvSpPr>
        <p:spPr>
          <a:xfrm>
            <a:off x="0" y="115920"/>
            <a:ext cx="903564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2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Jeseníky mts. Protected landscape area</a:t>
            </a:r>
            <a:endParaRPr b="0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/>
        </p:nvSpPr>
        <p:spPr>
          <a:xfrm>
            <a:off x="5791320" y="2133720"/>
            <a:ext cx="281916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4"/>
          <p:cNvSpPr/>
          <p:nvPr/>
        </p:nvSpPr>
        <p:spPr>
          <a:xfrm>
            <a:off x="457200" y="5791320"/>
            <a:ext cx="7086240" cy="80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152400" lvl="0" marL="101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Noto Sans Symbols"/>
              <a:buChar char="∙"/>
            </a:pPr>
            <a:r>
              <a:rPr b="1" lang="cs-CZ" sz="2400" strike="noStrik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lang="cs-CZ" sz="18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subalpine meadows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10152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Char char="∙"/>
            </a:pPr>
            <a:r>
              <a:rPr b="0" lang="cs-CZ" sz="18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autochtonous mountain spruce forest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:\Michal\IMG0003.JPG" id="209" name="Google Shape;20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280" y="765000"/>
            <a:ext cx="7619760" cy="5076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WINDOWS\Plocha\Logo CHKOJ.JPG" id="210" name="Google Shape;21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3080" y="5877000"/>
            <a:ext cx="871200" cy="87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/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3-vyhled-na-ceske-stredohori" id="216" name="Google Shape;21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280" y="765000"/>
            <a:ext cx="7561080" cy="496224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5"/>
          <p:cNvSpPr/>
          <p:nvPr/>
        </p:nvSpPr>
        <p:spPr>
          <a:xfrm>
            <a:off x="536400" y="87480"/>
            <a:ext cx="853272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200" strike="noStrike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rPr>
              <a:t>České středohoří Protected landscape area</a:t>
            </a:r>
            <a:endParaRPr b="0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5"/>
          <p:cNvSpPr/>
          <p:nvPr/>
        </p:nvSpPr>
        <p:spPr>
          <a:xfrm>
            <a:off x="1197000" y="5734800"/>
            <a:ext cx="5362560" cy="913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Char char="-"/>
            </a:pPr>
            <a:r>
              <a:rPr b="0" lang="cs-CZ" sz="18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landscape of volcanic cones and agricultural land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Char char="-"/>
            </a:pPr>
            <a:r>
              <a:rPr b="0" lang="cs-CZ" sz="18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steppes, rocks, oak and oak-hornbeam forests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Noto Sans Symbols"/>
              <a:buChar char="-"/>
            </a:pPr>
            <a:r>
              <a:rPr b="0" lang="cs-CZ" sz="18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rich species diversity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/>
        </p:nvSpPr>
        <p:spPr>
          <a:xfrm>
            <a:off x="762120" y="762120"/>
            <a:ext cx="792432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36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b="0" lang="cs-CZ" sz="2400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Broumovsko Protected landscape area</a:t>
            </a:r>
            <a:endParaRPr/>
          </a:p>
        </p:txBody>
      </p:sp>
      <p:pic>
        <p:nvPicPr>
          <p:cNvPr id="224" name="Google Shape;22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888120"/>
            <a:ext cx="1386360" cy="91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000" y="2202120"/>
            <a:ext cx="5760000" cy="383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2160" y="3780000"/>
            <a:ext cx="4407840" cy="293832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6"/>
          <p:cNvSpPr txBox="1"/>
          <p:nvPr/>
        </p:nvSpPr>
        <p:spPr>
          <a:xfrm>
            <a:off x="252000" y="6264000"/>
            <a:ext cx="4232160" cy="526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largest rock city in Central Europe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1853339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