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4" r:id="rId3"/>
    <p:sldId id="261" r:id="rId4"/>
    <p:sldId id="276" r:id="rId5"/>
    <p:sldId id="274" r:id="rId6"/>
    <p:sldId id="275" r:id="rId7"/>
    <p:sldId id="281" r:id="rId8"/>
    <p:sldId id="283" r:id="rId9"/>
    <p:sldId id="302" r:id="rId10"/>
    <p:sldId id="345" r:id="rId11"/>
    <p:sldId id="411" r:id="rId12"/>
    <p:sldId id="384" r:id="rId13"/>
    <p:sldId id="385" r:id="rId14"/>
    <p:sldId id="389" r:id="rId15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328"/>
    <a:srgbClr val="FFFFFF"/>
    <a:srgbClr val="C51D1D"/>
    <a:srgbClr val="AFD8C9"/>
    <a:srgbClr val="E9DEBF"/>
    <a:srgbClr val="D56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87939" autoAdjust="0"/>
  </p:normalViewPr>
  <p:slideViewPr>
    <p:cSldViewPr snapToGrid="0">
      <p:cViewPr varScale="1">
        <p:scale>
          <a:sx n="58" d="100"/>
          <a:sy n="58" d="100"/>
        </p:scale>
        <p:origin x="10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B2F291-7CA1-414F-82E6-B6408979987C}" type="doc">
      <dgm:prSet loTypeId="urn:microsoft.com/office/officeart/2005/8/layout/bProcess3" loCatId="process" qsTypeId="urn:microsoft.com/office/officeart/2005/8/quickstyle/simple1" qsCatId="simple" csTypeId="urn:microsoft.com/office/officeart/2005/8/colors/accent2_2" csCatId="accent2" phldr="1"/>
      <dgm:spPr/>
    </dgm:pt>
    <dgm:pt modelId="{B8A19D79-6F2D-47AC-A3EA-44CAA9CD8AE4}">
      <dgm:prSet phldrT="[Text]"/>
      <dgm:spPr/>
      <dgm:t>
        <a:bodyPr/>
        <a:lstStyle/>
        <a:p>
          <a:r>
            <a:rPr lang="cs-CZ" dirty="0"/>
            <a:t>Vznik MAS</a:t>
          </a:r>
        </a:p>
      </dgm:t>
    </dgm:pt>
    <dgm:pt modelId="{875437D1-56F7-4B50-82C6-B9B0B1128759}" type="parTrans" cxnId="{DDE63DB9-8A0E-4BD3-9B8B-6534CD5DD685}">
      <dgm:prSet/>
      <dgm:spPr/>
      <dgm:t>
        <a:bodyPr/>
        <a:lstStyle/>
        <a:p>
          <a:endParaRPr lang="cs-CZ"/>
        </a:p>
      </dgm:t>
    </dgm:pt>
    <dgm:pt modelId="{E8BE7B51-AE95-4925-8EAC-E918D16E85CE}" type="sibTrans" cxnId="{DDE63DB9-8A0E-4BD3-9B8B-6534CD5DD685}">
      <dgm:prSet/>
      <dgm:spPr/>
      <dgm:t>
        <a:bodyPr/>
        <a:lstStyle/>
        <a:p>
          <a:endParaRPr lang="cs-CZ"/>
        </a:p>
      </dgm:t>
    </dgm:pt>
    <dgm:pt modelId="{1584C977-9793-4A41-82F9-5B46B0B0011A}">
      <dgm:prSet phldrT="[Text]"/>
      <dgm:spPr/>
      <dgm:t>
        <a:bodyPr/>
        <a:lstStyle/>
        <a:p>
          <a:r>
            <a:rPr lang="cs-CZ" dirty="0"/>
            <a:t>Proces Standardizace</a:t>
          </a:r>
        </a:p>
      </dgm:t>
    </dgm:pt>
    <dgm:pt modelId="{79590FD1-4A53-417D-9FD5-D8E137E7B33C}" type="parTrans" cxnId="{12206BCF-2376-46C7-B754-72E1F1E71C26}">
      <dgm:prSet/>
      <dgm:spPr/>
      <dgm:t>
        <a:bodyPr/>
        <a:lstStyle/>
        <a:p>
          <a:endParaRPr lang="cs-CZ"/>
        </a:p>
      </dgm:t>
    </dgm:pt>
    <dgm:pt modelId="{51964D67-0205-45A3-8772-7141FC0077A5}" type="sibTrans" cxnId="{12206BCF-2376-46C7-B754-72E1F1E71C26}">
      <dgm:prSet/>
      <dgm:spPr/>
      <dgm:t>
        <a:bodyPr/>
        <a:lstStyle/>
        <a:p>
          <a:endParaRPr lang="cs-CZ"/>
        </a:p>
      </dgm:t>
    </dgm:pt>
    <dgm:pt modelId="{554C3F3D-8B92-4CF3-B047-CD7314990430}">
      <dgm:prSet phldrT="[Text]"/>
      <dgm:spPr/>
      <dgm:t>
        <a:bodyPr/>
        <a:lstStyle/>
        <a:p>
          <a:r>
            <a:rPr lang="cs-CZ" dirty="0"/>
            <a:t>Tvorba SCLLD</a:t>
          </a:r>
        </a:p>
      </dgm:t>
    </dgm:pt>
    <dgm:pt modelId="{506379DE-4FBE-48F2-BE94-74F73FD16D23}" type="parTrans" cxnId="{A9F27876-4791-46C6-87AF-79E8E8E79498}">
      <dgm:prSet/>
      <dgm:spPr/>
      <dgm:t>
        <a:bodyPr/>
        <a:lstStyle/>
        <a:p>
          <a:endParaRPr lang="cs-CZ"/>
        </a:p>
      </dgm:t>
    </dgm:pt>
    <dgm:pt modelId="{7F7E0565-3C8E-4169-B6C4-64635ED5A091}" type="sibTrans" cxnId="{A9F27876-4791-46C6-87AF-79E8E8E79498}">
      <dgm:prSet/>
      <dgm:spPr/>
      <dgm:t>
        <a:bodyPr/>
        <a:lstStyle/>
        <a:p>
          <a:endParaRPr lang="cs-CZ"/>
        </a:p>
      </dgm:t>
    </dgm:pt>
    <dgm:pt modelId="{80C44495-A5C5-42B2-B4D0-6A042565BC33}">
      <dgm:prSet phldrT="[Text]"/>
      <dgm:spPr/>
      <dgm:t>
        <a:bodyPr/>
        <a:lstStyle/>
        <a:p>
          <a:r>
            <a:rPr lang="cs-CZ" dirty="0"/>
            <a:t>Tvorba jednotlivých Programových rámců</a:t>
          </a:r>
        </a:p>
      </dgm:t>
    </dgm:pt>
    <dgm:pt modelId="{1BEB63EB-D323-49BD-BC97-F66A0F190F8A}" type="parTrans" cxnId="{AAE0C473-495B-4770-9393-1507C380DA5E}">
      <dgm:prSet/>
      <dgm:spPr/>
      <dgm:t>
        <a:bodyPr/>
        <a:lstStyle/>
        <a:p>
          <a:endParaRPr lang="cs-CZ"/>
        </a:p>
      </dgm:t>
    </dgm:pt>
    <dgm:pt modelId="{07622467-FAD0-4A7A-9368-5FFB3D2AE604}" type="sibTrans" cxnId="{AAE0C473-495B-4770-9393-1507C380DA5E}">
      <dgm:prSet/>
      <dgm:spPr/>
      <dgm:t>
        <a:bodyPr/>
        <a:lstStyle/>
        <a:p>
          <a:endParaRPr lang="cs-CZ"/>
        </a:p>
      </dgm:t>
    </dgm:pt>
    <dgm:pt modelId="{7A213324-5540-4DC9-AF76-D321136F2B7F}">
      <dgm:prSet phldrT="[Text]"/>
      <dgm:spPr/>
      <dgm:t>
        <a:bodyPr/>
        <a:lstStyle/>
        <a:p>
          <a:r>
            <a:rPr lang="cs-CZ" dirty="0"/>
            <a:t>Implementace SCLLD – vyhlašování výzev na podporu projektů</a:t>
          </a:r>
        </a:p>
      </dgm:t>
    </dgm:pt>
    <dgm:pt modelId="{80A1E012-5059-47C8-946B-3C0E3CBAABE9}" type="parTrans" cxnId="{5065E8F0-60EE-4F67-B215-FFBDF732A210}">
      <dgm:prSet/>
      <dgm:spPr/>
      <dgm:t>
        <a:bodyPr/>
        <a:lstStyle/>
        <a:p>
          <a:endParaRPr lang="cs-CZ"/>
        </a:p>
      </dgm:t>
    </dgm:pt>
    <dgm:pt modelId="{0A0FEC7C-3466-45B9-8D4A-0AF24B5B902C}" type="sibTrans" cxnId="{5065E8F0-60EE-4F67-B215-FFBDF732A210}">
      <dgm:prSet/>
      <dgm:spPr/>
      <dgm:t>
        <a:bodyPr/>
        <a:lstStyle/>
        <a:p>
          <a:endParaRPr lang="cs-CZ"/>
        </a:p>
      </dgm:t>
    </dgm:pt>
    <dgm:pt modelId="{811D698E-8575-4DAA-858D-3D1BA7225C71}">
      <dgm:prSet phldrT="[Text]"/>
      <dgm:spPr/>
      <dgm:t>
        <a:bodyPr/>
        <a:lstStyle/>
        <a:p>
          <a:r>
            <a:rPr lang="cs-CZ" dirty="0"/>
            <a:t>Evaluace</a:t>
          </a:r>
        </a:p>
      </dgm:t>
    </dgm:pt>
    <dgm:pt modelId="{773CD2F3-FF95-40F9-8667-3B12938E69E5}" type="parTrans" cxnId="{EBD1F6AF-B451-4F75-898B-86B8F254477E}">
      <dgm:prSet/>
      <dgm:spPr/>
      <dgm:t>
        <a:bodyPr/>
        <a:lstStyle/>
        <a:p>
          <a:endParaRPr lang="cs-CZ"/>
        </a:p>
      </dgm:t>
    </dgm:pt>
    <dgm:pt modelId="{616713B1-22C5-4BA8-8AFB-A79281DB6426}" type="sibTrans" cxnId="{EBD1F6AF-B451-4F75-898B-86B8F254477E}">
      <dgm:prSet/>
      <dgm:spPr/>
      <dgm:t>
        <a:bodyPr/>
        <a:lstStyle/>
        <a:p>
          <a:endParaRPr lang="cs-CZ"/>
        </a:p>
      </dgm:t>
    </dgm:pt>
    <dgm:pt modelId="{9C866976-9FF5-4A37-97DE-04C87863E084}" type="pres">
      <dgm:prSet presAssocID="{4EB2F291-7CA1-414F-82E6-B6408979987C}" presName="Name0" presStyleCnt="0">
        <dgm:presLayoutVars>
          <dgm:dir/>
          <dgm:resizeHandles val="exact"/>
        </dgm:presLayoutVars>
      </dgm:prSet>
      <dgm:spPr/>
    </dgm:pt>
    <dgm:pt modelId="{104063AE-C090-4022-B041-A149F1D93A00}" type="pres">
      <dgm:prSet presAssocID="{B8A19D79-6F2D-47AC-A3EA-44CAA9CD8AE4}" presName="node" presStyleLbl="node1" presStyleIdx="0" presStyleCnt="6">
        <dgm:presLayoutVars>
          <dgm:bulletEnabled val="1"/>
        </dgm:presLayoutVars>
      </dgm:prSet>
      <dgm:spPr/>
    </dgm:pt>
    <dgm:pt modelId="{0015FD91-7930-4858-AEE6-F221BCFD6EA4}" type="pres">
      <dgm:prSet presAssocID="{E8BE7B51-AE95-4925-8EAC-E918D16E85CE}" presName="sibTrans" presStyleLbl="sibTrans1D1" presStyleIdx="0" presStyleCnt="5"/>
      <dgm:spPr/>
    </dgm:pt>
    <dgm:pt modelId="{5247E8B8-B140-4392-B55D-55FD138BA822}" type="pres">
      <dgm:prSet presAssocID="{E8BE7B51-AE95-4925-8EAC-E918D16E85CE}" presName="connectorText" presStyleLbl="sibTrans1D1" presStyleIdx="0" presStyleCnt="5"/>
      <dgm:spPr/>
    </dgm:pt>
    <dgm:pt modelId="{4F7AF782-FA03-4782-B9B4-2BE1C7F882AA}" type="pres">
      <dgm:prSet presAssocID="{1584C977-9793-4A41-82F9-5B46B0B0011A}" presName="node" presStyleLbl="node1" presStyleIdx="1" presStyleCnt="6">
        <dgm:presLayoutVars>
          <dgm:bulletEnabled val="1"/>
        </dgm:presLayoutVars>
      </dgm:prSet>
      <dgm:spPr/>
    </dgm:pt>
    <dgm:pt modelId="{020441ED-8C47-453D-B4FA-3CA079F4CAA0}" type="pres">
      <dgm:prSet presAssocID="{51964D67-0205-45A3-8772-7141FC0077A5}" presName="sibTrans" presStyleLbl="sibTrans1D1" presStyleIdx="1" presStyleCnt="5"/>
      <dgm:spPr/>
    </dgm:pt>
    <dgm:pt modelId="{3A16667E-6F81-41AD-83CA-4F7306ACD715}" type="pres">
      <dgm:prSet presAssocID="{51964D67-0205-45A3-8772-7141FC0077A5}" presName="connectorText" presStyleLbl="sibTrans1D1" presStyleIdx="1" presStyleCnt="5"/>
      <dgm:spPr/>
    </dgm:pt>
    <dgm:pt modelId="{DECBE8E4-19DD-4A63-A069-EB63E58D68A1}" type="pres">
      <dgm:prSet presAssocID="{554C3F3D-8B92-4CF3-B047-CD7314990430}" presName="node" presStyleLbl="node1" presStyleIdx="2" presStyleCnt="6">
        <dgm:presLayoutVars>
          <dgm:bulletEnabled val="1"/>
        </dgm:presLayoutVars>
      </dgm:prSet>
      <dgm:spPr/>
    </dgm:pt>
    <dgm:pt modelId="{24DD16E4-DFF2-4657-B365-46B6AF1C60A2}" type="pres">
      <dgm:prSet presAssocID="{7F7E0565-3C8E-4169-B6C4-64635ED5A091}" presName="sibTrans" presStyleLbl="sibTrans1D1" presStyleIdx="2" presStyleCnt="5"/>
      <dgm:spPr/>
    </dgm:pt>
    <dgm:pt modelId="{E739AADE-1710-4272-8403-A8C7E02EC96A}" type="pres">
      <dgm:prSet presAssocID="{7F7E0565-3C8E-4169-B6C4-64635ED5A091}" presName="connectorText" presStyleLbl="sibTrans1D1" presStyleIdx="2" presStyleCnt="5"/>
      <dgm:spPr/>
    </dgm:pt>
    <dgm:pt modelId="{0FBB8338-03F0-490F-9BA4-7F07D9C8FE12}" type="pres">
      <dgm:prSet presAssocID="{80C44495-A5C5-42B2-B4D0-6A042565BC33}" presName="node" presStyleLbl="node1" presStyleIdx="3" presStyleCnt="6">
        <dgm:presLayoutVars>
          <dgm:bulletEnabled val="1"/>
        </dgm:presLayoutVars>
      </dgm:prSet>
      <dgm:spPr/>
    </dgm:pt>
    <dgm:pt modelId="{C458EB03-CFB4-40E4-BF73-38C95E007F5C}" type="pres">
      <dgm:prSet presAssocID="{07622467-FAD0-4A7A-9368-5FFB3D2AE604}" presName="sibTrans" presStyleLbl="sibTrans1D1" presStyleIdx="3" presStyleCnt="5"/>
      <dgm:spPr/>
    </dgm:pt>
    <dgm:pt modelId="{0307AC3B-C7F5-43FE-8A11-BE4BD7E6B635}" type="pres">
      <dgm:prSet presAssocID="{07622467-FAD0-4A7A-9368-5FFB3D2AE604}" presName="connectorText" presStyleLbl="sibTrans1D1" presStyleIdx="3" presStyleCnt="5"/>
      <dgm:spPr/>
    </dgm:pt>
    <dgm:pt modelId="{FC1CE9C3-79D0-4E45-BBE1-41A676C39942}" type="pres">
      <dgm:prSet presAssocID="{7A213324-5540-4DC9-AF76-D321136F2B7F}" presName="node" presStyleLbl="node1" presStyleIdx="4" presStyleCnt="6">
        <dgm:presLayoutVars>
          <dgm:bulletEnabled val="1"/>
        </dgm:presLayoutVars>
      </dgm:prSet>
      <dgm:spPr/>
    </dgm:pt>
    <dgm:pt modelId="{4BB19D4D-7944-408D-A9D0-544CDCEDBE2B}" type="pres">
      <dgm:prSet presAssocID="{0A0FEC7C-3466-45B9-8D4A-0AF24B5B902C}" presName="sibTrans" presStyleLbl="sibTrans1D1" presStyleIdx="4" presStyleCnt="5"/>
      <dgm:spPr/>
    </dgm:pt>
    <dgm:pt modelId="{D14F97D2-25F5-4C37-A79B-6981A36D3E2F}" type="pres">
      <dgm:prSet presAssocID="{0A0FEC7C-3466-45B9-8D4A-0AF24B5B902C}" presName="connectorText" presStyleLbl="sibTrans1D1" presStyleIdx="4" presStyleCnt="5"/>
      <dgm:spPr/>
    </dgm:pt>
    <dgm:pt modelId="{51756568-9B2C-4159-9ED9-FEBCDC8111F8}" type="pres">
      <dgm:prSet presAssocID="{811D698E-8575-4DAA-858D-3D1BA7225C71}" presName="node" presStyleLbl="node1" presStyleIdx="5" presStyleCnt="6">
        <dgm:presLayoutVars>
          <dgm:bulletEnabled val="1"/>
        </dgm:presLayoutVars>
      </dgm:prSet>
      <dgm:spPr/>
    </dgm:pt>
  </dgm:ptLst>
  <dgm:cxnLst>
    <dgm:cxn modelId="{AAD9060B-21F6-4839-9859-124D16FAD948}" type="presOf" srcId="{4EB2F291-7CA1-414F-82E6-B6408979987C}" destId="{9C866976-9FF5-4A37-97DE-04C87863E084}" srcOrd="0" destOrd="0" presId="urn:microsoft.com/office/officeart/2005/8/layout/bProcess3"/>
    <dgm:cxn modelId="{FC25AC1B-4714-43D0-BF53-E954E8997C04}" type="presOf" srcId="{554C3F3D-8B92-4CF3-B047-CD7314990430}" destId="{DECBE8E4-19DD-4A63-A069-EB63E58D68A1}" srcOrd="0" destOrd="0" presId="urn:microsoft.com/office/officeart/2005/8/layout/bProcess3"/>
    <dgm:cxn modelId="{5F0C825F-C4F5-4F89-A8EB-830D1590D8F2}" type="presOf" srcId="{0A0FEC7C-3466-45B9-8D4A-0AF24B5B902C}" destId="{D14F97D2-25F5-4C37-A79B-6981A36D3E2F}" srcOrd="1" destOrd="0" presId="urn:microsoft.com/office/officeart/2005/8/layout/bProcess3"/>
    <dgm:cxn modelId="{B741A763-2BAF-468C-A9CA-42E812007510}" type="presOf" srcId="{80C44495-A5C5-42B2-B4D0-6A042565BC33}" destId="{0FBB8338-03F0-490F-9BA4-7F07D9C8FE12}" srcOrd="0" destOrd="0" presId="urn:microsoft.com/office/officeart/2005/8/layout/bProcess3"/>
    <dgm:cxn modelId="{AAE0C473-495B-4770-9393-1507C380DA5E}" srcId="{4EB2F291-7CA1-414F-82E6-B6408979987C}" destId="{80C44495-A5C5-42B2-B4D0-6A042565BC33}" srcOrd="3" destOrd="0" parTransId="{1BEB63EB-D323-49BD-BC97-F66A0F190F8A}" sibTransId="{07622467-FAD0-4A7A-9368-5FFB3D2AE604}"/>
    <dgm:cxn modelId="{073B1275-263B-46D6-B6B6-87160AF4B0A5}" type="presOf" srcId="{07622467-FAD0-4A7A-9368-5FFB3D2AE604}" destId="{0307AC3B-C7F5-43FE-8A11-BE4BD7E6B635}" srcOrd="1" destOrd="0" presId="urn:microsoft.com/office/officeart/2005/8/layout/bProcess3"/>
    <dgm:cxn modelId="{A9F27876-4791-46C6-87AF-79E8E8E79498}" srcId="{4EB2F291-7CA1-414F-82E6-B6408979987C}" destId="{554C3F3D-8B92-4CF3-B047-CD7314990430}" srcOrd="2" destOrd="0" parTransId="{506379DE-4FBE-48F2-BE94-74F73FD16D23}" sibTransId="{7F7E0565-3C8E-4169-B6C4-64635ED5A091}"/>
    <dgm:cxn modelId="{4A350B9D-DACC-4596-8DAD-97CDC2CA1ACD}" type="presOf" srcId="{7A213324-5540-4DC9-AF76-D321136F2B7F}" destId="{FC1CE9C3-79D0-4E45-BBE1-41A676C39942}" srcOrd="0" destOrd="0" presId="urn:microsoft.com/office/officeart/2005/8/layout/bProcess3"/>
    <dgm:cxn modelId="{7DDE7FAE-5BBE-4069-BBBC-FE426B569F39}" type="presOf" srcId="{E8BE7B51-AE95-4925-8EAC-E918D16E85CE}" destId="{0015FD91-7930-4858-AEE6-F221BCFD6EA4}" srcOrd="0" destOrd="0" presId="urn:microsoft.com/office/officeart/2005/8/layout/bProcess3"/>
    <dgm:cxn modelId="{EBD1F6AF-B451-4F75-898B-86B8F254477E}" srcId="{4EB2F291-7CA1-414F-82E6-B6408979987C}" destId="{811D698E-8575-4DAA-858D-3D1BA7225C71}" srcOrd="5" destOrd="0" parTransId="{773CD2F3-FF95-40F9-8667-3B12938E69E5}" sibTransId="{616713B1-22C5-4BA8-8AFB-A79281DB6426}"/>
    <dgm:cxn modelId="{C26919B7-CBA0-45EB-9211-0EE01DA5A8D6}" type="presOf" srcId="{7F7E0565-3C8E-4169-B6C4-64635ED5A091}" destId="{24DD16E4-DFF2-4657-B365-46B6AF1C60A2}" srcOrd="0" destOrd="0" presId="urn:microsoft.com/office/officeart/2005/8/layout/bProcess3"/>
    <dgm:cxn modelId="{DDE63DB9-8A0E-4BD3-9B8B-6534CD5DD685}" srcId="{4EB2F291-7CA1-414F-82E6-B6408979987C}" destId="{B8A19D79-6F2D-47AC-A3EA-44CAA9CD8AE4}" srcOrd="0" destOrd="0" parTransId="{875437D1-56F7-4B50-82C6-B9B0B1128759}" sibTransId="{E8BE7B51-AE95-4925-8EAC-E918D16E85CE}"/>
    <dgm:cxn modelId="{C7B7F2BA-6447-4679-BB1E-3AB0B945CBD9}" type="presOf" srcId="{7F7E0565-3C8E-4169-B6C4-64635ED5A091}" destId="{E739AADE-1710-4272-8403-A8C7E02EC96A}" srcOrd="1" destOrd="0" presId="urn:microsoft.com/office/officeart/2005/8/layout/bProcess3"/>
    <dgm:cxn modelId="{8479B3BC-36F9-486C-A599-2EE62B3E720F}" type="presOf" srcId="{51964D67-0205-45A3-8772-7141FC0077A5}" destId="{020441ED-8C47-453D-B4FA-3CA079F4CAA0}" srcOrd="0" destOrd="0" presId="urn:microsoft.com/office/officeart/2005/8/layout/bProcess3"/>
    <dgm:cxn modelId="{D34D88CA-8150-4B18-B53C-1F8DA963D03B}" type="presOf" srcId="{51964D67-0205-45A3-8772-7141FC0077A5}" destId="{3A16667E-6F81-41AD-83CA-4F7306ACD715}" srcOrd="1" destOrd="0" presId="urn:microsoft.com/office/officeart/2005/8/layout/bProcess3"/>
    <dgm:cxn modelId="{12206BCF-2376-46C7-B754-72E1F1E71C26}" srcId="{4EB2F291-7CA1-414F-82E6-B6408979987C}" destId="{1584C977-9793-4A41-82F9-5B46B0B0011A}" srcOrd="1" destOrd="0" parTransId="{79590FD1-4A53-417D-9FD5-D8E137E7B33C}" sibTransId="{51964D67-0205-45A3-8772-7141FC0077A5}"/>
    <dgm:cxn modelId="{F16550D3-566E-463D-B8B9-500F905A4E24}" type="presOf" srcId="{07622467-FAD0-4A7A-9368-5FFB3D2AE604}" destId="{C458EB03-CFB4-40E4-BF73-38C95E007F5C}" srcOrd="0" destOrd="0" presId="urn:microsoft.com/office/officeart/2005/8/layout/bProcess3"/>
    <dgm:cxn modelId="{6960F3D9-2DCE-4556-83DA-6CBB22209B9D}" type="presOf" srcId="{0A0FEC7C-3466-45B9-8D4A-0AF24B5B902C}" destId="{4BB19D4D-7944-408D-A9D0-544CDCEDBE2B}" srcOrd="0" destOrd="0" presId="urn:microsoft.com/office/officeart/2005/8/layout/bProcess3"/>
    <dgm:cxn modelId="{F71D13E3-F7EC-4002-918F-F2BDED47886A}" type="presOf" srcId="{E8BE7B51-AE95-4925-8EAC-E918D16E85CE}" destId="{5247E8B8-B140-4392-B55D-55FD138BA822}" srcOrd="1" destOrd="0" presId="urn:microsoft.com/office/officeart/2005/8/layout/bProcess3"/>
    <dgm:cxn modelId="{5065E8F0-60EE-4F67-B215-FFBDF732A210}" srcId="{4EB2F291-7CA1-414F-82E6-B6408979987C}" destId="{7A213324-5540-4DC9-AF76-D321136F2B7F}" srcOrd="4" destOrd="0" parTransId="{80A1E012-5059-47C8-946B-3C0E3CBAABE9}" sibTransId="{0A0FEC7C-3466-45B9-8D4A-0AF24B5B902C}"/>
    <dgm:cxn modelId="{7EF2D9F7-4E54-4ABC-8B78-A6D7B54DAD8F}" type="presOf" srcId="{811D698E-8575-4DAA-858D-3D1BA7225C71}" destId="{51756568-9B2C-4159-9ED9-FEBCDC8111F8}" srcOrd="0" destOrd="0" presId="urn:microsoft.com/office/officeart/2005/8/layout/bProcess3"/>
    <dgm:cxn modelId="{460794F8-B186-4481-B8D8-3D4C30C0CECD}" type="presOf" srcId="{B8A19D79-6F2D-47AC-A3EA-44CAA9CD8AE4}" destId="{104063AE-C090-4022-B041-A149F1D93A00}" srcOrd="0" destOrd="0" presId="urn:microsoft.com/office/officeart/2005/8/layout/bProcess3"/>
    <dgm:cxn modelId="{5DCEEEFD-405E-440D-8D7D-433368721BAF}" type="presOf" srcId="{1584C977-9793-4A41-82F9-5B46B0B0011A}" destId="{4F7AF782-FA03-4782-B9B4-2BE1C7F882AA}" srcOrd="0" destOrd="0" presId="urn:microsoft.com/office/officeart/2005/8/layout/bProcess3"/>
    <dgm:cxn modelId="{F5416896-B652-4FAE-BB42-AE8FD9B6EB4F}" type="presParOf" srcId="{9C866976-9FF5-4A37-97DE-04C87863E084}" destId="{104063AE-C090-4022-B041-A149F1D93A00}" srcOrd="0" destOrd="0" presId="urn:microsoft.com/office/officeart/2005/8/layout/bProcess3"/>
    <dgm:cxn modelId="{FF04CE68-1F80-457A-8061-8E7BCD9A1C5E}" type="presParOf" srcId="{9C866976-9FF5-4A37-97DE-04C87863E084}" destId="{0015FD91-7930-4858-AEE6-F221BCFD6EA4}" srcOrd="1" destOrd="0" presId="urn:microsoft.com/office/officeart/2005/8/layout/bProcess3"/>
    <dgm:cxn modelId="{87B4D1AA-B755-40EF-9374-A1B84D8C936C}" type="presParOf" srcId="{0015FD91-7930-4858-AEE6-F221BCFD6EA4}" destId="{5247E8B8-B140-4392-B55D-55FD138BA822}" srcOrd="0" destOrd="0" presId="urn:microsoft.com/office/officeart/2005/8/layout/bProcess3"/>
    <dgm:cxn modelId="{A9BF8DA7-E558-442E-BDDF-3B44E890B046}" type="presParOf" srcId="{9C866976-9FF5-4A37-97DE-04C87863E084}" destId="{4F7AF782-FA03-4782-B9B4-2BE1C7F882AA}" srcOrd="2" destOrd="0" presId="urn:microsoft.com/office/officeart/2005/8/layout/bProcess3"/>
    <dgm:cxn modelId="{DD1DB021-8F51-4C03-B5CD-6EBF740546F4}" type="presParOf" srcId="{9C866976-9FF5-4A37-97DE-04C87863E084}" destId="{020441ED-8C47-453D-B4FA-3CA079F4CAA0}" srcOrd="3" destOrd="0" presId="urn:microsoft.com/office/officeart/2005/8/layout/bProcess3"/>
    <dgm:cxn modelId="{0A62E729-16D6-417E-B482-D6C4DC388EBE}" type="presParOf" srcId="{020441ED-8C47-453D-B4FA-3CA079F4CAA0}" destId="{3A16667E-6F81-41AD-83CA-4F7306ACD715}" srcOrd="0" destOrd="0" presId="urn:microsoft.com/office/officeart/2005/8/layout/bProcess3"/>
    <dgm:cxn modelId="{34C721D3-74FB-436B-8B50-B230C0F13220}" type="presParOf" srcId="{9C866976-9FF5-4A37-97DE-04C87863E084}" destId="{DECBE8E4-19DD-4A63-A069-EB63E58D68A1}" srcOrd="4" destOrd="0" presId="urn:microsoft.com/office/officeart/2005/8/layout/bProcess3"/>
    <dgm:cxn modelId="{B510AA0B-74A0-4397-AA8C-8BCFB29B28B0}" type="presParOf" srcId="{9C866976-9FF5-4A37-97DE-04C87863E084}" destId="{24DD16E4-DFF2-4657-B365-46B6AF1C60A2}" srcOrd="5" destOrd="0" presId="urn:microsoft.com/office/officeart/2005/8/layout/bProcess3"/>
    <dgm:cxn modelId="{7B16AFE6-0F35-44C2-9C1F-A9672CEBAB36}" type="presParOf" srcId="{24DD16E4-DFF2-4657-B365-46B6AF1C60A2}" destId="{E739AADE-1710-4272-8403-A8C7E02EC96A}" srcOrd="0" destOrd="0" presId="urn:microsoft.com/office/officeart/2005/8/layout/bProcess3"/>
    <dgm:cxn modelId="{F16404C3-9AC8-47F0-8F40-09C5610C6857}" type="presParOf" srcId="{9C866976-9FF5-4A37-97DE-04C87863E084}" destId="{0FBB8338-03F0-490F-9BA4-7F07D9C8FE12}" srcOrd="6" destOrd="0" presId="urn:microsoft.com/office/officeart/2005/8/layout/bProcess3"/>
    <dgm:cxn modelId="{52394960-7EEA-4BA5-9E0C-4DB91F74A243}" type="presParOf" srcId="{9C866976-9FF5-4A37-97DE-04C87863E084}" destId="{C458EB03-CFB4-40E4-BF73-38C95E007F5C}" srcOrd="7" destOrd="0" presId="urn:microsoft.com/office/officeart/2005/8/layout/bProcess3"/>
    <dgm:cxn modelId="{07869EC3-B713-49BD-B770-B9C08C5CE305}" type="presParOf" srcId="{C458EB03-CFB4-40E4-BF73-38C95E007F5C}" destId="{0307AC3B-C7F5-43FE-8A11-BE4BD7E6B635}" srcOrd="0" destOrd="0" presId="urn:microsoft.com/office/officeart/2005/8/layout/bProcess3"/>
    <dgm:cxn modelId="{F0EC15D8-E85D-4C0A-A5F0-B8714282312C}" type="presParOf" srcId="{9C866976-9FF5-4A37-97DE-04C87863E084}" destId="{FC1CE9C3-79D0-4E45-BBE1-41A676C39942}" srcOrd="8" destOrd="0" presId="urn:microsoft.com/office/officeart/2005/8/layout/bProcess3"/>
    <dgm:cxn modelId="{3DD6B197-9A68-4062-B010-FE4045F1C007}" type="presParOf" srcId="{9C866976-9FF5-4A37-97DE-04C87863E084}" destId="{4BB19D4D-7944-408D-A9D0-544CDCEDBE2B}" srcOrd="9" destOrd="0" presId="urn:microsoft.com/office/officeart/2005/8/layout/bProcess3"/>
    <dgm:cxn modelId="{963D740C-1804-4558-8745-3821C2C35657}" type="presParOf" srcId="{4BB19D4D-7944-408D-A9D0-544CDCEDBE2B}" destId="{D14F97D2-25F5-4C37-A79B-6981A36D3E2F}" srcOrd="0" destOrd="0" presId="urn:microsoft.com/office/officeart/2005/8/layout/bProcess3"/>
    <dgm:cxn modelId="{2E796A5B-2B1C-4F63-8410-58707C480D92}" type="presParOf" srcId="{9C866976-9FF5-4A37-97DE-04C87863E084}" destId="{51756568-9B2C-4159-9ED9-FEBCDC8111F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5FD91-7930-4858-AEE6-F221BCFD6EA4}">
      <dsp:nvSpPr>
        <dsp:cNvPr id="0" name=""/>
        <dsp:cNvSpPr/>
      </dsp:nvSpPr>
      <dsp:spPr>
        <a:xfrm>
          <a:off x="3249538" y="840718"/>
          <a:ext cx="6480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0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56616" y="883044"/>
        <a:ext cx="33934" cy="6786"/>
      </dsp:txXfrm>
    </dsp:sp>
    <dsp:sp modelId="{104063AE-C090-4022-B041-A149F1D93A00}">
      <dsp:nvSpPr>
        <dsp:cNvPr id="0" name=""/>
        <dsp:cNvSpPr/>
      </dsp:nvSpPr>
      <dsp:spPr>
        <a:xfrm>
          <a:off x="300519" y="1192"/>
          <a:ext cx="2950819" cy="1770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Vznik MAS</a:t>
          </a:r>
        </a:p>
      </dsp:txBody>
      <dsp:txXfrm>
        <a:off x="300519" y="1192"/>
        <a:ext cx="2950819" cy="1770491"/>
      </dsp:txXfrm>
    </dsp:sp>
    <dsp:sp modelId="{020441ED-8C47-453D-B4FA-3CA079F4CAA0}">
      <dsp:nvSpPr>
        <dsp:cNvPr id="0" name=""/>
        <dsp:cNvSpPr/>
      </dsp:nvSpPr>
      <dsp:spPr>
        <a:xfrm>
          <a:off x="6879047" y="840718"/>
          <a:ext cx="6480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0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86124" y="883044"/>
        <a:ext cx="33934" cy="6786"/>
      </dsp:txXfrm>
    </dsp:sp>
    <dsp:sp modelId="{4F7AF782-FA03-4782-B9B4-2BE1C7F882AA}">
      <dsp:nvSpPr>
        <dsp:cNvPr id="0" name=""/>
        <dsp:cNvSpPr/>
      </dsp:nvSpPr>
      <dsp:spPr>
        <a:xfrm>
          <a:off x="3930027" y="1192"/>
          <a:ext cx="2950819" cy="1770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Proces Standardizace</a:t>
          </a:r>
        </a:p>
      </dsp:txBody>
      <dsp:txXfrm>
        <a:off x="3930027" y="1192"/>
        <a:ext cx="2950819" cy="1770491"/>
      </dsp:txXfrm>
    </dsp:sp>
    <dsp:sp modelId="{24DD16E4-DFF2-4657-B365-46B6AF1C60A2}">
      <dsp:nvSpPr>
        <dsp:cNvPr id="0" name=""/>
        <dsp:cNvSpPr/>
      </dsp:nvSpPr>
      <dsp:spPr>
        <a:xfrm>
          <a:off x="1775929" y="1769884"/>
          <a:ext cx="7259016" cy="648088"/>
        </a:xfrm>
        <a:custGeom>
          <a:avLst/>
          <a:gdLst/>
          <a:ahLst/>
          <a:cxnLst/>
          <a:rect l="0" t="0" r="0" b="0"/>
          <a:pathLst>
            <a:path>
              <a:moveTo>
                <a:pt x="7259016" y="0"/>
              </a:moveTo>
              <a:lnTo>
                <a:pt x="7259016" y="341144"/>
              </a:lnTo>
              <a:lnTo>
                <a:pt x="0" y="341144"/>
              </a:lnTo>
              <a:lnTo>
                <a:pt x="0" y="648088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223170" y="2090535"/>
        <a:ext cx="364533" cy="6786"/>
      </dsp:txXfrm>
    </dsp:sp>
    <dsp:sp modelId="{DECBE8E4-19DD-4A63-A069-EB63E58D68A1}">
      <dsp:nvSpPr>
        <dsp:cNvPr id="0" name=""/>
        <dsp:cNvSpPr/>
      </dsp:nvSpPr>
      <dsp:spPr>
        <a:xfrm>
          <a:off x="7559536" y="1192"/>
          <a:ext cx="2950819" cy="1770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Tvorba SCLLD</a:t>
          </a:r>
        </a:p>
      </dsp:txBody>
      <dsp:txXfrm>
        <a:off x="7559536" y="1192"/>
        <a:ext cx="2950819" cy="1770491"/>
      </dsp:txXfrm>
    </dsp:sp>
    <dsp:sp modelId="{C458EB03-CFB4-40E4-BF73-38C95E007F5C}">
      <dsp:nvSpPr>
        <dsp:cNvPr id="0" name=""/>
        <dsp:cNvSpPr/>
      </dsp:nvSpPr>
      <dsp:spPr>
        <a:xfrm>
          <a:off x="3249538" y="3289898"/>
          <a:ext cx="6480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0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56616" y="3332225"/>
        <a:ext cx="33934" cy="6786"/>
      </dsp:txXfrm>
    </dsp:sp>
    <dsp:sp modelId="{0FBB8338-03F0-490F-9BA4-7F07D9C8FE12}">
      <dsp:nvSpPr>
        <dsp:cNvPr id="0" name=""/>
        <dsp:cNvSpPr/>
      </dsp:nvSpPr>
      <dsp:spPr>
        <a:xfrm>
          <a:off x="300519" y="2450372"/>
          <a:ext cx="2950819" cy="1770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Tvorba jednotlivých Programových rámců</a:t>
          </a:r>
        </a:p>
      </dsp:txBody>
      <dsp:txXfrm>
        <a:off x="300519" y="2450372"/>
        <a:ext cx="2950819" cy="1770491"/>
      </dsp:txXfrm>
    </dsp:sp>
    <dsp:sp modelId="{4BB19D4D-7944-408D-A9D0-544CDCEDBE2B}">
      <dsp:nvSpPr>
        <dsp:cNvPr id="0" name=""/>
        <dsp:cNvSpPr/>
      </dsp:nvSpPr>
      <dsp:spPr>
        <a:xfrm>
          <a:off x="6879047" y="3289898"/>
          <a:ext cx="6480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808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7186124" y="3332225"/>
        <a:ext cx="33934" cy="6786"/>
      </dsp:txXfrm>
    </dsp:sp>
    <dsp:sp modelId="{FC1CE9C3-79D0-4E45-BBE1-41A676C39942}">
      <dsp:nvSpPr>
        <dsp:cNvPr id="0" name=""/>
        <dsp:cNvSpPr/>
      </dsp:nvSpPr>
      <dsp:spPr>
        <a:xfrm>
          <a:off x="3930027" y="2450372"/>
          <a:ext cx="2950819" cy="1770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Implementace SCLLD – vyhlašování výzev na podporu projektů</a:t>
          </a:r>
        </a:p>
      </dsp:txBody>
      <dsp:txXfrm>
        <a:off x="3930027" y="2450372"/>
        <a:ext cx="2950819" cy="1770491"/>
      </dsp:txXfrm>
    </dsp:sp>
    <dsp:sp modelId="{51756568-9B2C-4159-9ED9-FEBCDC8111F8}">
      <dsp:nvSpPr>
        <dsp:cNvPr id="0" name=""/>
        <dsp:cNvSpPr/>
      </dsp:nvSpPr>
      <dsp:spPr>
        <a:xfrm>
          <a:off x="7559536" y="2450372"/>
          <a:ext cx="2950819" cy="17704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Evaluace</a:t>
          </a:r>
        </a:p>
      </dsp:txBody>
      <dsp:txXfrm>
        <a:off x="7559536" y="2450372"/>
        <a:ext cx="2950819" cy="1770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9FBB1B70-2F70-4835-A20A-96B51ECCF5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069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56E66FDC-4011-478C-BE05-D6E5E793C6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983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585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139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9924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eriod"/>
            </a:pPr>
            <a:r>
              <a:rPr lang="pl-PL" dirty="0"/>
              <a:t>Co děláte vy na MASce ještě dalšího?</a:t>
            </a:r>
          </a:p>
        </p:txBody>
      </p:sp>
    </p:spTree>
    <p:extLst>
      <p:ext uri="{BB962C8B-B14F-4D97-AF65-F5344CB8AC3E}">
        <p14:creationId xmlns:p14="http://schemas.microsoft.com/office/powerpoint/2010/main" val="44829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eriod"/>
            </a:pPr>
            <a:r>
              <a:rPr lang="pl-PL" dirty="0"/>
              <a:t>Zalogovaná</a:t>
            </a:r>
            <a:r>
              <a:rPr lang="pl-PL" baseline="0" dirty="0"/>
              <a:t> sekce webu</a:t>
            </a:r>
          </a:p>
          <a:p>
            <a:pPr marL="236990" indent="-236990">
              <a:buAutoNum type="arabicPeriod"/>
            </a:pPr>
            <a:r>
              <a:rPr lang="pl-PL" baseline="0" dirty="0"/>
              <a:t>FB</a:t>
            </a:r>
          </a:p>
          <a:p>
            <a:pPr marL="236990" indent="-236990">
              <a:buAutoNum type="arabicPeriod"/>
            </a:pPr>
            <a:r>
              <a:rPr lang="pl-PL" baseline="0" dirty="0"/>
              <a:t>Obecně web – jak funguje a nefunguje</a:t>
            </a:r>
          </a:p>
          <a:p>
            <a:pPr marL="236990" indent="-236990">
              <a:buAutoNum type="arabicPeriod"/>
            </a:pPr>
            <a:r>
              <a:rPr lang="pl-PL" dirty="0"/>
              <a:t>Možnost kliknout na obrázek a odkáže</a:t>
            </a:r>
          </a:p>
          <a:p>
            <a:pPr marL="236990" indent="-236990">
              <a:buAutoNum type="arabicPeriod"/>
            </a:pPr>
            <a:r>
              <a:rPr lang="pl-PL" dirty="0"/>
              <a:t>Koheze 28+ - </a:t>
            </a:r>
            <a:r>
              <a:rPr lang="cs-CZ" dirty="0"/>
              <a:t>Kohezní politika EU, neboli politika hospodářské, sociální a územní soudržnosti EU, je politikou, jejímž cílem je snižování rozdílů mezi úrovní rozvoje různých regionů, snížení zaostalosti nejvíce znevýhodněných regionů a posilování hospodářské, sociální a územní soudržnosti za účelem harmonického vývoje Evropské unie.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296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811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70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5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3037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127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850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2048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7728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990" indent="-23699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346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37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49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78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32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45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77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77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85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5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7A301-4F41-4680-BE14-6F70AB79638E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C6308-EF60-4436-B69D-14DE65B40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07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mascr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mascr.cz/pro-mas/krajska-sdruzeni/ks-mas-jihomoravsky-kraj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bY0cxjEI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kbY0cxjEI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1282"/>
            <a:ext cx="9144000" cy="173831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51D1D"/>
                </a:solidFill>
                <a:latin typeface="Akrobat" panose="00000600000000000000" pitchFamily="50" charset="-18"/>
              </a:rPr>
              <a:t>Místní akční skupiny v ČR</a:t>
            </a:r>
            <a:br>
              <a:rPr lang="cs-CZ" b="1" dirty="0">
                <a:solidFill>
                  <a:srgbClr val="C51D1D"/>
                </a:solidFill>
                <a:latin typeface="Akrobat" panose="00000600000000000000" pitchFamily="50" charset="-18"/>
              </a:rPr>
            </a:br>
            <a:endParaRPr lang="cs-CZ" sz="5400" b="1" dirty="0">
              <a:solidFill>
                <a:srgbClr val="C51D1D"/>
              </a:solidFill>
              <a:latin typeface="Akrobat" panose="00000600000000000000" pitchFamily="50" charset="-18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4" name="Obdélník 3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F48A1B7E-0583-407D-9DE5-2CF90FE81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937229"/>
              </p:ext>
            </p:extLst>
          </p:nvPr>
        </p:nvGraphicFramePr>
        <p:xfrm>
          <a:off x="2438667" y="1020438"/>
          <a:ext cx="75628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7562785" imgH="5346331" progId="Acrobat.Document.DC">
                  <p:embed/>
                </p:oleObj>
              </mc:Choice>
              <mc:Fallback>
                <p:oleObj name="Acrobat Document" r:id="rId4" imgW="7562785" imgH="534633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667" y="1020438"/>
                        <a:ext cx="756285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75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>
            <a:normAutofit fontScale="90000"/>
          </a:bodyPr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Integrovaná strategie území </a:t>
            </a:r>
            <a:b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</a:br>
            <a:endParaRPr lang="cs-CZ" b="1" cap="small" dirty="0">
              <a:solidFill>
                <a:srgbClr val="C51D1D"/>
              </a:solidFill>
              <a:latin typeface="Akrobat" panose="00000600000000000000" pitchFamily="50" charset="-18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CF594855-C9EF-43F6-A95C-648C50408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75" y="1014413"/>
            <a:ext cx="11134725" cy="5327650"/>
          </a:xfrm>
          <a:prstGeom prst="rect">
            <a:avLst/>
          </a:prstGeom>
        </p:spPr>
        <p:txBody>
          <a:bodyPr/>
          <a:lstStyle/>
          <a:p>
            <a:pPr marL="109537" indent="0">
              <a:buNone/>
            </a:pPr>
            <a:r>
              <a:rPr lang="cs-CZ" sz="1400" b="1" dirty="0"/>
              <a:t>ÚVOD - PŘEDSTAVENÍ MAS</a:t>
            </a:r>
          </a:p>
          <a:p>
            <a:r>
              <a:rPr lang="cs-CZ" sz="1400" dirty="0"/>
              <a:t>identifikace MAS (název, IČ, právní forma)</a:t>
            </a:r>
          </a:p>
          <a:p>
            <a:r>
              <a:rPr lang="cs-CZ" sz="1400" dirty="0"/>
              <a:t>přehled členů MAS</a:t>
            </a:r>
          </a:p>
          <a:p>
            <a:r>
              <a:rPr lang="cs-CZ" sz="1400" dirty="0"/>
              <a:t>historie a zkušenosti MAS</a:t>
            </a:r>
          </a:p>
          <a:p>
            <a:r>
              <a:rPr lang="cs-CZ" sz="1400" dirty="0"/>
              <a:t>způsob zpracování ISRÚ</a:t>
            </a:r>
          </a:p>
          <a:p>
            <a:r>
              <a:rPr lang="cs-CZ" sz="1400" dirty="0"/>
              <a:t>řešitelský tým</a:t>
            </a:r>
          </a:p>
          <a:p>
            <a:pPr marL="109537" indent="0">
              <a:buNone/>
            </a:pPr>
            <a:endParaRPr lang="cs-CZ" sz="1400" dirty="0"/>
          </a:p>
          <a:p>
            <a:pPr marL="109537" indent="0">
              <a:buNone/>
            </a:pPr>
            <a:r>
              <a:rPr lang="cs-CZ" sz="1400" b="1" dirty="0"/>
              <a:t>ANALYTICKÁ ČÁST</a:t>
            </a:r>
          </a:p>
          <a:p>
            <a:r>
              <a:rPr lang="cs-CZ" sz="1400" dirty="0"/>
              <a:t>vymezení území (rozloha, počet obyvatel, obce, shodné charakteristiky, </a:t>
            </a:r>
          </a:p>
          <a:p>
            <a:pPr marL="0" indent="0">
              <a:buNone/>
            </a:pPr>
            <a:r>
              <a:rPr lang="cs-CZ" sz="1400" dirty="0"/>
              <a:t>      specifika)</a:t>
            </a:r>
          </a:p>
          <a:p>
            <a:r>
              <a:rPr lang="cs-CZ" sz="1400" dirty="0"/>
              <a:t>vyhodnocení stávajícího potenciálu</a:t>
            </a:r>
          </a:p>
          <a:p>
            <a:r>
              <a:rPr lang="cs-CZ" sz="1400" dirty="0"/>
              <a:t>analýza rozvojových potřeb</a:t>
            </a:r>
          </a:p>
          <a:p>
            <a:r>
              <a:rPr lang="cs-CZ" sz="1400" dirty="0"/>
              <a:t>lidský a finanční kapitál</a:t>
            </a:r>
          </a:p>
          <a:p>
            <a:r>
              <a:rPr lang="cs-CZ" sz="1400" dirty="0"/>
              <a:t>návaznost na jiné strategické dokumenty</a:t>
            </a:r>
          </a:p>
          <a:p>
            <a:r>
              <a:rPr lang="cs-CZ" sz="1400" b="1" dirty="0"/>
              <a:t>SWOT analýza</a:t>
            </a:r>
          </a:p>
        </p:txBody>
      </p:sp>
      <p:sp>
        <p:nvSpPr>
          <p:cNvPr id="11" name="Zástupný symbol pro obsah 7">
            <a:extLst>
              <a:ext uri="{FF2B5EF4-FFF2-40B4-BE49-F238E27FC236}">
                <a16:creationId xmlns:a16="http://schemas.microsoft.com/office/drawing/2014/main" id="{4B891E31-9B47-4E2A-AC84-ED045E4A9AC8}"/>
              </a:ext>
            </a:extLst>
          </p:cNvPr>
          <p:cNvSpPr txBox="1">
            <a:spLocks/>
          </p:cNvSpPr>
          <p:nvPr/>
        </p:nvSpPr>
        <p:spPr>
          <a:xfrm>
            <a:off x="6434137" y="1121135"/>
            <a:ext cx="4319463" cy="4793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>
              <a:buFont typeface="Arial" panose="020B0604020202020204" pitchFamily="34" charset="0"/>
              <a:buNone/>
            </a:pPr>
            <a:r>
              <a:rPr lang="cs-CZ" sz="1400" b="1"/>
              <a:t>STRATEGICKÁ ČÁST</a:t>
            </a:r>
          </a:p>
          <a:p>
            <a:r>
              <a:rPr lang="cs-CZ" sz="1400"/>
              <a:t>stanovení cílů a priorit, návaznost na priority EU</a:t>
            </a:r>
          </a:p>
          <a:p>
            <a:r>
              <a:rPr lang="cs-CZ" sz="1400"/>
              <a:t>integrační a inovativní prvky</a:t>
            </a:r>
          </a:p>
          <a:p>
            <a:r>
              <a:rPr lang="cs-CZ" sz="1400"/>
              <a:t>akční plán (popis způsobu dosahování </a:t>
            </a:r>
            <a:br>
              <a:rPr lang="cs-CZ" sz="1400"/>
            </a:br>
            <a:r>
              <a:rPr lang="cs-CZ" sz="1400"/>
              <a:t>cílů a priorit)</a:t>
            </a:r>
          </a:p>
          <a:p>
            <a:r>
              <a:rPr lang="cs-CZ" sz="1400"/>
              <a:t>finanční plán (resp. rámcový rozpočet)</a:t>
            </a:r>
          </a:p>
          <a:p>
            <a:r>
              <a:rPr lang="cs-CZ" sz="1400"/>
              <a:t>kvantifikované a měřitelné indikátory výsledku</a:t>
            </a:r>
          </a:p>
          <a:p>
            <a:pPr marL="109537" indent="0">
              <a:buFont typeface="Arial" panose="020B0604020202020204" pitchFamily="34" charset="0"/>
              <a:buNone/>
            </a:pPr>
            <a:endParaRPr lang="cs-CZ" sz="1400"/>
          </a:p>
          <a:p>
            <a:pPr marL="109537" indent="0">
              <a:buFont typeface="Arial" panose="020B0604020202020204" pitchFamily="34" charset="0"/>
              <a:buNone/>
            </a:pPr>
            <a:r>
              <a:rPr lang="cs-CZ" sz="1400" b="1"/>
              <a:t>IMPLEMENTAČNÍ ČÁST</a:t>
            </a:r>
          </a:p>
          <a:p>
            <a:r>
              <a:rPr lang="cs-CZ" sz="1400"/>
              <a:t>organizační struktura, rozdělení odpovědnosti</a:t>
            </a:r>
          </a:p>
          <a:p>
            <a:r>
              <a:rPr lang="cs-CZ" sz="1400"/>
              <a:t>management a personální zázemí</a:t>
            </a:r>
          </a:p>
          <a:p>
            <a:r>
              <a:rPr lang="cs-CZ" sz="1400"/>
              <a:t>technické zázemí</a:t>
            </a:r>
          </a:p>
          <a:p>
            <a:r>
              <a:rPr lang="cs-CZ" sz="1400"/>
              <a:t>propis standardizovaných procesů</a:t>
            </a:r>
          </a:p>
          <a:p>
            <a:pPr lvl="1"/>
            <a:r>
              <a:rPr lang="cs-CZ" sz="1000"/>
              <a:t>administrativní a organizační postupy apod.</a:t>
            </a:r>
          </a:p>
          <a:p>
            <a:r>
              <a:rPr lang="cs-CZ" sz="1400"/>
              <a:t>hospodaření</a:t>
            </a:r>
          </a:p>
          <a:p>
            <a:pPr lvl="1"/>
            <a:r>
              <a:rPr lang="cs-CZ" sz="1000"/>
              <a:t>samofinancování, fundraising, vnitřní finanční zdroje, ...</a:t>
            </a:r>
          </a:p>
          <a:p>
            <a:r>
              <a:rPr lang="cs-CZ" sz="1400"/>
              <a:t>monitoring a evaluace</a:t>
            </a:r>
          </a:p>
          <a:p>
            <a:r>
              <a:rPr lang="cs-CZ" sz="1400"/>
              <a:t>plán vnitřního rozvoje organizace</a:t>
            </a:r>
          </a:p>
          <a:p>
            <a:endParaRPr lang="cs-CZ" sz="140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8564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>
            <a:normAutofit fontScale="90000"/>
          </a:bodyPr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Nadstavbové projekty MAS </a:t>
            </a:r>
            <a:b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</a:br>
            <a:endParaRPr lang="cs-CZ" b="1" cap="small" dirty="0">
              <a:solidFill>
                <a:srgbClr val="C51D1D"/>
              </a:solidFill>
              <a:latin typeface="Akrobat" panose="00000600000000000000" pitchFamily="50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949" y="1014576"/>
            <a:ext cx="11134552" cy="5327290"/>
          </a:xfrm>
        </p:spPr>
        <p:txBody>
          <a:bodyPr>
            <a:noAutofit/>
          </a:bodyPr>
          <a:lstStyle/>
          <a:p>
            <a:r>
              <a:rPr lang="cs-CZ" sz="2000" dirty="0">
                <a:latin typeface="Akrobat" panose="00000600000000000000" pitchFamily="50" charset="-18"/>
              </a:rPr>
              <a:t>MAS je NNO, samostatnou PO, proto může realizovat vlastní projekty, poskytovat služby, spolupracovat na projektech atd. </a:t>
            </a:r>
          </a:p>
          <a:p>
            <a:endParaRPr lang="cs-CZ" sz="2000" dirty="0">
              <a:latin typeface="Akrobat" panose="00000600000000000000" pitchFamily="50" charset="-18"/>
            </a:endParaRPr>
          </a:p>
          <a:p>
            <a:r>
              <a:rPr lang="cs-CZ" sz="2000" dirty="0">
                <a:latin typeface="Akrobat" panose="00000600000000000000" pitchFamily="50" charset="-18"/>
              </a:rPr>
              <a:t>Další časté projekty MAS (financované z projektů a jiných dotačních zdrojů mimo prostředky na SCLLD):</a:t>
            </a:r>
          </a:p>
          <a:p>
            <a:pPr lvl="1"/>
            <a:endParaRPr lang="cs-CZ" sz="1800" dirty="0">
              <a:latin typeface="Akrobat" panose="00000600000000000000" pitchFamily="50" charset="-18"/>
            </a:endParaRP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Animace MAS (vzdělávání, osvěta, kulturní akce, poradenství, propojování, spolupráce)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MAP (místní akční plány rozvoje vzdělávání)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Krajská dotace ( podpora podnikání a podnikavosti v regionu, regionální značky, vznik info-pointů, výsadby v krajině)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NZUL ( dotace pro nízkopříjmovou skupinu obyvatel na snižování energetické náročnosti domů)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Šablony ( dotace pro měkké aktivity ZŠ a MŠ – vzdělávání, projektové dny, </a:t>
            </a:r>
            <a:r>
              <a:rPr lang="cs-CZ" sz="1800" dirty="0" err="1">
                <a:latin typeface="Akrobat" panose="00000600000000000000" pitchFamily="50" charset="-18"/>
              </a:rPr>
              <a:t>leadership</a:t>
            </a:r>
            <a:r>
              <a:rPr lang="cs-CZ" sz="1800" dirty="0">
                <a:latin typeface="Akrobat" panose="00000600000000000000" pitchFamily="50" charset="-18"/>
              </a:rPr>
              <a:t>, přenos dobré praxe)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PRO – strategie pro obce, projekty a dotační poradenství, facilitace apod. 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36809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>
            <a:normAutofit/>
          </a:bodyPr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další méně časté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949" y="809625"/>
            <a:ext cx="11134552" cy="55322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dirty="0">
              <a:latin typeface="Akrobat" panose="00000600000000000000" pitchFamily="50" charset="-18"/>
            </a:endParaRP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Vydavatelské a publikační činnost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Online tržiště na podporu místní producentů a výrobců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Pořádání trhů a jarmarků 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Specifická školení pro různé skupiny osob a subjektů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Plánování sociálních služeb či dotační program na dofinancování sociálních služeb v daném SO ORP 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Provozování kavárny či bistra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Provozování Senior taxi 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Specifické akce – veletrh středních škol, burza sociálních služeb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Provozování prodejních stánků či automatů – lokální producenti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Malý LEADER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Podnikni to! a jiná podpora začínajících podnikatelů 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Akce  pro starosty a specifické skupiny osob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Životní prostředí, krajina, výsadby stromů a péče o výsadby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Příklady dobrých praxí, výjezdy, exkurze pro různé skupiny</a:t>
            </a:r>
          </a:p>
          <a:p>
            <a:pPr lvl="1"/>
            <a:r>
              <a:rPr lang="cs-CZ" sz="1800" dirty="0">
                <a:latin typeface="Akrobat" panose="00000600000000000000" pitchFamily="50" charset="-18"/>
              </a:rPr>
              <a:t>A další</a:t>
            </a:r>
          </a:p>
          <a:p>
            <a:pPr lvl="1"/>
            <a:endParaRPr lang="cs-CZ" sz="1800" dirty="0">
              <a:latin typeface="Akrobat" panose="00000600000000000000" pitchFamily="50" charset="-18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6093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/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MAS – NS MAS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949" y="885825"/>
            <a:ext cx="11134552" cy="5456041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114328"/>
                </a:solidFill>
                <a:latin typeface="Akrobat" panose="00000600000000000000" pitchFamily="50" charset="-18"/>
              </a:rPr>
              <a:t>NS MAS </a:t>
            </a:r>
            <a:r>
              <a:rPr lang="cs-CZ" sz="2400" b="1" dirty="0">
                <a:solidFill>
                  <a:srgbClr val="FF0000"/>
                </a:solidFill>
                <a:latin typeface="Akrobat" panose="00000600000000000000" pitchFamily="50" charset="-18"/>
              </a:rPr>
              <a:t>ČR</a:t>
            </a:r>
            <a:r>
              <a:rPr lang="cs-CZ" sz="2400" b="1" dirty="0">
                <a:solidFill>
                  <a:srgbClr val="114328"/>
                </a:solidFill>
                <a:latin typeface="Akrobat" panose="00000600000000000000" pitchFamily="50" charset="-18"/>
              </a:rPr>
              <a:t> </a:t>
            </a:r>
            <a:r>
              <a:rPr lang="cs-CZ" sz="2400" dirty="0">
                <a:latin typeface="Akrobat" panose="00000600000000000000" pitchFamily="50" charset="-18"/>
              </a:rPr>
              <a:t>= </a:t>
            </a:r>
            <a:r>
              <a:rPr lang="cs-CZ" sz="2400" dirty="0">
                <a:latin typeface="Akrobat" panose="00000600000000000000" pitchFamily="50" charset="-18"/>
                <a:hlinkClick r:id="rId3"/>
              </a:rPr>
              <a:t>Národní sít Místních akčních skupin ČR</a:t>
            </a:r>
            <a:r>
              <a:rPr lang="cs-CZ" sz="2400" dirty="0">
                <a:latin typeface="Akrobat" panose="00000600000000000000" pitchFamily="50" charset="-18"/>
              </a:rPr>
              <a:t> </a:t>
            </a:r>
          </a:p>
          <a:p>
            <a:r>
              <a:rPr lang="cs-CZ" sz="2400" dirty="0">
                <a:latin typeface="Akrobat" panose="00000600000000000000" pitchFamily="50" charset="-18"/>
              </a:rPr>
              <a:t>je společenstvím sdružující organizačně samostatné právnické osoby – místní akční skupiny – pracující formou komunitně vedeného místního rozvoje – metody LEADER ve prospěch venkova na území České republiky</a:t>
            </a:r>
          </a:p>
          <a:p>
            <a:r>
              <a:rPr lang="cs-CZ" sz="2400" dirty="0">
                <a:latin typeface="Akrobat" panose="00000600000000000000" pitchFamily="50" charset="-18"/>
              </a:rPr>
              <a:t>Zastřešující organizace MAS v ČR – spolek</a:t>
            </a:r>
          </a:p>
          <a:p>
            <a:r>
              <a:rPr lang="cs-CZ" sz="2400" dirty="0">
                <a:latin typeface="Akrobat" panose="00000600000000000000" pitchFamily="50" charset="-18"/>
              </a:rPr>
              <a:t>Téměř většina MAS v ČR členem (asi 5 ze 180 není)</a:t>
            </a:r>
          </a:p>
          <a:p>
            <a:r>
              <a:rPr lang="cs-CZ" sz="2400" dirty="0">
                <a:latin typeface="Akrobat" panose="00000600000000000000" pitchFamily="50" charset="-18"/>
              </a:rPr>
              <a:t>Smyslem NS MAS ČR je:</a:t>
            </a:r>
          </a:p>
          <a:p>
            <a:pPr lvl="1"/>
            <a:r>
              <a:rPr lang="cs-CZ" sz="2000" dirty="0">
                <a:latin typeface="Akrobat" panose="00000600000000000000" pitchFamily="50" charset="-18"/>
              </a:rPr>
              <a:t>Vzájemná spolupráce MAS v ČR</a:t>
            </a:r>
          </a:p>
          <a:p>
            <a:pPr lvl="1"/>
            <a:r>
              <a:rPr lang="cs-CZ" sz="2000" dirty="0">
                <a:latin typeface="Akrobat" panose="00000600000000000000" pitchFamily="50" charset="-18"/>
              </a:rPr>
              <a:t>Zastupování MAS ve vyjednávání s orgány, ministerstvy apod. </a:t>
            </a:r>
          </a:p>
          <a:p>
            <a:pPr lvl="1"/>
            <a:r>
              <a:rPr lang="cs-CZ" sz="2000" dirty="0">
                <a:latin typeface="Akrobat" panose="00000600000000000000" pitchFamily="50" charset="-18"/>
              </a:rPr>
              <a:t>Pořádání různých vzdělávacích i nevzdělávacích akcí </a:t>
            </a:r>
          </a:p>
          <a:p>
            <a:pPr lvl="1"/>
            <a:r>
              <a:rPr lang="cs-CZ" sz="2000" dirty="0">
                <a:latin typeface="Akrobat" panose="00000600000000000000" pitchFamily="50" charset="-18"/>
              </a:rPr>
              <a:t>Rozvíjí spolupráce s dalšími subjekty a partnery</a:t>
            </a:r>
          </a:p>
          <a:p>
            <a:pPr lvl="1"/>
            <a:r>
              <a:rPr lang="cs-CZ" sz="2000" dirty="0">
                <a:latin typeface="Akrobat" panose="00000600000000000000" pitchFamily="50" charset="-18"/>
              </a:rPr>
              <a:t>Popularizuje úlohu MAS v ČR CLLD/LEADER</a:t>
            </a:r>
          </a:p>
          <a:p>
            <a:pPr lvl="1"/>
            <a:r>
              <a:rPr lang="cs-CZ" sz="2000" dirty="0">
                <a:latin typeface="Akrobat" panose="00000600000000000000" pitchFamily="50" charset="-18"/>
              </a:rPr>
              <a:t>Reprezentuje MAS na národní i mezinárodní úrovni</a:t>
            </a:r>
          </a:p>
          <a:p>
            <a:pPr marL="0" indent="0">
              <a:buNone/>
            </a:pPr>
            <a:endParaRPr lang="cs-CZ" sz="2000" dirty="0">
              <a:latin typeface="Akrobat" panose="00000600000000000000" pitchFamily="50" charset="-18"/>
            </a:endParaRPr>
          </a:p>
          <a:p>
            <a:pPr marL="0" indent="0">
              <a:buNone/>
            </a:pPr>
            <a:endParaRPr lang="cs-CZ" sz="3200" dirty="0">
              <a:latin typeface="Akrobat" panose="00000600000000000000" pitchFamily="50" charset="-18"/>
            </a:endParaRPr>
          </a:p>
          <a:p>
            <a:pPr lvl="1"/>
            <a:endParaRPr lang="cs-CZ" sz="2800" dirty="0">
              <a:latin typeface="Akrobat" panose="00000600000000000000" pitchFamily="50" charset="-18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" name="Picture 14" descr="ZMĚNA NÁZVU ORGANIZACE - Oficiální stránky NS MAS České republiky, z.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506" y="0"/>
            <a:ext cx="2381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2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/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MAS – KS MAS JMK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949" y="1014576"/>
            <a:ext cx="11134552" cy="5327290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114328"/>
                </a:solidFill>
                <a:latin typeface="Akrobat" panose="00000600000000000000" pitchFamily="50" charset="-18"/>
              </a:rPr>
              <a:t>KS NS MAS ČR JMK </a:t>
            </a:r>
            <a:r>
              <a:rPr lang="cs-CZ" sz="2400" dirty="0">
                <a:latin typeface="Akrobat" panose="00000600000000000000" pitchFamily="50" charset="-18"/>
              </a:rPr>
              <a:t>= </a:t>
            </a:r>
            <a:r>
              <a:rPr lang="cs-CZ" sz="2400" dirty="0">
                <a:latin typeface="Akrobat" panose="00000600000000000000" pitchFamily="50" charset="-18"/>
                <a:hlinkClick r:id="rId3"/>
              </a:rPr>
              <a:t>Krajské sdružení NS MAS ČR Jihomoravského kraje</a:t>
            </a:r>
            <a:endParaRPr lang="cs-CZ" sz="2400" dirty="0">
              <a:latin typeface="Akrobat" panose="00000600000000000000" pitchFamily="50" charset="-18"/>
            </a:endParaRPr>
          </a:p>
          <a:p>
            <a:r>
              <a:rPr lang="cs-CZ" sz="2400" dirty="0">
                <a:latin typeface="Akrobat" panose="00000600000000000000" pitchFamily="50" charset="-18"/>
              </a:rPr>
              <a:t>Dále také jako KS MAS JMK</a:t>
            </a:r>
          </a:p>
          <a:p>
            <a:r>
              <a:rPr lang="cs-CZ" sz="2400" dirty="0">
                <a:latin typeface="Akrobat" panose="00000600000000000000" pitchFamily="50" charset="-18"/>
              </a:rPr>
              <a:t>Posláním KS NS MAS JMK je sdružovat MAS, reprezentovat a zastupovat MAS na krajské úrovni, spolupracovat a komunikovat s kraji a jejich krajskými úřady, s organizacemi zabývajícími se rozvojem venkova a prosazovat metodu LEADER sdílenými i vlastními projekty</a:t>
            </a:r>
          </a:p>
          <a:p>
            <a:r>
              <a:rPr lang="cs-CZ" sz="2400" dirty="0">
                <a:latin typeface="Akrobat" panose="00000600000000000000" pitchFamily="50" charset="-18"/>
              </a:rPr>
              <a:t>Zastřešující organizace MAS v JMK – spolek</a:t>
            </a:r>
          </a:p>
          <a:p>
            <a:r>
              <a:rPr lang="cs-CZ" sz="2400" dirty="0">
                <a:latin typeface="Akrobat" panose="00000600000000000000" pitchFamily="50" charset="-18"/>
              </a:rPr>
              <a:t>Obdobné fungování jako NS MAS ČR </a:t>
            </a:r>
          </a:p>
          <a:p>
            <a:r>
              <a:rPr lang="cs-CZ" sz="2400" dirty="0">
                <a:latin typeface="Akrobat" panose="00000600000000000000" pitchFamily="50" charset="-18"/>
              </a:rPr>
              <a:t>Všechny MAS se sídlem v JMK  členem – 19 MAS </a:t>
            </a:r>
          </a:p>
          <a:p>
            <a:r>
              <a:rPr lang="cs-CZ" sz="2400" dirty="0">
                <a:latin typeface="Akrobat" panose="00000600000000000000" pitchFamily="50" charset="-18"/>
              </a:rPr>
              <a:t>Sídlo na Krajském úřadě JMK</a:t>
            </a:r>
          </a:p>
          <a:p>
            <a:pPr lvl="1"/>
            <a:r>
              <a:rPr lang="cs-CZ" sz="2000" dirty="0">
                <a:latin typeface="Akrobat" panose="00000600000000000000" pitchFamily="50" charset="-18"/>
              </a:rPr>
              <a:t>Ale žádná KS MAS JMK není – nejsou stálí zaměstnanci</a:t>
            </a:r>
            <a:endParaRPr lang="cs-CZ" sz="1600" dirty="0">
              <a:latin typeface="Akrobat" panose="00000600000000000000" pitchFamily="50" charset="-18"/>
            </a:endParaRPr>
          </a:p>
          <a:p>
            <a:endParaRPr lang="cs-CZ" sz="3200" dirty="0">
              <a:latin typeface="Akrobat" panose="00000600000000000000" pitchFamily="50" charset="-18"/>
            </a:endParaRPr>
          </a:p>
          <a:p>
            <a:pPr lvl="1"/>
            <a:endParaRPr lang="cs-CZ" sz="2800" dirty="0">
              <a:latin typeface="Akrobat" panose="00000600000000000000" pitchFamily="50" charset="-18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56" y="6322654"/>
            <a:ext cx="1207394" cy="55731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93" y="56438"/>
            <a:ext cx="2428863" cy="1121135"/>
          </a:xfrm>
          <a:prstGeom prst="rect">
            <a:avLst/>
          </a:prstGeom>
        </p:spPr>
      </p:pic>
      <p:pic>
        <p:nvPicPr>
          <p:cNvPr id="10242" name="Picture 2" descr="https://www.nsmascr.cz/data/multipage/editor/editor-38-929-cs_1_big.jpg?gcm_date=16522553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718" y="2714091"/>
            <a:ext cx="4815783" cy="340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/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Co to je LEADER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19175"/>
            <a:ext cx="10515600" cy="5429250"/>
          </a:xfrm>
        </p:spPr>
        <p:txBody>
          <a:bodyPr>
            <a:noAutofit/>
          </a:bodyPr>
          <a:lstStyle/>
          <a:p>
            <a:pPr lvl="0"/>
            <a:r>
              <a:rPr lang="cs-CZ" b="1" dirty="0">
                <a:solidFill>
                  <a:srgbClr val="114328"/>
                </a:solidFill>
                <a:latin typeface="Akrobat" panose="00000600000000000000" pitchFamily="50" charset="-18"/>
              </a:rPr>
              <a:t>LEADER</a:t>
            </a:r>
            <a:r>
              <a:rPr lang="cs-CZ" dirty="0">
                <a:latin typeface="Akrobat" panose="00000600000000000000" pitchFamily="50" charset="-18"/>
              </a:rPr>
              <a:t> = </a:t>
            </a:r>
            <a:r>
              <a:rPr lang="fr-FR" dirty="0">
                <a:latin typeface="Akrobat" panose="00000600000000000000" pitchFamily="50" charset="-18"/>
              </a:rPr>
              <a:t>„Liaison Entrée Actions de Développement de l´Économie Rurale“</a:t>
            </a:r>
            <a:r>
              <a:rPr lang="cs-CZ" dirty="0">
                <a:latin typeface="Akrobat" panose="00000600000000000000" pitchFamily="50" charset="-18"/>
              </a:rPr>
              <a:t> = </a:t>
            </a:r>
            <a:r>
              <a:rPr lang="sv-SE" dirty="0">
                <a:latin typeface="Akrobat" panose="00000600000000000000" pitchFamily="50" charset="-18"/>
              </a:rPr>
              <a:t>„Propojení rozvojových aktivit a venkovské ekonomiky“</a:t>
            </a:r>
            <a:endParaRPr lang="cs-CZ" dirty="0">
              <a:latin typeface="Akrobat" panose="00000600000000000000" pitchFamily="50" charset="-18"/>
            </a:endParaRPr>
          </a:p>
          <a:p>
            <a:pPr lvl="0"/>
            <a:r>
              <a:rPr lang="cs-CZ" dirty="0">
                <a:latin typeface="Akrobat" panose="00000600000000000000" pitchFamily="50" charset="-18"/>
              </a:rPr>
              <a:t>Iniciativa / metoda, která vznikla ve 20. století, kdy primárním cílem bylo/ je řešit vylidňující se venkov 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Metoda je založena na partnerství subjektů vymezeného území a jejich společné úsilí rozvíjet dané území 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Tedy získat / vytěžit místní zdroje a rozvíjet venkov jako celek / ve všech oblastech i k uspokojování různorodých zájmů 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Vytváří místní kapacity, které dokážou řešit místní problémy venkovských oblastí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Přerozdělování prostředků EU do projektů na území MAS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028" name="Picture 4" descr="MAS a LEADER » Živé pomezí Krumlovsko-Jevišovicko, místní akční skup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728" y="0"/>
            <a:ext cx="1021272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3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 je MA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57" y="3267245"/>
            <a:ext cx="3176993" cy="29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/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Místní akční skupina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19175"/>
            <a:ext cx="9163224" cy="5429250"/>
          </a:xfrm>
        </p:spPr>
        <p:txBody>
          <a:bodyPr>
            <a:noAutofit/>
          </a:bodyPr>
          <a:lstStyle/>
          <a:p>
            <a:pPr lvl="0"/>
            <a:r>
              <a:rPr lang="cs-CZ" dirty="0">
                <a:latin typeface="Akrobat" panose="00000600000000000000" pitchFamily="50" charset="-18"/>
              </a:rPr>
              <a:t>společenství občanů, neziskových organizací, soukromé podnikatelské sféry a veřejné správy 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spolupracují na rozvoji venkova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společenství je založeno na budování místního partnerství mezi podnikateli, veřejnou sférou a neziskovými organizacemi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MAS je otevřena všem subjektům z území, kteří se ztotožňují s jejím posláním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díky úzkému partnerství a spolupráci  zemědělců, podnikatelů, institucí a všech obyvatel obcí založených na principech metody LEADER dochází k udržitelnému rozvoji venkova a růstu kvality života ve venkovském prostoru </a:t>
            </a:r>
          </a:p>
          <a:p>
            <a:endParaRPr lang="cs-CZ" dirty="0">
              <a:latin typeface="Akrobat" panose="00000600000000000000" pitchFamily="50" charset="-18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9679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 je MA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797" y="1438275"/>
            <a:ext cx="4068867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/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Místní akční skupina – LEADER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948" y="1121135"/>
            <a:ext cx="7153101" cy="5327290"/>
          </a:xfrm>
        </p:spPr>
        <p:txBody>
          <a:bodyPr>
            <a:noAutofit/>
          </a:bodyPr>
          <a:lstStyle/>
          <a:p>
            <a:pPr lvl="0"/>
            <a:r>
              <a:rPr lang="cs-CZ" b="1" dirty="0">
                <a:solidFill>
                  <a:srgbClr val="114328"/>
                </a:solidFill>
                <a:latin typeface="Akrobat" panose="00000600000000000000" pitchFamily="50" charset="-18"/>
              </a:rPr>
              <a:t>7 klíčových rysů / principů</a:t>
            </a:r>
          </a:p>
          <a:p>
            <a:pPr lvl="1"/>
            <a:r>
              <a:rPr lang="cs-CZ" dirty="0">
                <a:latin typeface="Akrobat" panose="00000600000000000000" pitchFamily="50" charset="-18"/>
              </a:rPr>
              <a:t>existující strategie místního partnerství</a:t>
            </a:r>
          </a:p>
          <a:p>
            <a:pPr lvl="1"/>
            <a:r>
              <a:rPr lang="cs-CZ" dirty="0">
                <a:latin typeface="Akrobat" panose="00000600000000000000" pitchFamily="50" charset="-18"/>
              </a:rPr>
              <a:t>partnerství mezi veřejným a soukromým sektorem na místní úrovni</a:t>
            </a:r>
          </a:p>
          <a:p>
            <a:pPr lvl="1"/>
            <a:r>
              <a:rPr lang="cs-CZ" dirty="0">
                <a:latin typeface="Akrobat" panose="00000600000000000000" pitchFamily="50" charset="-18"/>
              </a:rPr>
              <a:t>přístup „zdola – nahoru“ při přípravě i realizaci strategie, přičemž rozhodovací pravomoc týkající se vypracování a provádění strategií místního rozvoje náleží místním akčním skupinám;</a:t>
            </a:r>
          </a:p>
          <a:p>
            <a:pPr lvl="1"/>
            <a:r>
              <a:rPr lang="cs-CZ" dirty="0">
                <a:latin typeface="Akrobat" panose="00000600000000000000" pitchFamily="50" charset="-18"/>
              </a:rPr>
              <a:t>integrované a </a:t>
            </a:r>
            <a:r>
              <a:rPr lang="cs-CZ" dirty="0" err="1">
                <a:latin typeface="Akrobat" panose="00000600000000000000" pitchFamily="50" charset="-18"/>
              </a:rPr>
              <a:t>vícesektorové</a:t>
            </a:r>
            <a:r>
              <a:rPr lang="cs-CZ" dirty="0">
                <a:latin typeface="Akrobat" panose="00000600000000000000" pitchFamily="50" charset="-18"/>
              </a:rPr>
              <a:t> akce, založené na součinnosti mezi subjekty a projekty z různých odvětví místního hospodářství;</a:t>
            </a:r>
          </a:p>
          <a:p>
            <a:pPr lvl="1"/>
            <a:r>
              <a:rPr lang="cs-CZ" dirty="0">
                <a:latin typeface="Akrobat" panose="00000600000000000000" pitchFamily="50" charset="-18"/>
              </a:rPr>
              <a:t>inovační přístup,</a:t>
            </a:r>
          </a:p>
          <a:p>
            <a:pPr lvl="1"/>
            <a:r>
              <a:rPr lang="cs-CZ" dirty="0">
                <a:latin typeface="Akrobat" panose="00000600000000000000" pitchFamily="50" charset="-18"/>
              </a:rPr>
              <a:t>spolupráce,</a:t>
            </a:r>
          </a:p>
          <a:p>
            <a:pPr lvl="1"/>
            <a:r>
              <a:rPr lang="cs-CZ" dirty="0">
                <a:latin typeface="Akrobat" panose="00000600000000000000" pitchFamily="50" charset="-18"/>
              </a:rPr>
              <a:t>vytváření sítí.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1" name="Picture 4" descr="MAS a LEADER » Živé pomezí Krumlovsko-Jevišovicko, místní akční skup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728" y="0"/>
            <a:ext cx="1021272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8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/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Místní akční skupina – LEADER vs. CLLD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93404"/>
            <a:ext cx="10515600" cy="5429250"/>
          </a:xfrm>
        </p:spPr>
        <p:txBody>
          <a:bodyPr>
            <a:noAutofit/>
          </a:bodyPr>
          <a:lstStyle/>
          <a:p>
            <a:pPr lvl="0"/>
            <a:r>
              <a:rPr lang="cs-CZ" sz="3200" dirty="0">
                <a:latin typeface="Akrobat" panose="00000600000000000000" pitchFamily="50" charset="-18"/>
              </a:rPr>
              <a:t>Rozdíl souvisí s financováním MAS a rozvoje venkovských oblastí</a:t>
            </a:r>
          </a:p>
          <a:p>
            <a:pPr lvl="0"/>
            <a:r>
              <a:rPr lang="cs-CZ" sz="3200" dirty="0">
                <a:latin typeface="Akrobat" panose="00000600000000000000" pitchFamily="50" charset="-18"/>
              </a:rPr>
              <a:t>Do roku 2013 pouze metoda LEADER </a:t>
            </a:r>
          </a:p>
          <a:p>
            <a:pPr lvl="1"/>
            <a:r>
              <a:rPr lang="cs-CZ" sz="2800" dirty="0">
                <a:latin typeface="Akrobat" panose="00000600000000000000" pitchFamily="50" charset="-18"/>
              </a:rPr>
              <a:t>Pouze jeden fond - Evropský zemědělský fond pro rozvoj venkova (EAFRD)</a:t>
            </a:r>
          </a:p>
          <a:p>
            <a:pPr lvl="1"/>
            <a:r>
              <a:rPr lang="cs-CZ" sz="2800" dirty="0">
                <a:latin typeface="Akrobat" panose="00000600000000000000" pitchFamily="50" charset="-18"/>
              </a:rPr>
              <a:t>Tedy veškeré výzvy pouze v rámci PRV – v ČR</a:t>
            </a:r>
          </a:p>
          <a:p>
            <a:pPr lvl="0"/>
            <a:r>
              <a:rPr lang="cs-CZ" sz="3200" dirty="0">
                <a:latin typeface="Akrobat" panose="00000600000000000000" pitchFamily="50" charset="-18"/>
              </a:rPr>
              <a:t>Od roku 2014 transformace na pojem </a:t>
            </a:r>
            <a:r>
              <a:rPr lang="cs-CZ" sz="3200" dirty="0">
                <a:latin typeface="Akrobat" panose="00000600000000000000" pitchFamily="50" charset="-18"/>
                <a:hlinkClick r:id="rId3"/>
              </a:rPr>
              <a:t>CLLD</a:t>
            </a:r>
            <a:r>
              <a:rPr lang="cs-CZ" sz="3200" dirty="0">
                <a:latin typeface="Akrobat" panose="00000600000000000000" pitchFamily="50" charset="-18"/>
              </a:rPr>
              <a:t> </a:t>
            </a:r>
          </a:p>
          <a:p>
            <a:pPr lvl="1"/>
            <a:r>
              <a:rPr lang="cs-CZ" sz="2800" dirty="0">
                <a:latin typeface="Akrobat" panose="00000600000000000000" pitchFamily="50" charset="-18"/>
              </a:rPr>
              <a:t>Více fondů – zapojen ESF i EFRR </a:t>
            </a:r>
          </a:p>
          <a:p>
            <a:pPr lvl="1"/>
            <a:r>
              <a:rPr lang="cs-CZ" sz="2800" dirty="0">
                <a:latin typeface="Akrobat" panose="00000600000000000000" pitchFamily="50" charset="-18"/>
              </a:rPr>
              <a:t>Výzvy v rámci PRV, IROP, OPZ a OPŽP a OP VVV-Šablony – v ČR</a:t>
            </a:r>
          </a:p>
          <a:p>
            <a:r>
              <a:rPr lang="cs-CZ" sz="3200" dirty="0">
                <a:latin typeface="Akrobat" panose="00000600000000000000" pitchFamily="50" charset="-18"/>
              </a:rPr>
              <a:t>Co to přineslo pozitivního a negativního:</a:t>
            </a:r>
          </a:p>
          <a:p>
            <a:pPr lvl="1"/>
            <a:r>
              <a:rPr lang="cs-CZ" sz="2800" dirty="0">
                <a:solidFill>
                  <a:schemeClr val="accent6"/>
                </a:solidFill>
                <a:latin typeface="Akrobat" panose="00000600000000000000" pitchFamily="50" charset="-18"/>
              </a:rPr>
              <a:t>rozmanitější možnosti rozvoje, více zdrojů financování,</a:t>
            </a:r>
          </a:p>
          <a:p>
            <a:pPr lvl="1"/>
            <a:r>
              <a:rPr lang="cs-CZ" sz="2800" dirty="0">
                <a:solidFill>
                  <a:srgbClr val="FF0000"/>
                </a:solidFill>
                <a:latin typeface="Akrobat" panose="00000600000000000000" pitchFamily="50" charset="-18"/>
              </a:rPr>
              <a:t>více povinností, více pravidel, nejednotnost pravidel, vyšší náročnost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8039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/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Místní akční skupina – CLLD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948" y="1121135"/>
            <a:ext cx="11134552" cy="5327290"/>
          </a:xfrm>
        </p:spPr>
        <p:txBody>
          <a:bodyPr>
            <a:noAutofit/>
          </a:bodyPr>
          <a:lstStyle/>
          <a:p>
            <a:pPr lvl="0"/>
            <a:r>
              <a:rPr lang="cs-CZ" b="1" dirty="0">
                <a:solidFill>
                  <a:srgbClr val="114328"/>
                </a:solidFill>
                <a:latin typeface="Akrobat" panose="00000600000000000000" pitchFamily="50" charset="-18"/>
                <a:hlinkClick r:id="rId3"/>
              </a:rPr>
              <a:t>CLLD</a:t>
            </a:r>
            <a:r>
              <a:rPr lang="cs-CZ" b="1" dirty="0">
                <a:solidFill>
                  <a:srgbClr val="114328"/>
                </a:solidFill>
                <a:latin typeface="Akrobat" panose="00000600000000000000" pitchFamily="50" charset="-18"/>
              </a:rPr>
              <a:t> = </a:t>
            </a:r>
            <a:r>
              <a:rPr lang="cs-CZ" dirty="0" err="1">
                <a:latin typeface="Akrobat" panose="00000600000000000000" pitchFamily="50" charset="-18"/>
              </a:rPr>
              <a:t>Community</a:t>
            </a:r>
            <a:r>
              <a:rPr lang="cs-CZ" dirty="0">
                <a:latin typeface="Akrobat" panose="00000600000000000000" pitchFamily="50" charset="-18"/>
              </a:rPr>
              <a:t>-Led </a:t>
            </a:r>
            <a:r>
              <a:rPr lang="cs-CZ" dirty="0" err="1">
                <a:latin typeface="Akrobat" panose="00000600000000000000" pitchFamily="50" charset="-18"/>
              </a:rPr>
              <a:t>Local</a:t>
            </a:r>
            <a:r>
              <a:rPr lang="cs-CZ" dirty="0">
                <a:latin typeface="Akrobat" panose="00000600000000000000" pitchFamily="50" charset="-18"/>
              </a:rPr>
              <a:t> </a:t>
            </a:r>
            <a:r>
              <a:rPr lang="cs-CZ" dirty="0" err="1">
                <a:latin typeface="Akrobat" panose="00000600000000000000" pitchFamily="50" charset="-18"/>
              </a:rPr>
              <a:t>Development</a:t>
            </a:r>
            <a:r>
              <a:rPr lang="cs-CZ" dirty="0">
                <a:latin typeface="Akrobat" panose="00000600000000000000" pitchFamily="50" charset="-18"/>
              </a:rPr>
              <a:t> = Komunitně vedený místní rozvoj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CLLD je jedním z tzv. integrovaných nástrojů (IN) realizovaných v ČR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ucelený soubor operací, realizovaný za účelem splnění cílů a potřeb na </a:t>
            </a:r>
            <a:r>
              <a:rPr lang="cs-CZ" dirty="0" err="1">
                <a:latin typeface="Akrobat" panose="00000600000000000000" pitchFamily="50" charset="-18"/>
              </a:rPr>
              <a:t>subregionální</a:t>
            </a:r>
            <a:r>
              <a:rPr lang="cs-CZ" dirty="0">
                <a:latin typeface="Akrobat" panose="00000600000000000000" pitchFamily="50" charset="-18"/>
              </a:rPr>
              <a:t> úrovni, který přispívá k dosažení inkluzivního udržitelného růstu a který je prováděn MAS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CLLD je zaměřen na rozvoj venkovských oblastí, je realizován v území působnosti MAS</a:t>
            </a:r>
          </a:p>
          <a:p>
            <a:pPr lvl="0"/>
            <a:r>
              <a:rPr lang="cs-CZ" dirty="0">
                <a:latin typeface="Akrobat" panose="00000600000000000000" pitchFamily="50" charset="-18"/>
              </a:rPr>
              <a:t>Počet obyvatel území působnosti MAS se pohybuje v rozmezí 10.000 – 100.000 obyvatel a zahrnuje pouze obce do 25 tis. obyvatel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2359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>
            <a:normAutofit fontScale="90000"/>
          </a:bodyPr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Místní akční skupina – Standardizace a MP INRAP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949" y="1228724"/>
            <a:ext cx="11134552" cy="5113141"/>
          </a:xfrm>
        </p:spPr>
        <p:txBody>
          <a:bodyPr>
            <a:noAutofit/>
          </a:bodyPr>
          <a:lstStyle/>
          <a:p>
            <a:r>
              <a:rPr lang="cs-CZ" sz="2400" dirty="0">
                <a:latin typeface="Akrobat" panose="00000600000000000000" pitchFamily="50" charset="-18"/>
              </a:rPr>
              <a:t>MAS musí projít tzv. procesem </a:t>
            </a:r>
            <a:r>
              <a:rPr lang="cs-CZ" sz="2400" b="1" dirty="0">
                <a:solidFill>
                  <a:srgbClr val="114328"/>
                </a:solidFill>
                <a:latin typeface="Akrobat" panose="00000600000000000000" pitchFamily="50" charset="-18"/>
              </a:rPr>
              <a:t>Standardizace</a:t>
            </a:r>
            <a:r>
              <a:rPr lang="cs-CZ" sz="2400" dirty="0">
                <a:latin typeface="Akrobat" panose="00000600000000000000" pitchFamily="50" charset="-18"/>
              </a:rPr>
              <a:t>, vždy znovu před každým programovacím období </a:t>
            </a:r>
          </a:p>
          <a:p>
            <a:r>
              <a:rPr lang="cs-CZ" sz="2400" dirty="0">
                <a:latin typeface="Akrobat" panose="00000600000000000000" pitchFamily="50" charset="-18"/>
              </a:rPr>
              <a:t>Jedná se o soubor základních pravidel, podmínek, činností a kontroly, který má zabezpečit kvalitní a srovnatelnou implementaci SCLLD a evropských prostředků skrze Integrované nástroje (IN)</a:t>
            </a:r>
          </a:p>
          <a:p>
            <a:r>
              <a:rPr lang="cs-CZ" sz="2400" dirty="0">
                <a:latin typeface="Akrobat" panose="00000600000000000000" pitchFamily="50" charset="-18"/>
              </a:rPr>
              <a:t>Hodnocení MAS ze strany MMR, zda je vše správně / transparentně / objektivně nastaveno a je možné, aby daná MAS přistoupila k tvorbě a následně implementace SCLLD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85172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>
            <a:normAutofit fontScale="90000"/>
          </a:bodyPr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Místní akční skupina – Standardizace a MP INRAP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949" y="1014576"/>
            <a:ext cx="11134552" cy="5327290"/>
          </a:xfrm>
        </p:spPr>
        <p:txBody>
          <a:bodyPr>
            <a:noAutofit/>
          </a:bodyPr>
          <a:lstStyle/>
          <a:p>
            <a:r>
              <a:rPr lang="cs-CZ" sz="3200" dirty="0">
                <a:latin typeface="Akrobat" panose="00000600000000000000" pitchFamily="50" charset="-18"/>
              </a:rPr>
              <a:t>MAS a partneři</a:t>
            </a:r>
          </a:p>
          <a:p>
            <a:endParaRPr lang="cs-CZ" sz="3200" dirty="0">
              <a:latin typeface="Akrobat" panose="00000600000000000000" pitchFamily="50" charset="-18"/>
            </a:endParaRPr>
          </a:p>
          <a:p>
            <a:pPr lvl="1"/>
            <a:r>
              <a:rPr lang="cs-CZ" sz="2800" dirty="0">
                <a:latin typeface="Akrobat" panose="00000600000000000000" pitchFamily="50" charset="-18"/>
              </a:rPr>
              <a:t>Vymezení partnerů na sektory a zájmové skupiny – veřejný ne více jak 50 % a žádná skupina nepřevýší 49 % - v MAS, v orgánech i na zasedáních (</a:t>
            </a:r>
            <a:r>
              <a:rPr lang="cs-CZ" sz="2800" i="1" dirty="0">
                <a:latin typeface="Akrobat" panose="00000600000000000000" pitchFamily="50" charset="-18"/>
              </a:rPr>
              <a:t>často proto ne obce, ale DSO/mikroregiony</a:t>
            </a:r>
            <a:r>
              <a:rPr lang="cs-CZ" sz="2800" dirty="0">
                <a:latin typeface="Akrobat" panose="00000600000000000000" pitchFamily="50" charset="-18"/>
              </a:rPr>
              <a:t>)</a:t>
            </a:r>
          </a:p>
          <a:p>
            <a:pPr lvl="1"/>
            <a:endParaRPr lang="cs-CZ" sz="2800" dirty="0">
              <a:latin typeface="Akrobat" panose="00000600000000000000" pitchFamily="50" charset="-18"/>
            </a:endParaRPr>
          </a:p>
          <a:p>
            <a:pPr lvl="1"/>
            <a:r>
              <a:rPr lang="cs-CZ" sz="2800" dirty="0">
                <a:latin typeface="Akrobat" panose="00000600000000000000" pitchFamily="50" charset="-18"/>
              </a:rPr>
              <a:t>Nejméně 21 partnerů, nebo když MAS více jak 41 999 obyvatel, potom minimálně 1 partner na 2 000 obyvatel</a:t>
            </a:r>
          </a:p>
          <a:p>
            <a:pPr lvl="1"/>
            <a:endParaRPr lang="cs-CZ" sz="2800" dirty="0">
              <a:latin typeface="Akrobat" panose="00000600000000000000" pitchFamily="50" charset="-18"/>
            </a:endParaRPr>
          </a:p>
          <a:p>
            <a:pPr lvl="1"/>
            <a:endParaRPr lang="cs-CZ" sz="2800" dirty="0">
              <a:latin typeface="Akrobat" panose="00000600000000000000" pitchFamily="50" charset="-18"/>
            </a:endParaRPr>
          </a:p>
          <a:p>
            <a:endParaRPr lang="cs-CZ" sz="3200" dirty="0">
              <a:latin typeface="Akrobat" panose="00000600000000000000" pitchFamily="50" charset="-18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81720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19435"/>
            <a:ext cx="10515600" cy="901700"/>
          </a:xfrm>
        </p:spPr>
        <p:txBody>
          <a:bodyPr>
            <a:normAutofit fontScale="90000"/>
          </a:bodyPr>
          <a:lstStyle/>
          <a:p>
            <a:r>
              <a:rPr lang="cs-CZ" b="1" cap="small" dirty="0">
                <a:solidFill>
                  <a:srgbClr val="C51D1D"/>
                </a:solidFill>
                <a:latin typeface="Akrobat" panose="00000600000000000000" pitchFamily="50" charset="-18"/>
              </a:rPr>
              <a:t>Místní akční skupina – Standardizace a MP INRAP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6949" y="1014576"/>
            <a:ext cx="11134552" cy="5327290"/>
          </a:xfrm>
        </p:spPr>
        <p:txBody>
          <a:bodyPr>
            <a:noAutofit/>
          </a:bodyPr>
          <a:lstStyle/>
          <a:p>
            <a:r>
              <a:rPr lang="cs-CZ" dirty="0">
                <a:latin typeface="Akrobat" panose="00000600000000000000" pitchFamily="50" charset="-18"/>
              </a:rPr>
              <a:t>Obecně celý proces implementace:</a:t>
            </a:r>
          </a:p>
          <a:p>
            <a:pPr marL="457200" lvl="1" indent="0">
              <a:buNone/>
            </a:pPr>
            <a:endParaRPr lang="cs-CZ" dirty="0">
              <a:latin typeface="Akrobat" panose="00000600000000000000" pitchFamily="50" charset="-18"/>
            </a:endParaRPr>
          </a:p>
          <a:p>
            <a:pPr lvl="1"/>
            <a:endParaRPr lang="cs-CZ" dirty="0">
              <a:latin typeface="Akrobat" panose="00000600000000000000" pitchFamily="50" charset="-18"/>
            </a:endParaRPr>
          </a:p>
          <a:p>
            <a:endParaRPr lang="cs-CZ" dirty="0">
              <a:latin typeface="Akrobat" panose="00000600000000000000" pitchFamily="50" charset="-18"/>
            </a:endParaRPr>
          </a:p>
          <a:p>
            <a:endParaRPr lang="cs-CZ" dirty="0">
              <a:latin typeface="Akrobat" panose="00000600000000000000" pitchFamily="50" charset="-18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0" y="0"/>
            <a:ext cx="600075" cy="6858000"/>
            <a:chOff x="0" y="0"/>
            <a:chExt cx="600075" cy="685800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23875" cy="6858000"/>
            </a:xfrm>
            <a:prstGeom prst="rect">
              <a:avLst/>
            </a:prstGeom>
            <a:solidFill>
              <a:srgbClr val="1143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23875" y="0"/>
              <a:ext cx="76200" cy="6858000"/>
            </a:xfrm>
            <a:prstGeom prst="rect">
              <a:avLst/>
            </a:prstGeom>
            <a:solidFill>
              <a:srgbClr val="C5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838200" y="6550223"/>
            <a:ext cx="537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C51D1D"/>
                </a:solidFill>
                <a:latin typeface="Akrobat" panose="00000600000000000000" pitchFamily="50" charset="-18"/>
              </a:rPr>
              <a:t>Informační zdroje (termíny, zdroje, metodiky) – 27. 5. 2024 - Brno</a:t>
            </a:r>
            <a:endParaRPr lang="cs-CZ" sz="1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56" y="6322654"/>
            <a:ext cx="1207394" cy="5573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424" y="6335156"/>
            <a:ext cx="2183332" cy="522844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55961676"/>
              </p:ext>
            </p:extLst>
          </p:nvPr>
        </p:nvGraphicFramePr>
        <p:xfrm>
          <a:off x="1123949" y="1592426"/>
          <a:ext cx="10810875" cy="422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243726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3647</TotalTime>
  <Words>1336</Words>
  <Application>Microsoft Office PowerPoint</Application>
  <PresentationFormat>Širokoúhlá obrazovka</PresentationFormat>
  <Paragraphs>151</Paragraphs>
  <Slides>14</Slides>
  <Notes>14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Akrobat</vt:lpstr>
      <vt:lpstr>Arial</vt:lpstr>
      <vt:lpstr>Calibri</vt:lpstr>
      <vt:lpstr>Calibri Light</vt:lpstr>
      <vt:lpstr>Motiv Office</vt:lpstr>
      <vt:lpstr>Adobe Acrobat Document</vt:lpstr>
      <vt:lpstr>Místní akční skupiny v ČR </vt:lpstr>
      <vt:lpstr>Co to je LEADER</vt:lpstr>
      <vt:lpstr>Místní akční skupina </vt:lpstr>
      <vt:lpstr>Místní akční skupina – LEADER</vt:lpstr>
      <vt:lpstr>Místní akční skupina – LEADER vs. CLLD</vt:lpstr>
      <vt:lpstr>Místní akční skupina – CLLD</vt:lpstr>
      <vt:lpstr>Místní akční skupina – Standardizace a MP INRAP</vt:lpstr>
      <vt:lpstr>Místní akční skupina – Standardizace a MP INRAP</vt:lpstr>
      <vt:lpstr>Místní akční skupina – Standardizace a MP INRAP</vt:lpstr>
      <vt:lpstr>Integrovaná strategie území  </vt:lpstr>
      <vt:lpstr>Nadstavbové projekty MAS  </vt:lpstr>
      <vt:lpstr>další méně časté aktivity</vt:lpstr>
      <vt:lpstr>MAS – NS MAS ČR</vt:lpstr>
      <vt:lpstr>MAS – KS MAS JMK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  (termíny, zdroje, metodiky)</dc:title>
  <dc:creator>Jan Oujeský</dc:creator>
  <cp:lastModifiedBy>Carkova</cp:lastModifiedBy>
  <cp:revision>186</cp:revision>
  <cp:lastPrinted>2024-05-21T08:01:08Z</cp:lastPrinted>
  <dcterms:created xsi:type="dcterms:W3CDTF">2024-05-16T05:21:26Z</dcterms:created>
  <dcterms:modified xsi:type="dcterms:W3CDTF">2024-10-14T19:54:28Z</dcterms:modified>
</cp:coreProperties>
</file>