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3" r:id="rId4"/>
    <p:sldId id="258" r:id="rId5"/>
    <p:sldId id="259" r:id="rId6"/>
    <p:sldId id="260" r:id="rId7"/>
    <p:sldId id="261" r:id="rId8"/>
    <p:sldId id="262" r:id="rId9"/>
    <p:sldId id="264" r:id="rId10"/>
    <p:sldId id="265" r:id="rId11"/>
    <p:sldId id="266" r:id="rId12"/>
    <p:sldId id="267" r:id="rId13"/>
    <p:sldId id="268" r:id="rId14"/>
    <p:sldId id="269" r:id="rId15"/>
    <p:sldId id="270" r:id="rId16"/>
    <p:sldId id="271" r:id="rId17"/>
    <p:sldId id="273" r:id="rId18"/>
    <p:sldId id="272" r:id="rId19"/>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1" d="100"/>
          <a:sy n="81" d="100"/>
        </p:scale>
        <p:origin x="-180" y="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bg>
      <p:bgRef idx="1001">
        <a:schemeClr val="bg2"/>
      </p:bgRef>
    </p:bg>
    <p:spTree>
      <p:nvGrpSpPr>
        <p:cNvPr id="1" name=""/>
        <p:cNvGrpSpPr/>
        <p:nvPr/>
      </p:nvGrpSpPr>
      <p:grpSpPr>
        <a:xfrm>
          <a:off x="0" y="0"/>
          <a:ext cx="0" cy="0"/>
          <a:chOff x="0" y="0"/>
          <a:chExt cx="0" cy="0"/>
        </a:xfrm>
      </p:grpSpPr>
      <p:sp>
        <p:nvSpPr>
          <p:cNvPr id="15" name="Obdélník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Obdélník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Obdélník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Obdélník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Obdélník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Podnadpis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cs-CZ" smtClean="0"/>
              <a:t>Klepnutím lze upravit styl předlohy podnadpisů.</a:t>
            </a:r>
            <a:endParaRPr kumimoji="0" lang="en-US"/>
          </a:p>
        </p:txBody>
      </p:sp>
      <p:sp>
        <p:nvSpPr>
          <p:cNvPr id="28" name="Zástupný symbol pro datum 27"/>
          <p:cNvSpPr>
            <a:spLocks noGrp="1"/>
          </p:cNvSpPr>
          <p:nvPr>
            <p:ph type="dt" sz="half" idx="10"/>
          </p:nvPr>
        </p:nvSpPr>
        <p:spPr/>
        <p:txBody>
          <a:bodyPr/>
          <a:lstStyle/>
          <a:p>
            <a:fld id="{9C92ABA1-CDB5-4D73-8F49-F045A607E12E}" type="datetimeFigureOut">
              <a:rPr lang="cs-CZ" smtClean="0"/>
              <a:t>12. 11. 2015</a:t>
            </a:fld>
            <a:endParaRPr lang="cs-CZ"/>
          </a:p>
        </p:txBody>
      </p:sp>
      <p:sp>
        <p:nvSpPr>
          <p:cNvPr id="17" name="Zástupný symbol pro zápatí 16"/>
          <p:cNvSpPr>
            <a:spLocks noGrp="1"/>
          </p:cNvSpPr>
          <p:nvPr>
            <p:ph type="ftr" sz="quarter" idx="11"/>
          </p:nvPr>
        </p:nvSpPr>
        <p:spPr/>
        <p:txBody>
          <a:bodyPr/>
          <a:lstStyle/>
          <a:p>
            <a:endParaRPr lang="cs-CZ"/>
          </a:p>
        </p:txBody>
      </p:sp>
      <p:sp>
        <p:nvSpPr>
          <p:cNvPr id="7" name="Přímá spojovací čára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bdélník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Elipsa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Elipsa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Zástupný symbol pro číslo snímku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AFCEEB69-1985-44D8-820C-2CB553866CF5}" type="slidenum">
              <a:rPr lang="cs-CZ" smtClean="0"/>
              <a:t>‹#›</a:t>
            </a:fld>
            <a:endParaRPr lang="cs-CZ"/>
          </a:p>
        </p:txBody>
      </p:sp>
      <p:sp>
        <p:nvSpPr>
          <p:cNvPr id="8" name="Nadpis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cs-CZ" smtClean="0"/>
              <a:t>Klepnutím lze upravit styl předlohy nadpisů.</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bg>
      <p:bgRef idx="1001">
        <a:schemeClr val="bg2"/>
      </p:bgRef>
    </p:bg>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smtClean="0"/>
              <a:t>Klepnutím lze upravit styl předlohy nadpisů.</a:t>
            </a:r>
            <a:endParaRPr kumimoji="0" lang="en-US"/>
          </a:p>
        </p:txBody>
      </p:sp>
      <p:sp>
        <p:nvSpPr>
          <p:cNvPr id="3" name="Zástupný symbol pro svislý text 2"/>
          <p:cNvSpPr>
            <a:spLocks noGrp="1"/>
          </p:cNvSpPr>
          <p:nvPr>
            <p:ph type="body" orient="vert" idx="1"/>
          </p:nvPr>
        </p:nvSpPr>
        <p:spPr/>
        <p:txBody>
          <a:bodyPr vert="eaVer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p>
            <a:fld id="{9C92ABA1-CDB5-4D73-8F49-F045A607E12E}" type="datetimeFigureOut">
              <a:rPr lang="cs-CZ" smtClean="0"/>
              <a:t>12. 11. 2015</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AFCEEB69-1985-44D8-820C-2CB553866CF5}" type="slidenum">
              <a:rPr lang="cs-CZ" smtClean="0"/>
              <a:t>‹#›</a:t>
            </a:fld>
            <a:endParaRPr lang="cs-CZ"/>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Svislý nadpis a text">
    <p:bg>
      <p:bgRef idx="1001">
        <a:schemeClr val="bg2"/>
      </p:bgRef>
    </p:bg>
    <p:spTree>
      <p:nvGrpSpPr>
        <p:cNvPr id="1" name=""/>
        <p:cNvGrpSpPr/>
        <p:nvPr/>
      </p:nvGrpSpPr>
      <p:grpSpPr>
        <a:xfrm>
          <a:off x="0" y="0"/>
          <a:ext cx="0" cy="0"/>
          <a:chOff x="0" y="0"/>
          <a:chExt cx="0" cy="0"/>
        </a:xfrm>
      </p:grpSpPr>
      <p:sp>
        <p:nvSpPr>
          <p:cNvPr id="7" name="Obdélník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Obdélník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Obdélník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Obdélník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Obdélník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Obdélník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Přímá spojovací čára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Elipsa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Elipsa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Zástupný symbol pro číslo snímku 5"/>
          <p:cNvSpPr>
            <a:spLocks noGrp="1"/>
          </p:cNvSpPr>
          <p:nvPr>
            <p:ph type="sldNum" sz="quarter" idx="12"/>
          </p:nvPr>
        </p:nvSpPr>
        <p:spPr>
          <a:xfrm>
            <a:off x="6915912" y="3009901"/>
            <a:ext cx="457200" cy="441325"/>
          </a:xfrm>
        </p:spPr>
        <p:txBody>
          <a:bodyPr/>
          <a:lstStyle/>
          <a:p>
            <a:fld id="{AFCEEB69-1985-44D8-820C-2CB553866CF5}" type="slidenum">
              <a:rPr lang="cs-CZ" smtClean="0"/>
              <a:t>‹#›</a:t>
            </a:fld>
            <a:endParaRPr lang="cs-CZ"/>
          </a:p>
        </p:txBody>
      </p:sp>
      <p:sp>
        <p:nvSpPr>
          <p:cNvPr id="3" name="Zástupný symbol pro svislý text 2"/>
          <p:cNvSpPr>
            <a:spLocks noGrp="1"/>
          </p:cNvSpPr>
          <p:nvPr>
            <p:ph type="body" orient="vert" idx="1"/>
          </p:nvPr>
        </p:nvSpPr>
        <p:spPr>
          <a:xfrm>
            <a:off x="304800" y="304800"/>
            <a:ext cx="6553200" cy="5821366"/>
          </a:xfrm>
        </p:spPr>
        <p:txBody>
          <a:bodyPr vert="eaVer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p>
            <a:fld id="{9C92ABA1-CDB5-4D73-8F49-F045A607E12E}" type="datetimeFigureOut">
              <a:rPr lang="cs-CZ" smtClean="0"/>
              <a:t>12. 11. 2015</a:t>
            </a:fld>
            <a:endParaRPr lang="cs-CZ"/>
          </a:p>
        </p:txBody>
      </p:sp>
      <p:sp>
        <p:nvSpPr>
          <p:cNvPr id="5" name="Zástupný symbol pro zápatí 4"/>
          <p:cNvSpPr>
            <a:spLocks noGrp="1"/>
          </p:cNvSpPr>
          <p:nvPr>
            <p:ph type="ftr" sz="quarter" idx="11"/>
          </p:nvPr>
        </p:nvSpPr>
        <p:spPr/>
        <p:txBody>
          <a:bodyPr/>
          <a:lstStyle/>
          <a:p>
            <a:endParaRPr lang="cs-CZ"/>
          </a:p>
        </p:txBody>
      </p:sp>
      <p:sp>
        <p:nvSpPr>
          <p:cNvPr id="2" name="Svislý nadpis 1"/>
          <p:cNvSpPr>
            <a:spLocks noGrp="1"/>
          </p:cNvSpPr>
          <p:nvPr>
            <p:ph type="title" orient="vert"/>
          </p:nvPr>
        </p:nvSpPr>
        <p:spPr>
          <a:xfrm>
            <a:off x="7391400" y="304801"/>
            <a:ext cx="1447800" cy="5851525"/>
          </a:xfrm>
        </p:spPr>
        <p:txBody>
          <a:bodyPr vert="eaVert"/>
          <a:lstStyle/>
          <a:p>
            <a:r>
              <a:rPr kumimoji="0" lang="cs-CZ" smtClean="0"/>
              <a:t>Klepnutím lze upravit styl předlohy nadpisů.</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bg>
      <p:bgRef idx="1001">
        <a:schemeClr val="bg2"/>
      </p:bgRef>
    </p:bg>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solidFill>
                  <a:schemeClr val="accent3">
                    <a:shade val="75000"/>
                  </a:schemeClr>
                </a:solidFill>
              </a:defRPr>
            </a:lvl1pPr>
          </a:lstStyle>
          <a:p>
            <a:r>
              <a:rPr kumimoji="0" lang="cs-CZ" smtClean="0"/>
              <a:t>Klepnutím lze upravit styl předlohy nadpisů.</a:t>
            </a:r>
            <a:endParaRPr kumimoji="0" lang="en-US"/>
          </a:p>
        </p:txBody>
      </p:sp>
      <p:sp>
        <p:nvSpPr>
          <p:cNvPr id="4" name="Zástupný symbol pro datum 3"/>
          <p:cNvSpPr>
            <a:spLocks noGrp="1"/>
          </p:cNvSpPr>
          <p:nvPr>
            <p:ph type="dt" sz="half" idx="10"/>
          </p:nvPr>
        </p:nvSpPr>
        <p:spPr/>
        <p:txBody>
          <a:bodyPr/>
          <a:lstStyle/>
          <a:p>
            <a:fld id="{9C92ABA1-CDB5-4D73-8F49-F045A607E12E}" type="datetimeFigureOut">
              <a:rPr lang="cs-CZ" smtClean="0"/>
              <a:t>12. 11. 2015</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a:xfrm>
            <a:off x="4361688" y="1026372"/>
            <a:ext cx="457200" cy="441325"/>
          </a:xfrm>
        </p:spPr>
        <p:txBody>
          <a:bodyPr/>
          <a:lstStyle/>
          <a:p>
            <a:fld id="{AFCEEB69-1985-44D8-820C-2CB553866CF5}" type="slidenum">
              <a:rPr lang="cs-CZ" smtClean="0"/>
              <a:t>‹#›</a:t>
            </a:fld>
            <a:endParaRPr lang="cs-CZ"/>
          </a:p>
        </p:txBody>
      </p:sp>
      <p:sp>
        <p:nvSpPr>
          <p:cNvPr id="8" name="Zástupný symbol pro obsah 7"/>
          <p:cNvSpPr>
            <a:spLocks noGrp="1"/>
          </p:cNvSpPr>
          <p:nvPr>
            <p:ph sz="quarter" idx="1"/>
          </p:nvPr>
        </p:nvSpPr>
        <p:spPr>
          <a:xfrm>
            <a:off x="301752" y="1527048"/>
            <a:ext cx="8503920" cy="4572000"/>
          </a:xfrm>
        </p:spPr>
        <p:txBody>
          <a:body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Záhlaví části">
    <p:bg>
      <p:bgRef idx="1001">
        <a:schemeClr val="bg1"/>
      </p:bgRef>
    </p:bg>
    <p:spTree>
      <p:nvGrpSpPr>
        <p:cNvPr id="1" name=""/>
        <p:cNvGrpSpPr/>
        <p:nvPr/>
      </p:nvGrpSpPr>
      <p:grpSpPr>
        <a:xfrm>
          <a:off x="0" y="0"/>
          <a:ext cx="0" cy="0"/>
          <a:chOff x="0" y="0"/>
          <a:chExt cx="0" cy="0"/>
        </a:xfrm>
      </p:grpSpPr>
      <p:sp>
        <p:nvSpPr>
          <p:cNvPr id="17" name="Obdélník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Obdélník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Obdélník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Obdélník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Obdélník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Obdélník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Zástupný symbol pro text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cs-CZ" smtClean="0"/>
              <a:t>Klepnutím lze upravit styly předlohy textu.</a:t>
            </a:r>
          </a:p>
        </p:txBody>
      </p:sp>
      <p:sp>
        <p:nvSpPr>
          <p:cNvPr id="13" name="Obdélník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Obdélník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Zástupný symbol pro zápatí 4"/>
          <p:cNvSpPr>
            <a:spLocks noGrp="1"/>
          </p:cNvSpPr>
          <p:nvPr>
            <p:ph type="ftr" sz="quarter" idx="11"/>
          </p:nvPr>
        </p:nvSpPr>
        <p:spPr/>
        <p:txBody>
          <a:bodyPr/>
          <a:lstStyle/>
          <a:p>
            <a:endParaRPr lang="cs-CZ"/>
          </a:p>
        </p:txBody>
      </p:sp>
      <p:sp>
        <p:nvSpPr>
          <p:cNvPr id="4" name="Zástupný symbol pro datum 3"/>
          <p:cNvSpPr>
            <a:spLocks noGrp="1"/>
          </p:cNvSpPr>
          <p:nvPr>
            <p:ph type="dt" sz="half" idx="10"/>
          </p:nvPr>
        </p:nvSpPr>
        <p:spPr/>
        <p:txBody>
          <a:bodyPr/>
          <a:lstStyle/>
          <a:p>
            <a:fld id="{9C92ABA1-CDB5-4D73-8F49-F045A607E12E}" type="datetimeFigureOut">
              <a:rPr lang="cs-CZ" smtClean="0"/>
              <a:t>12. 11. 2015</a:t>
            </a:fld>
            <a:endParaRPr lang="cs-CZ"/>
          </a:p>
        </p:txBody>
      </p:sp>
      <p:sp>
        <p:nvSpPr>
          <p:cNvPr id="8" name="Přímá spojovací čára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Elipsa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Elipsa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Zástupný symbol pro číslo snímku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AFCEEB69-1985-44D8-820C-2CB553866CF5}" type="slidenum">
              <a:rPr lang="cs-CZ" smtClean="0"/>
              <a:t>‹#›</a:t>
            </a:fld>
            <a:endParaRPr lang="cs-CZ"/>
          </a:p>
        </p:txBody>
      </p:sp>
      <p:sp>
        <p:nvSpPr>
          <p:cNvPr id="2" name="Nadpis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cs-CZ" smtClean="0"/>
              <a:t>Klepnutím lze upravit styl předlohy nadpisů.</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bg>
      <p:bgRef idx="1001">
        <a:schemeClr val="bg2"/>
      </p:bgRef>
    </p:bg>
    <p:spTree>
      <p:nvGrpSpPr>
        <p:cNvPr id="1" name=""/>
        <p:cNvGrpSpPr/>
        <p:nvPr/>
      </p:nvGrpSpPr>
      <p:grpSpPr>
        <a:xfrm>
          <a:off x="0" y="0"/>
          <a:ext cx="0" cy="0"/>
          <a:chOff x="0" y="0"/>
          <a:chExt cx="0" cy="0"/>
        </a:xfrm>
      </p:grpSpPr>
      <p:sp>
        <p:nvSpPr>
          <p:cNvPr id="2" name="Nadpis 1"/>
          <p:cNvSpPr>
            <a:spLocks noGrp="1"/>
          </p:cNvSpPr>
          <p:nvPr>
            <p:ph type="title"/>
          </p:nvPr>
        </p:nvSpPr>
        <p:spPr>
          <a:xfrm>
            <a:off x="301752" y="228600"/>
            <a:ext cx="8534400" cy="758952"/>
          </a:xfrm>
        </p:spPr>
        <p:txBody>
          <a:bodyPr/>
          <a:lstStyle/>
          <a:p>
            <a:r>
              <a:rPr kumimoji="0" lang="cs-CZ" smtClean="0"/>
              <a:t>Klepnutím lze upravit styl předlohy nadpisů.</a:t>
            </a:r>
            <a:endParaRPr kumimoji="0" lang="en-US"/>
          </a:p>
        </p:txBody>
      </p:sp>
      <p:sp>
        <p:nvSpPr>
          <p:cNvPr id="5" name="Zástupný symbol pro datum 4"/>
          <p:cNvSpPr>
            <a:spLocks noGrp="1"/>
          </p:cNvSpPr>
          <p:nvPr>
            <p:ph type="dt" sz="half" idx="10"/>
          </p:nvPr>
        </p:nvSpPr>
        <p:spPr>
          <a:xfrm>
            <a:off x="5791200" y="6409944"/>
            <a:ext cx="3044952" cy="365760"/>
          </a:xfrm>
        </p:spPr>
        <p:txBody>
          <a:bodyPr/>
          <a:lstStyle/>
          <a:p>
            <a:fld id="{9C92ABA1-CDB5-4D73-8F49-F045A607E12E}" type="datetimeFigureOut">
              <a:rPr lang="cs-CZ" smtClean="0"/>
              <a:t>12. 11. 2015</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AFCEEB69-1985-44D8-820C-2CB553866CF5}" type="slidenum">
              <a:rPr lang="cs-CZ" smtClean="0"/>
              <a:t>‹#›</a:t>
            </a:fld>
            <a:endParaRPr lang="cs-CZ"/>
          </a:p>
        </p:txBody>
      </p:sp>
      <p:sp>
        <p:nvSpPr>
          <p:cNvPr id="8" name="Přímá spojovací čára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Zástupný symbol pro obsah 9"/>
          <p:cNvSpPr>
            <a:spLocks noGrp="1"/>
          </p:cNvSpPr>
          <p:nvPr>
            <p:ph sz="half" idx="1"/>
          </p:nvPr>
        </p:nvSpPr>
        <p:spPr>
          <a:xfrm>
            <a:off x="301752" y="1371600"/>
            <a:ext cx="4038600" cy="4681728"/>
          </a:xfrm>
        </p:spPr>
        <p:txBody>
          <a:bodyPr/>
          <a:lstStyle>
            <a:lvl1pPr>
              <a:defRPr sz="2500"/>
            </a:lvl1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12" name="Zástupný symbol pro obsah 11"/>
          <p:cNvSpPr>
            <a:spLocks noGrp="1"/>
          </p:cNvSpPr>
          <p:nvPr>
            <p:ph sz="half" idx="2"/>
          </p:nvPr>
        </p:nvSpPr>
        <p:spPr>
          <a:xfrm>
            <a:off x="4800600" y="1371600"/>
            <a:ext cx="4038600" cy="4681728"/>
          </a:xfrm>
        </p:spPr>
        <p:txBody>
          <a:bodyPr/>
          <a:lstStyle>
            <a:lvl1pPr>
              <a:defRPr sz="2500"/>
            </a:lvl1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Porovnání">
    <p:bg>
      <p:bgRef idx="1001">
        <a:schemeClr val="bg2"/>
      </p:bgRef>
    </p:bg>
    <p:spTree>
      <p:nvGrpSpPr>
        <p:cNvPr id="1" name=""/>
        <p:cNvGrpSpPr/>
        <p:nvPr/>
      </p:nvGrpSpPr>
      <p:grpSpPr>
        <a:xfrm>
          <a:off x="0" y="0"/>
          <a:ext cx="0" cy="0"/>
          <a:chOff x="0" y="0"/>
          <a:chExt cx="0" cy="0"/>
        </a:xfrm>
      </p:grpSpPr>
      <p:sp>
        <p:nvSpPr>
          <p:cNvPr id="10" name="Přímá spojovací čára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Obdélník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Obdélník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Obdélník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Obdélník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Obdélník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bdélník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Zástupný symbol pro text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cs-CZ" smtClean="0"/>
              <a:t>Klepnutím lze upravit styly předlohy textu.</a:t>
            </a:r>
          </a:p>
        </p:txBody>
      </p:sp>
      <p:sp>
        <p:nvSpPr>
          <p:cNvPr id="4" name="Zástupný symbol pro text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cs-CZ" smtClean="0"/>
              <a:t>Klepnutím lze upravit styly předlohy textu.</a:t>
            </a:r>
          </a:p>
        </p:txBody>
      </p:sp>
      <p:sp>
        <p:nvSpPr>
          <p:cNvPr id="7" name="Zástupný symbol pro datum 6"/>
          <p:cNvSpPr>
            <a:spLocks noGrp="1"/>
          </p:cNvSpPr>
          <p:nvPr>
            <p:ph type="dt" sz="half" idx="10"/>
          </p:nvPr>
        </p:nvSpPr>
        <p:spPr/>
        <p:txBody>
          <a:bodyPr/>
          <a:lstStyle/>
          <a:p>
            <a:fld id="{9C92ABA1-CDB5-4D73-8F49-F045A607E12E}" type="datetimeFigureOut">
              <a:rPr lang="cs-CZ" smtClean="0"/>
              <a:t>12. 11. 2015</a:t>
            </a:fld>
            <a:endParaRPr lang="cs-CZ"/>
          </a:p>
        </p:txBody>
      </p:sp>
      <p:sp>
        <p:nvSpPr>
          <p:cNvPr id="8" name="Zástupný symbol pro zápatí 7"/>
          <p:cNvSpPr>
            <a:spLocks noGrp="1"/>
          </p:cNvSpPr>
          <p:nvPr>
            <p:ph type="ftr" sz="quarter" idx="11"/>
          </p:nvPr>
        </p:nvSpPr>
        <p:spPr>
          <a:xfrm>
            <a:off x="304800" y="6409944"/>
            <a:ext cx="3581400" cy="365760"/>
          </a:xfrm>
        </p:spPr>
        <p:txBody>
          <a:bodyPr/>
          <a:lstStyle/>
          <a:p>
            <a:endParaRPr lang="cs-CZ"/>
          </a:p>
        </p:txBody>
      </p:sp>
      <p:sp>
        <p:nvSpPr>
          <p:cNvPr id="15" name="Přímá spojovací čára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Obdélník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Zástupný symbol pro obsah 23"/>
          <p:cNvSpPr>
            <a:spLocks noGrp="1"/>
          </p:cNvSpPr>
          <p:nvPr>
            <p:ph sz="quarter" idx="2"/>
          </p:nvPr>
        </p:nvSpPr>
        <p:spPr>
          <a:xfrm>
            <a:off x="301752" y="2471383"/>
            <a:ext cx="4041648" cy="3818404"/>
          </a:xfrm>
        </p:spPr>
        <p:txBody>
          <a:body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26" name="Zástupný symbol pro obsah 25"/>
          <p:cNvSpPr>
            <a:spLocks noGrp="1"/>
          </p:cNvSpPr>
          <p:nvPr>
            <p:ph sz="quarter" idx="4"/>
          </p:nvPr>
        </p:nvSpPr>
        <p:spPr>
          <a:xfrm>
            <a:off x="4800600" y="2471383"/>
            <a:ext cx="4038600" cy="3822192"/>
          </a:xfrm>
        </p:spPr>
        <p:txBody>
          <a:body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25" name="Elipsa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Elipsa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Zástupný symbol pro číslo snímku 8"/>
          <p:cNvSpPr>
            <a:spLocks noGrp="1"/>
          </p:cNvSpPr>
          <p:nvPr>
            <p:ph type="sldNum" sz="quarter" idx="12"/>
          </p:nvPr>
        </p:nvSpPr>
        <p:spPr>
          <a:xfrm>
            <a:off x="4343400" y="1042416"/>
            <a:ext cx="457200" cy="441325"/>
          </a:xfrm>
        </p:spPr>
        <p:txBody>
          <a:bodyPr/>
          <a:lstStyle>
            <a:lvl1pPr algn="ctr">
              <a:defRPr/>
            </a:lvl1pPr>
          </a:lstStyle>
          <a:p>
            <a:fld id="{AFCEEB69-1985-44D8-820C-2CB553866CF5}" type="slidenum">
              <a:rPr lang="cs-CZ" smtClean="0"/>
              <a:t>‹#›</a:t>
            </a:fld>
            <a:endParaRPr lang="cs-CZ"/>
          </a:p>
        </p:txBody>
      </p:sp>
      <p:sp>
        <p:nvSpPr>
          <p:cNvPr id="23" name="Nadpis 22"/>
          <p:cNvSpPr>
            <a:spLocks noGrp="1"/>
          </p:cNvSpPr>
          <p:nvPr>
            <p:ph type="title"/>
          </p:nvPr>
        </p:nvSpPr>
        <p:spPr/>
        <p:txBody>
          <a:bodyPr rtlCol="0" anchor="b" anchorCtr="0"/>
          <a:lstStyle/>
          <a:p>
            <a:r>
              <a:rPr kumimoji="0" lang="cs-CZ" smtClean="0"/>
              <a:t>Klepnutím lze upravit styl předlohy nadpisů.</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smtClean="0"/>
              <a:t>Klepnutím lze upravit styl předlohy nadpisů.</a:t>
            </a:r>
            <a:endParaRPr kumimoji="0" lang="en-US"/>
          </a:p>
        </p:txBody>
      </p:sp>
      <p:sp>
        <p:nvSpPr>
          <p:cNvPr id="3" name="Zástupný symbol pro datum 2"/>
          <p:cNvSpPr>
            <a:spLocks noGrp="1"/>
          </p:cNvSpPr>
          <p:nvPr>
            <p:ph type="dt" sz="half" idx="10"/>
          </p:nvPr>
        </p:nvSpPr>
        <p:spPr/>
        <p:txBody>
          <a:bodyPr/>
          <a:lstStyle/>
          <a:p>
            <a:fld id="{9C92ABA1-CDB5-4D73-8F49-F045A607E12E}" type="datetimeFigureOut">
              <a:rPr lang="cs-CZ" smtClean="0"/>
              <a:t>12. 11. 2015</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a:xfrm>
            <a:off x="4343400" y="1036020"/>
            <a:ext cx="457200" cy="441325"/>
          </a:xfrm>
        </p:spPr>
        <p:txBody>
          <a:bodyPr/>
          <a:lstStyle/>
          <a:p>
            <a:fld id="{AFCEEB69-1985-44D8-820C-2CB553866CF5}" type="slidenum">
              <a:rPr lang="cs-CZ" smtClean="0"/>
              <a:t>‹#›</a:t>
            </a:fld>
            <a:endParaRPr 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rázdný">
    <p:spTree>
      <p:nvGrpSpPr>
        <p:cNvPr id="1" name=""/>
        <p:cNvGrpSpPr/>
        <p:nvPr/>
      </p:nvGrpSpPr>
      <p:grpSpPr>
        <a:xfrm>
          <a:off x="0" y="0"/>
          <a:ext cx="0" cy="0"/>
          <a:chOff x="0" y="0"/>
          <a:chExt cx="0" cy="0"/>
        </a:xfrm>
      </p:grpSpPr>
      <p:sp>
        <p:nvSpPr>
          <p:cNvPr id="7" name="Obdélník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Obdélník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Obdélník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Obdélník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Obdélník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Obdélník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Zástupný symbol pro datum 1"/>
          <p:cNvSpPr>
            <a:spLocks noGrp="1"/>
          </p:cNvSpPr>
          <p:nvPr>
            <p:ph type="dt" sz="half" idx="10"/>
          </p:nvPr>
        </p:nvSpPr>
        <p:spPr/>
        <p:txBody>
          <a:bodyPr/>
          <a:lstStyle/>
          <a:p>
            <a:fld id="{9C92ABA1-CDB5-4D73-8F49-F045A607E12E}" type="datetimeFigureOut">
              <a:rPr lang="cs-CZ" smtClean="0"/>
              <a:t>12. 11. 2015</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a:xfrm>
            <a:off x="4267200" y="6324600"/>
            <a:ext cx="609600" cy="441324"/>
          </a:xfrm>
        </p:spPr>
        <p:txBody>
          <a:bodyPr/>
          <a:lstStyle>
            <a:lvl1pPr>
              <a:defRPr>
                <a:solidFill>
                  <a:srgbClr val="FFFFFF"/>
                </a:solidFill>
              </a:defRPr>
            </a:lvl1pPr>
          </a:lstStyle>
          <a:p>
            <a:fld id="{AFCEEB69-1985-44D8-820C-2CB553866CF5}" type="slidenum">
              <a:rPr lang="cs-CZ" smtClean="0"/>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bsah s titulkem">
    <p:bg>
      <p:bgRef idx="1001">
        <a:schemeClr val="bg1"/>
      </p:bgRef>
    </p:bg>
    <p:spTree>
      <p:nvGrpSpPr>
        <p:cNvPr id="1" name=""/>
        <p:cNvGrpSpPr/>
        <p:nvPr/>
      </p:nvGrpSpPr>
      <p:grpSpPr>
        <a:xfrm>
          <a:off x="0" y="0"/>
          <a:ext cx="0" cy="0"/>
          <a:chOff x="0" y="0"/>
          <a:chExt cx="0" cy="0"/>
        </a:xfrm>
      </p:grpSpPr>
      <p:sp>
        <p:nvSpPr>
          <p:cNvPr id="19" name="Obdélník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Obdélník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Obdélník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Obdélník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Obdélník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Obdélník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Nadpis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cs-CZ" smtClean="0"/>
              <a:t>Klepnutím lze upravit styl předlohy nadpisů.</a:t>
            </a:r>
            <a:endParaRPr kumimoji="0" lang="en-US"/>
          </a:p>
        </p:txBody>
      </p:sp>
      <p:sp>
        <p:nvSpPr>
          <p:cNvPr id="3" name="Zástupný symbol pro text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cs-CZ" smtClean="0"/>
              <a:t>Klepnutím lze upravit styly předlohy textu.</a:t>
            </a:r>
          </a:p>
        </p:txBody>
      </p:sp>
      <p:sp>
        <p:nvSpPr>
          <p:cNvPr id="8" name="Obdélník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Přímá spojovací čára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Zástupný symbol pro obsah 19"/>
          <p:cNvSpPr>
            <a:spLocks noGrp="1"/>
          </p:cNvSpPr>
          <p:nvPr>
            <p:ph sz="quarter" idx="1"/>
          </p:nvPr>
        </p:nvSpPr>
        <p:spPr>
          <a:xfrm>
            <a:off x="3124200" y="685800"/>
            <a:ext cx="5638800" cy="5410200"/>
          </a:xfrm>
        </p:spPr>
        <p:txBody>
          <a:body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10" name="Elipsa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Elipsa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Zástupný symbol pro číslo snímku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AFCEEB69-1985-44D8-820C-2CB553866CF5}" type="slidenum">
              <a:rPr lang="cs-CZ" smtClean="0"/>
              <a:t>‹#›</a:t>
            </a:fld>
            <a:endParaRPr lang="cs-CZ"/>
          </a:p>
        </p:txBody>
      </p:sp>
      <p:sp>
        <p:nvSpPr>
          <p:cNvPr id="21" name="Obdélník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Zástupný symbol pro datum 4"/>
          <p:cNvSpPr>
            <a:spLocks noGrp="1"/>
          </p:cNvSpPr>
          <p:nvPr>
            <p:ph type="dt" sz="half" idx="10"/>
          </p:nvPr>
        </p:nvSpPr>
        <p:spPr/>
        <p:txBody>
          <a:bodyPr/>
          <a:lstStyle/>
          <a:p>
            <a:fld id="{9C92ABA1-CDB5-4D73-8F49-F045A607E12E}" type="datetimeFigureOut">
              <a:rPr lang="cs-CZ" smtClean="0"/>
              <a:t>12. 11. 2015</a:t>
            </a:fld>
            <a:endParaRPr lang="cs-CZ"/>
          </a:p>
        </p:txBody>
      </p:sp>
      <p:sp>
        <p:nvSpPr>
          <p:cNvPr id="6" name="Zástupný symbol pro zápatí 5"/>
          <p:cNvSpPr>
            <a:spLocks noGrp="1"/>
          </p:cNvSpPr>
          <p:nvPr>
            <p:ph type="ftr" sz="quarter" idx="11"/>
          </p:nvPr>
        </p:nvSpPr>
        <p:spPr>
          <a:xfrm>
            <a:off x="301752" y="6410848"/>
            <a:ext cx="3383280" cy="365760"/>
          </a:xfrm>
        </p:spPr>
        <p:txBody>
          <a:bodyPr/>
          <a:lstStyle/>
          <a:p>
            <a:endParaRPr lang="cs-CZ"/>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sp>
        <p:nvSpPr>
          <p:cNvPr id="21" name="Přímá spojovací čára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Obdélník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Obdélník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Obdélník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Obdélník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Obdélník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Obdélník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bdélník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Elipsa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Elipsa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Zástupný symbol pro číslo snímku 6"/>
          <p:cNvSpPr>
            <a:spLocks noGrp="1"/>
          </p:cNvSpPr>
          <p:nvPr>
            <p:ph type="sldNum" sz="quarter" idx="12"/>
          </p:nvPr>
        </p:nvSpPr>
        <p:spPr>
          <a:xfrm>
            <a:off x="1371600" y="312738"/>
            <a:ext cx="457200" cy="441325"/>
          </a:xfrm>
        </p:spPr>
        <p:txBody>
          <a:bodyPr/>
          <a:lstStyle/>
          <a:p>
            <a:fld id="{AFCEEB69-1985-44D8-820C-2CB553866CF5}" type="slidenum">
              <a:rPr lang="cs-CZ" smtClean="0"/>
              <a:t>‹#›</a:t>
            </a:fld>
            <a:endParaRPr lang="cs-CZ"/>
          </a:p>
        </p:txBody>
      </p:sp>
      <p:sp>
        <p:nvSpPr>
          <p:cNvPr id="2" name="Nadpis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cs-CZ" smtClean="0"/>
              <a:t>Klepnutím lze upravit styl předlohy nadpisů.</a:t>
            </a:r>
            <a:endParaRPr kumimoji="0" lang="en-US"/>
          </a:p>
        </p:txBody>
      </p:sp>
      <p:sp>
        <p:nvSpPr>
          <p:cNvPr id="3" name="Zástupný symbol pro obrázek 2"/>
          <p:cNvSpPr>
            <a:spLocks noGrp="1"/>
          </p:cNvSpPr>
          <p:nvPr>
            <p:ph type="pic" idx="1"/>
          </p:nvPr>
        </p:nvSpPr>
        <p:spPr>
          <a:xfrm>
            <a:off x="3000375" y="609600"/>
            <a:ext cx="5867400" cy="4267200"/>
          </a:xfrm>
        </p:spPr>
        <p:txBody>
          <a:bodyPr/>
          <a:lstStyle>
            <a:lvl1pPr marL="0" indent="0">
              <a:buNone/>
              <a:defRPr sz="3200"/>
            </a:lvl1pPr>
          </a:lstStyle>
          <a:p>
            <a:r>
              <a:rPr kumimoji="0" lang="cs-CZ" smtClean="0"/>
              <a:t>Klepnutím na ikonu přidáte obrázek.</a:t>
            </a:r>
            <a:endParaRPr kumimoji="0" lang="en-US" dirty="0"/>
          </a:p>
        </p:txBody>
      </p:sp>
      <p:sp>
        <p:nvSpPr>
          <p:cNvPr id="4" name="Zástupný symbol pro text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cs-CZ" smtClean="0"/>
              <a:t>Klepnutím lze upravit styly předlohy textu.</a:t>
            </a:r>
          </a:p>
        </p:txBody>
      </p:sp>
      <p:sp>
        <p:nvSpPr>
          <p:cNvPr id="22" name="Obdélník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Zástupný symbol pro datum 4"/>
          <p:cNvSpPr>
            <a:spLocks noGrp="1"/>
          </p:cNvSpPr>
          <p:nvPr>
            <p:ph type="dt" sz="half" idx="10"/>
          </p:nvPr>
        </p:nvSpPr>
        <p:spPr>
          <a:xfrm>
            <a:off x="5788152" y="6404984"/>
            <a:ext cx="3044952" cy="365760"/>
          </a:xfrm>
        </p:spPr>
        <p:txBody>
          <a:bodyPr/>
          <a:lstStyle/>
          <a:p>
            <a:fld id="{9C92ABA1-CDB5-4D73-8F49-F045A607E12E}" type="datetimeFigureOut">
              <a:rPr lang="cs-CZ" smtClean="0"/>
              <a:t>12. 11. 2015</a:t>
            </a:fld>
            <a:endParaRPr lang="cs-CZ"/>
          </a:p>
        </p:txBody>
      </p:sp>
      <p:sp>
        <p:nvSpPr>
          <p:cNvPr id="6" name="Zástupný symbol pro zápatí 5"/>
          <p:cNvSpPr>
            <a:spLocks noGrp="1"/>
          </p:cNvSpPr>
          <p:nvPr>
            <p:ph type="ftr" sz="quarter" idx="11"/>
          </p:nvPr>
        </p:nvSpPr>
        <p:spPr>
          <a:xfrm>
            <a:off x="301752" y="6410848"/>
            <a:ext cx="3584448" cy="365760"/>
          </a:xfrm>
        </p:spPr>
        <p:txBody>
          <a:bodyPr/>
          <a:lstStyle/>
          <a:p>
            <a:endParaRPr lang="cs-C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Obdélník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Obdélník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Obdélník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Obdélník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Obdélník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Zástupný symbol pro datum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9C92ABA1-CDB5-4D73-8F49-F045A607E12E}" type="datetimeFigureOut">
              <a:rPr lang="cs-CZ" smtClean="0"/>
              <a:t>12. 11. 2015</a:t>
            </a:fld>
            <a:endParaRPr lang="cs-CZ"/>
          </a:p>
        </p:txBody>
      </p:sp>
      <p:sp>
        <p:nvSpPr>
          <p:cNvPr id="3" name="Zástupný symbol pro zápatí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cs-CZ"/>
          </a:p>
        </p:txBody>
      </p:sp>
      <p:sp>
        <p:nvSpPr>
          <p:cNvPr id="8" name="Obdélník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Přímá spojovací čára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Elipsa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Elipsa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Zástupný symbol pro číslo snímku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AFCEEB69-1985-44D8-820C-2CB553866CF5}" type="slidenum">
              <a:rPr lang="cs-CZ" smtClean="0"/>
              <a:t>‹#›</a:t>
            </a:fld>
            <a:endParaRPr lang="cs-CZ"/>
          </a:p>
        </p:txBody>
      </p:sp>
      <p:sp>
        <p:nvSpPr>
          <p:cNvPr id="22" name="Zástupný symbol pro nadpis 21"/>
          <p:cNvSpPr>
            <a:spLocks noGrp="1"/>
          </p:cNvSpPr>
          <p:nvPr>
            <p:ph type="title"/>
          </p:nvPr>
        </p:nvSpPr>
        <p:spPr>
          <a:xfrm>
            <a:off x="301752" y="228600"/>
            <a:ext cx="8534400" cy="758952"/>
          </a:xfrm>
          <a:prstGeom prst="rect">
            <a:avLst/>
          </a:prstGeom>
        </p:spPr>
        <p:txBody>
          <a:bodyPr vert="horz" anchor="b">
            <a:normAutofit/>
          </a:bodyPr>
          <a:lstStyle/>
          <a:p>
            <a:r>
              <a:rPr kumimoji="0" lang="cs-CZ" smtClean="0"/>
              <a:t>Klepnutím lze upravit styl předlohy nadpisů.</a:t>
            </a:r>
            <a:endParaRPr kumimoji="0" lang="en-US"/>
          </a:p>
        </p:txBody>
      </p:sp>
      <p:sp>
        <p:nvSpPr>
          <p:cNvPr id="13" name="Zástupný symbol pro text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cs-CZ" smtClean="0"/>
              <a:t>Klepnutím lze upravit styly předlohy textu.</a:t>
            </a:r>
          </a:p>
          <a:p>
            <a:pPr lvl="1" eaLnBrk="1" latinLnBrk="0" hangingPunct="1"/>
            <a:r>
              <a:rPr kumimoji="0" lang="cs-CZ" smtClean="0"/>
              <a:t>Druhá úroveň</a:t>
            </a:r>
          </a:p>
          <a:p>
            <a:pPr lvl="2" eaLnBrk="1" latinLnBrk="0" hangingPunct="1"/>
            <a:r>
              <a:rPr kumimoji="0" lang="cs-CZ" smtClean="0"/>
              <a:t>Třetí úroveň</a:t>
            </a:r>
          </a:p>
          <a:p>
            <a:pPr lvl="3" eaLnBrk="1" latinLnBrk="0" hangingPunct="1"/>
            <a:r>
              <a:rPr kumimoji="0" lang="cs-CZ" smtClean="0"/>
              <a:t>Čtvrtá úroveň</a:t>
            </a:r>
          </a:p>
          <a:p>
            <a:pPr lvl="4" eaLnBrk="1" latinLnBrk="0" hangingPunct="1"/>
            <a:r>
              <a:rPr kumimoji="0" lang="cs-CZ" smtClean="0"/>
              <a:t>Pátá úroveň</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nadpis 2"/>
          <p:cNvSpPr>
            <a:spLocks noGrp="1"/>
          </p:cNvSpPr>
          <p:nvPr>
            <p:ph type="subTitle" idx="1"/>
          </p:nvPr>
        </p:nvSpPr>
        <p:spPr/>
        <p:txBody>
          <a:bodyPr/>
          <a:lstStyle/>
          <a:p>
            <a:r>
              <a:rPr lang="cs-CZ" dirty="0" smtClean="0"/>
              <a:t>Vendula </a:t>
            </a:r>
            <a:r>
              <a:rPr lang="cs-CZ" dirty="0" err="1"/>
              <a:t>Z</a:t>
            </a:r>
            <a:r>
              <a:rPr lang="cs-CZ" dirty="0" err="1" smtClean="0"/>
              <a:t>ahumenská</a:t>
            </a:r>
            <a:r>
              <a:rPr lang="cs-CZ" dirty="0" smtClean="0"/>
              <a:t>, Arnika</a:t>
            </a:r>
            <a:endParaRPr lang="cs-CZ" dirty="0"/>
          </a:p>
        </p:txBody>
      </p:sp>
      <p:sp>
        <p:nvSpPr>
          <p:cNvPr id="2" name="Nadpis 1"/>
          <p:cNvSpPr>
            <a:spLocks noGrp="1"/>
          </p:cNvSpPr>
          <p:nvPr>
            <p:ph type="ctrTitle"/>
          </p:nvPr>
        </p:nvSpPr>
        <p:spPr/>
        <p:txBody>
          <a:bodyPr/>
          <a:lstStyle/>
          <a:p>
            <a:r>
              <a:rPr lang="cs-CZ" dirty="0" smtClean="0"/>
              <a:t>Developeři a náhrady škod v územním plánování</a:t>
            </a:r>
            <a:endParaRPr lang="cs-CZ"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Z judikatury – limit přezkumu</a:t>
            </a:r>
            <a:endParaRPr lang="cs-CZ" dirty="0"/>
          </a:p>
        </p:txBody>
      </p:sp>
      <p:sp>
        <p:nvSpPr>
          <p:cNvPr id="3" name="Zástupný symbol pro obsah 2"/>
          <p:cNvSpPr>
            <a:spLocks noGrp="1"/>
          </p:cNvSpPr>
          <p:nvPr>
            <p:ph sz="quarter" idx="1"/>
          </p:nvPr>
        </p:nvSpPr>
        <p:spPr/>
        <p:txBody>
          <a:bodyPr>
            <a:normAutofit fontScale="85000" lnSpcReduction="20000"/>
          </a:bodyPr>
          <a:lstStyle/>
          <a:p>
            <a:r>
              <a:rPr lang="cs-CZ" i="1" dirty="0"/>
              <a:t>Podmínkou </a:t>
            </a:r>
            <a:r>
              <a:rPr lang="cs-CZ" i="1" dirty="0" err="1"/>
              <a:t>projednatelnosti</a:t>
            </a:r>
            <a:r>
              <a:rPr lang="cs-CZ" i="1" dirty="0"/>
              <a:t> žaloby je splnění podmínek řízení, mezi něž patří i lhůta pro podání žaloby (v případě žaloby proti rozhodnutí správního orgánu činí obecná lhůta dva měsíce od oznámení rozhodnutí, § 71 odst. 1 s. </a:t>
            </a:r>
            <a:r>
              <a:rPr lang="cs-CZ" i="1" dirty="0" err="1"/>
              <a:t>ř</a:t>
            </a:r>
            <a:r>
              <a:rPr lang="cs-CZ" i="1" dirty="0"/>
              <a:t>. s.). Je-li tedy podání žaloby proti správnímu rozhodnutí omezeno zákonnou lhůtou a je-li navrhovatel povinen podat návrh na zrušení opatření obecné povahy nebo jeho části „společně“ s takovou žalobou, musí tento návrh doručit soudu v této zákonné lhůtě. Později podaný návrh na zrušení opatření obecné povahy by nebylo možné považovat za podaný „společně“ s žalobou a bylo by jej nutné odmítnout pro nedodržení podmínky v § 101a odst. 1 druhá věta s. </a:t>
            </a:r>
            <a:r>
              <a:rPr lang="cs-CZ" i="1" dirty="0" err="1"/>
              <a:t>ř</a:t>
            </a:r>
            <a:r>
              <a:rPr lang="cs-CZ" i="1" dirty="0"/>
              <a:t>. s</a:t>
            </a:r>
            <a:r>
              <a:rPr lang="cs-CZ" i="1" dirty="0" smtClean="0"/>
              <a:t>.“</a:t>
            </a:r>
          </a:p>
          <a:p>
            <a:endParaRPr lang="cs-CZ" i="1" dirty="0"/>
          </a:p>
          <a:p>
            <a:pPr>
              <a:buNone/>
            </a:pPr>
            <a:r>
              <a:rPr lang="cs-CZ" i="1" dirty="0" smtClean="0"/>
              <a:t>	</a:t>
            </a:r>
            <a:r>
              <a:rPr lang="cs-CZ" sz="1700" dirty="0" smtClean="0"/>
              <a:t>Návrh </a:t>
            </a:r>
            <a:r>
              <a:rPr lang="cs-CZ" sz="1700" dirty="0"/>
              <a:t>podaný podle čl. 95 odst. 2 Ústavy České republiky na zrušení dílu 7. hlavy II. části III. zákona č. 150/2002 Sb., soudní řád správní, spojený s žádostí o přednostní vyřízení věci podle § 39 zákona č. 182/1993 Sb., o Ústavním soudu ze dne 17. 6. 2010</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Náhrady škody – co a jak</a:t>
            </a:r>
            <a:endParaRPr lang="cs-CZ" dirty="0"/>
          </a:p>
        </p:txBody>
      </p:sp>
      <p:sp>
        <p:nvSpPr>
          <p:cNvPr id="3" name="Zástupný symbol pro obsah 2"/>
          <p:cNvSpPr>
            <a:spLocks noGrp="1"/>
          </p:cNvSpPr>
          <p:nvPr>
            <p:ph sz="quarter" idx="1"/>
          </p:nvPr>
        </p:nvSpPr>
        <p:spPr/>
        <p:txBody>
          <a:bodyPr>
            <a:normAutofit fontScale="70000" lnSpcReduction="20000"/>
          </a:bodyPr>
          <a:lstStyle/>
          <a:p>
            <a:r>
              <a:rPr lang="cs-CZ" dirty="0"/>
              <a:t>zákon č. 82/1998 Sb., o odpovědnosti za škodu způsobenou při výkonu veřejné moci rozhodnutím nebo nesprávným úředním </a:t>
            </a:r>
            <a:r>
              <a:rPr lang="cs-CZ" dirty="0" smtClean="0"/>
              <a:t>postupem</a:t>
            </a:r>
          </a:p>
          <a:p>
            <a:r>
              <a:rPr lang="cs-CZ" dirty="0"/>
              <a:t>To, že je opatření obecné povahy (územní plán) rozhodnutím dovozujeme z důvodové zprávy k vládnímu návrhu zákona, kterým se mění zákon č. 82/1998 Sb., o odpovědnosti za škodu způsobenou při výkonu veřejné moci rozhodnutím nebo nesprávným úředním postupem:</a:t>
            </a:r>
          </a:p>
          <a:p>
            <a:r>
              <a:rPr lang="cs-CZ" dirty="0"/>
              <a:t>„Mezi nové instituty, které nový správní řád přinese, patří především veřejnoprávní smlouvy, opatření obecné povahy a některé jiné úkony správního orgánu (vyjádření, osvědčení a sdělení podle části čtvrté nového správního řádu). Je nesporné, že rovněž za škodu způsobenou na základě těchto institutů by měl stát nebo územní samosprávné celky odpovídat. V případě veřejnoprávních smluv a opatření obecné povahy se tyto instituty výslovně podřazují pod režim rozhodnutí, takže po procesní stránce se bude v případě náhrady škody způsobené těmito instituty postupovat tak, jako by šlo o nezákonné rozhodnutí.“</a:t>
            </a:r>
          </a:p>
          <a:p>
            <a:endParaRPr lang="cs-CZ"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Náhrada škody - podmínky</a:t>
            </a:r>
            <a:endParaRPr lang="cs-CZ" dirty="0"/>
          </a:p>
        </p:txBody>
      </p:sp>
      <p:sp>
        <p:nvSpPr>
          <p:cNvPr id="3" name="Zástupný symbol pro obsah 2"/>
          <p:cNvSpPr>
            <a:spLocks noGrp="1"/>
          </p:cNvSpPr>
          <p:nvPr>
            <p:ph sz="quarter" idx="1"/>
          </p:nvPr>
        </p:nvSpPr>
        <p:spPr/>
        <p:txBody>
          <a:bodyPr/>
          <a:lstStyle/>
          <a:p>
            <a:pPr lvl="0"/>
            <a:r>
              <a:rPr lang="cs-CZ" dirty="0"/>
              <a:t>Nezákonné rozhodnutí</a:t>
            </a:r>
          </a:p>
          <a:p>
            <a:pPr lvl="0"/>
            <a:r>
              <a:rPr lang="cs-CZ" dirty="0"/>
              <a:t>Vznik škody </a:t>
            </a:r>
          </a:p>
          <a:p>
            <a:pPr lvl="0"/>
            <a:r>
              <a:rPr lang="cs-CZ" dirty="0"/>
              <a:t>Příčinná souvislost mezi prvními dvěma body.</a:t>
            </a:r>
          </a:p>
          <a:p>
            <a:endParaRPr lang="cs-CZ"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Co je příčinná souvislost</a:t>
            </a:r>
            <a:endParaRPr lang="cs-CZ" dirty="0"/>
          </a:p>
        </p:txBody>
      </p:sp>
      <p:sp>
        <p:nvSpPr>
          <p:cNvPr id="3" name="Zástupný symbol pro obsah 2"/>
          <p:cNvSpPr>
            <a:spLocks noGrp="1"/>
          </p:cNvSpPr>
          <p:nvPr>
            <p:ph sz="quarter" idx="1"/>
          </p:nvPr>
        </p:nvSpPr>
        <p:spPr/>
        <p:txBody>
          <a:bodyPr>
            <a:normAutofit fontScale="92500" lnSpcReduction="10000"/>
          </a:bodyPr>
          <a:lstStyle/>
          <a:p>
            <a:r>
              <a:rPr lang="cs-CZ" i="1" dirty="0"/>
              <a:t>„O vztah příčinné souvislosti se jedná, vznikla-li škoda následkem nezákonného rozhodnutí, tedy je-li nezákonné rozhodnutí a škoda ve vzájemném poměru příčiny a následku, a tudíž je-li doloženo, že nebýt nezákonného rozhodnutí, ke škodě by nedošlo. Byla-li příčinou vzniku škody jiná skutečnost, odpovědnost za škodu nenastává; příčinou škody může být jen ta skutečnost, bez níž by škodný následek nevznikl. Přitom nemusí jít o příčinu jedinou, nýbrž stačí, jde-li o jednu z příčin, která se podílí na nepříznivém následku, o jehož odškodnění jde, a to o příčinu podstatnou.“ (</a:t>
            </a:r>
            <a:r>
              <a:rPr lang="cs-CZ" dirty="0"/>
              <a:t>Rozhodnutí Nejvyššího soudu ČR [28 </a:t>
            </a:r>
            <a:r>
              <a:rPr lang="cs-CZ" dirty="0" err="1"/>
              <a:t>Cdo</a:t>
            </a:r>
            <a:r>
              <a:rPr lang="cs-CZ" dirty="0"/>
              <a:t> 2397/2006 ze dne 7.10.2008.)</a:t>
            </a:r>
          </a:p>
          <a:p>
            <a:endParaRPr lang="cs-CZ"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Nejvyšší soud k náhradám škody</a:t>
            </a:r>
            <a:endParaRPr lang="cs-CZ" dirty="0"/>
          </a:p>
        </p:txBody>
      </p:sp>
      <p:sp>
        <p:nvSpPr>
          <p:cNvPr id="3" name="Zástupný symbol pro obsah 2"/>
          <p:cNvSpPr>
            <a:spLocks noGrp="1"/>
          </p:cNvSpPr>
          <p:nvPr>
            <p:ph sz="quarter" idx="1"/>
          </p:nvPr>
        </p:nvSpPr>
        <p:spPr/>
        <p:txBody>
          <a:bodyPr>
            <a:normAutofit fontScale="92500" lnSpcReduction="20000"/>
          </a:bodyPr>
          <a:lstStyle/>
          <a:p>
            <a:r>
              <a:rPr lang="cs-CZ" b="1" dirty="0"/>
              <a:t>neexistuje příčinná souvislost mezi škodou a zrušeným rozhodnutím v případech, jako je právě rušení úprav nebo změn územního plánu soudem</a:t>
            </a:r>
            <a:r>
              <a:rPr lang="cs-CZ" b="1" dirty="0" smtClean="0"/>
              <a:t>.</a:t>
            </a:r>
          </a:p>
          <a:p>
            <a:r>
              <a:rPr lang="cs-CZ" i="1" dirty="0"/>
              <a:t>Právně významnou pro posouzení vzniku odpovědnosti za škodu způsobenou tímto nezákonným rozhodnutím byla tedy otázka příčinné souvislosti konkrétní majetkové újmy, jejíž náhrady se poškozený domáhá, s nezákonným (tj. zrušeným) rozhodnutím, nikoliv však s rozhodnutím, jímž bylo vadné rozhodnutí zrušeno, a byl tak napraven nezákonný stav. Stát totiž odpovídá za škodu, jež vznikla následkem nezákonného rozhodnutí, a nikoliv následkem jeho zrušení</a:t>
            </a:r>
            <a:r>
              <a:rPr lang="cs-CZ" i="1" dirty="0" smtClean="0"/>
              <a:t>.</a:t>
            </a:r>
          </a:p>
          <a:p>
            <a:pPr>
              <a:buNone/>
            </a:pPr>
            <a:r>
              <a:rPr lang="cs-CZ" dirty="0" smtClean="0"/>
              <a:t>	</a:t>
            </a:r>
            <a:r>
              <a:rPr lang="cs-CZ" sz="1500" dirty="0" smtClean="0"/>
              <a:t>Rozsudek </a:t>
            </a:r>
            <a:r>
              <a:rPr lang="cs-CZ" sz="1500" dirty="0"/>
              <a:t>Nejvyššího soudu ČR ze dne 19. září 2002, </a:t>
            </a:r>
            <a:r>
              <a:rPr lang="cs-CZ" sz="1500" dirty="0" err="1"/>
              <a:t>sp</a:t>
            </a:r>
            <a:r>
              <a:rPr lang="cs-CZ" sz="1500" dirty="0"/>
              <a:t>. zn. 25 </a:t>
            </a:r>
            <a:r>
              <a:rPr lang="cs-CZ" sz="1500" dirty="0" err="1"/>
              <a:t>Cdo</a:t>
            </a:r>
            <a:r>
              <a:rPr lang="cs-CZ" sz="1500" dirty="0"/>
              <a:t> </a:t>
            </a:r>
            <a:r>
              <a:rPr lang="cs-CZ" sz="1500" dirty="0" smtClean="0"/>
              <a:t>2244/2000</a:t>
            </a:r>
            <a:endParaRPr lang="cs-CZ" sz="1500" dirty="0"/>
          </a:p>
          <a:p>
            <a:endParaRPr lang="cs-CZ"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Nejvyšší soud k náhradám škody</a:t>
            </a:r>
            <a:endParaRPr lang="cs-CZ" dirty="0"/>
          </a:p>
        </p:txBody>
      </p:sp>
      <p:sp>
        <p:nvSpPr>
          <p:cNvPr id="3" name="Zástupný symbol pro obsah 2"/>
          <p:cNvSpPr>
            <a:spLocks noGrp="1"/>
          </p:cNvSpPr>
          <p:nvPr>
            <p:ph sz="quarter" idx="1"/>
          </p:nvPr>
        </p:nvSpPr>
        <p:spPr/>
        <p:txBody>
          <a:bodyPr>
            <a:normAutofit/>
          </a:bodyPr>
          <a:lstStyle/>
          <a:p>
            <a:r>
              <a:rPr lang="cs-CZ" dirty="0"/>
              <a:t>Je tedy zřejmé, že příčinná souvislost musí být dána mezi vznikem škody a nezákonným (tj. zrušeným nebo změněným) rozhodnutím. Pokud škoda vznikla až v důsledku rozhodnutí, jímž bylo vadné rozhodnutí zrušeno, a byl tak napraven nezákonný stav, odpovědnost státu zde nenastává. </a:t>
            </a:r>
            <a:endParaRPr lang="cs-CZ" dirty="0" smtClean="0"/>
          </a:p>
          <a:p>
            <a:r>
              <a:rPr lang="cs-CZ" dirty="0" smtClean="0"/>
              <a:t>Stát </a:t>
            </a:r>
            <a:r>
              <a:rPr lang="cs-CZ" dirty="0"/>
              <a:t>neodpovídá za škodu, jež vznikla následkem zrušení nezákonného rozhodnutí. </a:t>
            </a:r>
            <a:endParaRPr lang="cs-CZ" dirty="0" smtClean="0"/>
          </a:p>
          <a:p>
            <a:endParaRPr lang="cs-CZ" dirty="0" smtClean="0"/>
          </a:p>
          <a:p>
            <a:pPr>
              <a:buNone/>
            </a:pPr>
            <a:r>
              <a:rPr lang="cs-CZ" sz="1500" dirty="0" smtClean="0"/>
              <a:t>	</a:t>
            </a:r>
            <a:endParaRPr lang="cs-CZ" sz="15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Nejvyšší soud k náhradám škody</a:t>
            </a:r>
            <a:endParaRPr lang="cs-CZ" dirty="0"/>
          </a:p>
        </p:txBody>
      </p:sp>
      <p:sp>
        <p:nvSpPr>
          <p:cNvPr id="3" name="Zástupný symbol pro obsah 2"/>
          <p:cNvSpPr>
            <a:spLocks noGrp="1"/>
          </p:cNvSpPr>
          <p:nvPr>
            <p:ph sz="quarter" idx="1"/>
          </p:nvPr>
        </p:nvSpPr>
        <p:spPr/>
        <p:txBody>
          <a:bodyPr>
            <a:normAutofit fontScale="92500"/>
          </a:bodyPr>
          <a:lstStyle/>
          <a:p>
            <a:r>
              <a:rPr lang="cs-CZ" dirty="0"/>
              <a:t>O náhradě škody na základě nezákonného rozhodnutí - opatření obecné povahy (změny územního plánu hl. m. Prahy Z 1201/07) už rozhodoval Obvodní soud pro Prahu 1. </a:t>
            </a:r>
          </a:p>
          <a:p>
            <a:r>
              <a:rPr lang="cs-CZ" dirty="0"/>
              <a:t>P</a:t>
            </a:r>
            <a:r>
              <a:rPr lang="cs-CZ" dirty="0" smtClean="0"/>
              <a:t>otvrdil</a:t>
            </a:r>
            <a:r>
              <a:rPr lang="cs-CZ" dirty="0"/>
              <a:t>, že zrušením územního plánu žádná reálná škoda nevzniká. Veškeré podnikatelské plány s realizací konkrétního záměru jsou totiž jen hypotetické, neboť vydání správních rozhodnutí nelze presumovat. Investoři jednají vždy v rámci svého podnikatelského rizika. (Viz rozsudek obvodního soudu pro prahu 1, </a:t>
            </a:r>
            <a:r>
              <a:rPr lang="cs-CZ" dirty="0" err="1"/>
              <a:t>sp</a:t>
            </a:r>
            <a:r>
              <a:rPr lang="cs-CZ" dirty="0"/>
              <a:t>. zn. 39 C 275/2013 ze dne 21. 10. 2014). </a:t>
            </a:r>
            <a:endParaRPr lang="cs-CZ" dirty="0" smtClean="0"/>
          </a:p>
          <a:p>
            <a:endParaRPr lang="cs-CZ"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Informace o dosavadních žalobách</a:t>
            </a:r>
            <a:endParaRPr lang="cs-CZ" dirty="0"/>
          </a:p>
        </p:txBody>
      </p:sp>
      <p:sp>
        <p:nvSpPr>
          <p:cNvPr id="3" name="Zástupný symbol pro obsah 2"/>
          <p:cNvSpPr>
            <a:spLocks noGrp="1"/>
          </p:cNvSpPr>
          <p:nvPr>
            <p:ph sz="quarter" idx="1"/>
          </p:nvPr>
        </p:nvSpPr>
        <p:spPr/>
        <p:txBody>
          <a:bodyPr/>
          <a:lstStyle/>
          <a:p>
            <a:r>
              <a:rPr lang="cs-CZ" dirty="0" smtClean="0"/>
              <a:t>Podle informací poskytnutých Magistrátem hl. m. Prahy v dubnu 2015 se také jednalo o jediný případ, kdy investor náhradu škody požadoval a tento nárok u soudu uplatnil.</a:t>
            </a:r>
          </a:p>
          <a:p>
            <a:endParaRPr lang="cs-CZ"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dirty="0"/>
          </a:p>
        </p:txBody>
      </p:sp>
      <p:sp>
        <p:nvSpPr>
          <p:cNvPr id="3" name="Zástupný symbol pro obsah 2"/>
          <p:cNvSpPr>
            <a:spLocks noGrp="1"/>
          </p:cNvSpPr>
          <p:nvPr>
            <p:ph sz="quarter" idx="1"/>
          </p:nvPr>
        </p:nvSpPr>
        <p:spPr/>
        <p:txBody>
          <a:bodyPr/>
          <a:lstStyle/>
          <a:p>
            <a:r>
              <a:rPr lang="cs-CZ" dirty="0" smtClean="0"/>
              <a:t>Děkuji za pozornost.</a:t>
            </a:r>
            <a:endParaRPr lang="cs-CZ"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Pravda </a:t>
            </a:r>
            <a:r>
              <a:rPr lang="cs-CZ" smtClean="0"/>
              <a:t>nebo výhrůžky</a:t>
            </a:r>
            <a:r>
              <a:rPr lang="cs-CZ" dirty="0" smtClean="0"/>
              <a:t>?</a:t>
            </a:r>
            <a:endParaRPr lang="cs-CZ" dirty="0"/>
          </a:p>
        </p:txBody>
      </p:sp>
      <p:sp>
        <p:nvSpPr>
          <p:cNvPr id="3" name="Zástupný symbol pro obsah 2"/>
          <p:cNvSpPr>
            <a:spLocks noGrp="1"/>
          </p:cNvSpPr>
          <p:nvPr>
            <p:ph sz="quarter" idx="1"/>
          </p:nvPr>
        </p:nvSpPr>
        <p:spPr/>
        <p:txBody>
          <a:bodyPr>
            <a:normAutofit lnSpcReduction="10000"/>
          </a:bodyPr>
          <a:lstStyle/>
          <a:p>
            <a:r>
              <a:rPr lang="cs-CZ" dirty="0" smtClean="0"/>
              <a:t>"Ten problém se zdaleka netýká jen nás. Hrubá podlažní plocha všech 175 projektů se schválenou změnou koeficientů v letech 2011 až 2013 činí téměř milion metrů čtverečních. Když vezmeme, že jeden metr čtvereční se prodává za 60 tisíc korun, přichází Praha o sto až sto deset miliard korun zmařených investic. S přihlédnutím k návazným efektům (subdodavatelé, rozvoj infrastruktury) lze celkové škody odhadnout na 160 miliard korun.“ Martin Červinka, zástupce společnosti </a:t>
            </a:r>
            <a:r>
              <a:rPr lang="cs-CZ" dirty="0" err="1" smtClean="0"/>
              <a:t>Bau</a:t>
            </a:r>
            <a:r>
              <a:rPr lang="cs-CZ" dirty="0" smtClean="0"/>
              <a:t> – </a:t>
            </a:r>
            <a:r>
              <a:rPr lang="cs-CZ" dirty="0" err="1" smtClean="0"/>
              <a:t>Invest</a:t>
            </a:r>
            <a:r>
              <a:rPr lang="cs-CZ" dirty="0" smtClean="0"/>
              <a:t>, Euro, březen 2015 </a:t>
            </a:r>
            <a:endParaRPr lang="cs-CZ"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Žaloby jako hrozba</a:t>
            </a:r>
            <a:endParaRPr lang="cs-CZ" dirty="0"/>
          </a:p>
        </p:txBody>
      </p:sp>
      <p:sp>
        <p:nvSpPr>
          <p:cNvPr id="3" name="Zástupný symbol pro obsah 2"/>
          <p:cNvSpPr>
            <a:spLocks noGrp="1"/>
          </p:cNvSpPr>
          <p:nvPr>
            <p:ph sz="quarter" idx="1"/>
          </p:nvPr>
        </p:nvSpPr>
        <p:spPr/>
        <p:txBody>
          <a:bodyPr>
            <a:normAutofit fontScale="92500" lnSpcReduction="20000"/>
          </a:bodyPr>
          <a:lstStyle/>
          <a:p>
            <a:r>
              <a:rPr lang="cs-CZ" dirty="0" smtClean="0"/>
              <a:t>Otázka žalob na náhradu škody se opakovaně objevuje jako hrozba, pod kterou je třeba schválit úpravy nebo změny jednou zrušené soudem </a:t>
            </a:r>
          </a:p>
          <a:p>
            <a:r>
              <a:rPr lang="cs-CZ" dirty="0" smtClean="0"/>
              <a:t>Kupř. Výbor pro územní rozvoj konaný dne 12. 2. 2015:</a:t>
            </a:r>
          </a:p>
          <a:p>
            <a:r>
              <a:rPr lang="cs-CZ" dirty="0" smtClean="0"/>
              <a:t>Bc</a:t>
            </a:r>
            <a:r>
              <a:rPr lang="cs-CZ" dirty="0"/>
              <a:t>. Novák: připomněl legislativní proces úpravy. Při zrušení úpravy nastaly určité právní účinky. </a:t>
            </a:r>
            <a:r>
              <a:rPr lang="cs-CZ" dirty="0" smtClean="0"/>
              <a:t>Dnes je </a:t>
            </a:r>
            <a:r>
              <a:rPr lang="cs-CZ" dirty="0"/>
              <a:t>zapotřebí se k těmto zrušeným úpravám postavit tak, aby byly znovu projednány bez toho, aby </a:t>
            </a:r>
            <a:r>
              <a:rPr lang="cs-CZ" dirty="0" smtClean="0"/>
              <a:t>se předjímal </a:t>
            </a:r>
            <a:r>
              <a:rPr lang="cs-CZ" dirty="0"/>
              <a:t>jakýkoli výsledek. </a:t>
            </a:r>
            <a:r>
              <a:rPr lang="cs-CZ" b="1" dirty="0"/>
              <a:t>Hrozí žaloba na město právě z těch nastalých právních účinků </a:t>
            </a:r>
            <a:r>
              <a:rPr lang="cs-CZ" b="1" dirty="0" smtClean="0"/>
              <a:t>toho původního </a:t>
            </a:r>
            <a:r>
              <a:rPr lang="cs-CZ" b="1" dirty="0"/>
              <a:t>schválení</a:t>
            </a:r>
            <a:r>
              <a:rPr lang="cs-CZ" dirty="0"/>
              <a:t>. Proto je potřeba projednat úpravy v ZHMP, projednání pouze ve VURM by </a:t>
            </a:r>
            <a:r>
              <a:rPr lang="cs-CZ" dirty="0" smtClean="0"/>
              <a:t>bylo´nedostačující.</a:t>
            </a:r>
          </a:p>
          <a:p>
            <a:r>
              <a:rPr lang="cs-CZ" dirty="0" smtClean="0"/>
              <a:t>J. Slezák: </a:t>
            </a:r>
            <a:r>
              <a:rPr lang="cs-CZ" dirty="0"/>
              <a:t>uvedl, že si toho jsou členové VURM vědomi.</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Jak se mění územní plán</a:t>
            </a:r>
            <a:endParaRPr lang="cs-CZ" dirty="0"/>
          </a:p>
        </p:txBody>
      </p:sp>
      <p:sp>
        <p:nvSpPr>
          <p:cNvPr id="3" name="Zástupný symbol pro obsah 2"/>
          <p:cNvSpPr>
            <a:spLocks noGrp="1"/>
          </p:cNvSpPr>
          <p:nvPr>
            <p:ph sz="quarter" idx="1"/>
          </p:nvPr>
        </p:nvSpPr>
        <p:spPr/>
        <p:txBody>
          <a:bodyPr/>
          <a:lstStyle/>
          <a:p>
            <a:r>
              <a:rPr lang="cs-CZ" dirty="0" smtClean="0"/>
              <a:t>nové změny územního plánu</a:t>
            </a:r>
          </a:p>
          <a:p>
            <a:r>
              <a:rPr lang="cs-CZ" dirty="0" smtClean="0"/>
              <a:t>rušení částí územního plánu</a:t>
            </a:r>
            <a:endParaRPr lang="cs-CZ"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smtClean="0"/>
              <a:t>Nové změny územního plánu a náhrady</a:t>
            </a:r>
            <a:endParaRPr lang="cs-CZ" dirty="0"/>
          </a:p>
        </p:txBody>
      </p:sp>
      <p:sp>
        <p:nvSpPr>
          <p:cNvPr id="3" name="Zástupný symbol pro obsah 2"/>
          <p:cNvSpPr>
            <a:spLocks noGrp="1"/>
          </p:cNvSpPr>
          <p:nvPr>
            <p:ph sz="quarter" idx="1"/>
          </p:nvPr>
        </p:nvSpPr>
        <p:spPr/>
        <p:txBody>
          <a:bodyPr>
            <a:normAutofit fontScale="77500" lnSpcReduction="20000"/>
          </a:bodyPr>
          <a:lstStyle/>
          <a:p>
            <a:r>
              <a:rPr lang="cs-CZ" dirty="0" smtClean="0"/>
              <a:t>§ 102</a:t>
            </a:r>
          </a:p>
          <a:p>
            <a:pPr lvl="0"/>
            <a:r>
              <a:rPr lang="cs-CZ" dirty="0"/>
              <a:t>újma musí vzniknout v důsledku zrušení určení pozemku k zastavění na základě změny územního plánu nebo vydáním nového územního plánu;</a:t>
            </a:r>
            <a:endParaRPr lang="cs-CZ" sz="2800" dirty="0"/>
          </a:p>
          <a:p>
            <a:pPr lvl="0"/>
            <a:r>
              <a:rPr lang="cs-CZ" dirty="0"/>
              <a:t>hradí se náhrada vynaložených nákladů na přípravu výstavby v obvyklé výši, zejména na koupi pozemku, na projektovou přípravu výstavby nebo v souvislosti se snížením hodnoty pozemku, který slouží k zajištění závazku. </a:t>
            </a:r>
            <a:endParaRPr lang="cs-CZ" sz="2800" dirty="0"/>
          </a:p>
          <a:p>
            <a:pPr lvl="0"/>
            <a:r>
              <a:rPr lang="cs-CZ" dirty="0"/>
              <a:t>ke změně územního plánu, která ruší určení pozemku k zastavění až po uplynutí 5 let od nabytí účinnosti územního plánu nebo jeho změny. Toto neplatí, pokud v této pětileté lhůtě došlo k:</a:t>
            </a:r>
            <a:endParaRPr lang="cs-CZ" sz="2800" dirty="0"/>
          </a:p>
          <a:p>
            <a:pPr lvl="1"/>
            <a:r>
              <a:rPr lang="cs-CZ" dirty="0"/>
              <a:t>nabytí účinnosti rozhodnutí o umístění stavby nebo byl vydán územní souhlas pro stavbu, pro kterou bylo zastavění uvedenou územně plánovací dokumentací určeno a toto rozhodnutí nebo souhlas je platné, nebo</a:t>
            </a:r>
            <a:endParaRPr lang="cs-CZ" sz="2400" dirty="0"/>
          </a:p>
          <a:p>
            <a:pPr lvl="1"/>
            <a:r>
              <a:rPr lang="cs-CZ" dirty="0"/>
              <a:t>byla uzavřena veřejnoprávní smlouva nahrazující územní rozhodnutí a tato veřejnoprávní smlouva je účinná.</a:t>
            </a:r>
            <a:endParaRPr lang="cs-CZ" sz="2400" dirty="0"/>
          </a:p>
          <a:p>
            <a:endParaRPr lang="cs-CZ"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Zrušení změny soudem</a:t>
            </a:r>
            <a:endParaRPr lang="cs-CZ" dirty="0"/>
          </a:p>
        </p:txBody>
      </p:sp>
      <p:sp>
        <p:nvSpPr>
          <p:cNvPr id="3" name="Zástupný symbol pro obsah 2"/>
          <p:cNvSpPr>
            <a:spLocks noGrp="1"/>
          </p:cNvSpPr>
          <p:nvPr>
            <p:ph sz="quarter" idx="1"/>
          </p:nvPr>
        </p:nvSpPr>
        <p:spPr/>
        <p:txBody>
          <a:bodyPr/>
          <a:lstStyle/>
          <a:p>
            <a:r>
              <a:rPr lang="cs-CZ" dirty="0" smtClean="0"/>
              <a:t>Několik otázek:</a:t>
            </a:r>
          </a:p>
          <a:p>
            <a:pPr lvl="1"/>
            <a:r>
              <a:rPr lang="cs-CZ" dirty="0" smtClean="0"/>
              <a:t>legitimní očekávání – jsou tu vůbec?</a:t>
            </a:r>
          </a:p>
          <a:p>
            <a:pPr lvl="2"/>
            <a:r>
              <a:rPr lang="cs-CZ" dirty="0" smtClean="0"/>
              <a:t>Co nabízí developerovi územní plán?</a:t>
            </a:r>
          </a:p>
          <a:p>
            <a:pPr lvl="1"/>
            <a:r>
              <a:rPr lang="cs-CZ" dirty="0" smtClean="0"/>
              <a:t>Existuje odpovědnostní vztah? </a:t>
            </a:r>
          </a:p>
          <a:p>
            <a:pPr lvl="2"/>
            <a:r>
              <a:rPr lang="cs-CZ" dirty="0" smtClean="0"/>
              <a:t>Najdeme příčinnou souvislost mezi zrušeným rozhodnutí a vznikem škody?</a:t>
            </a:r>
          </a:p>
          <a:p>
            <a:endParaRPr lang="cs-CZ"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Legitimní očekávání</a:t>
            </a:r>
            <a:endParaRPr lang="cs-CZ" dirty="0"/>
          </a:p>
        </p:txBody>
      </p:sp>
      <p:sp>
        <p:nvSpPr>
          <p:cNvPr id="3" name="Zástupný symbol pro obsah 2"/>
          <p:cNvSpPr>
            <a:spLocks noGrp="1"/>
          </p:cNvSpPr>
          <p:nvPr>
            <p:ph sz="quarter" idx="1"/>
          </p:nvPr>
        </p:nvSpPr>
        <p:spPr/>
        <p:txBody>
          <a:bodyPr>
            <a:normAutofit/>
          </a:bodyPr>
          <a:lstStyle/>
          <a:p>
            <a:r>
              <a:rPr lang="cs-CZ" dirty="0"/>
              <a:t>Územní plán </a:t>
            </a:r>
            <a:r>
              <a:rPr lang="cs-CZ" dirty="0" smtClean="0"/>
              <a:t>není </a:t>
            </a:r>
            <a:r>
              <a:rPr lang="cs-CZ" dirty="0"/>
              <a:t>nic jiného než </a:t>
            </a:r>
            <a:r>
              <a:rPr lang="cs-CZ" dirty="0" smtClean="0"/>
              <a:t>plán </a:t>
            </a:r>
          </a:p>
          <a:p>
            <a:r>
              <a:rPr lang="cs-CZ" dirty="0" smtClean="0"/>
              <a:t>Nikdo </a:t>
            </a:r>
            <a:r>
              <a:rPr lang="cs-CZ" dirty="0"/>
              <a:t>nemá žádný nárok na to, aby jeho pozemky určil ke konkrétnímu využití, a nikomu přímo z územního plánu nevznikají žádná oprávnění. </a:t>
            </a:r>
            <a:endParaRPr lang="cs-CZ" dirty="0" smtClean="0"/>
          </a:p>
          <a:p>
            <a:r>
              <a:rPr lang="cs-CZ" dirty="0"/>
              <a:t>Investor na základě samotného územního plánu nemá žádný příslib toho, že skutečně obdrží kladné územní rozhodnutí a stavební povolení</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Legitimní očekávání – z judikatury</a:t>
            </a:r>
            <a:endParaRPr lang="cs-CZ" dirty="0"/>
          </a:p>
        </p:txBody>
      </p:sp>
      <p:sp>
        <p:nvSpPr>
          <p:cNvPr id="3" name="Zástupný symbol pro obsah 2"/>
          <p:cNvSpPr>
            <a:spLocks noGrp="1"/>
          </p:cNvSpPr>
          <p:nvPr>
            <p:ph sz="quarter" idx="1"/>
          </p:nvPr>
        </p:nvSpPr>
        <p:spPr/>
        <p:txBody>
          <a:bodyPr>
            <a:normAutofit fontScale="62500" lnSpcReduction="20000"/>
          </a:bodyPr>
          <a:lstStyle/>
          <a:p>
            <a:r>
              <a:rPr lang="cs-CZ" i="1" dirty="0"/>
              <a:t>„</a:t>
            </a:r>
            <a:r>
              <a:rPr lang="cs-CZ" b="1" i="1" dirty="0"/>
              <a:t>Nad rámec je možno uvést, že podstatou stěžovatelovy stížnosti je skutečnost, že zrušením územního plánu již není jeho pozemek stavebním</a:t>
            </a:r>
            <a:r>
              <a:rPr lang="cs-CZ" i="1" dirty="0"/>
              <a:t>, </a:t>
            </a:r>
            <a:r>
              <a:rPr lang="cs-CZ" b="1" i="1" dirty="0"/>
              <a:t>čímž mělo být zasaženo do jeho legitimního očekávání </a:t>
            </a:r>
            <a:r>
              <a:rPr lang="cs-CZ" i="1" dirty="0"/>
              <a:t>(evidentně na určitou hodnotu pozemku), a tím i vlastnictví. </a:t>
            </a:r>
            <a:r>
              <a:rPr lang="cs-CZ" b="1" i="1" dirty="0"/>
              <a:t>Není však zřejmé, z čeho stěžovatel dovozuje subjektivní veřejné (natož ústavní) právo na to, aby jeho pozemek měl režim stavebního pozemku, tedy na to, že pokud byl územním plánem pozemek určen jako stavební, musí stavebním</a:t>
            </a:r>
            <a:r>
              <a:rPr lang="cs-CZ" i="1" dirty="0"/>
              <a:t> (zřejmě navzdory možným pochybením, vadám, nezákonnostem či protiústavnostem při přijímání územního plánu) </a:t>
            </a:r>
            <a:r>
              <a:rPr lang="cs-CZ" b="1" i="1" dirty="0"/>
              <a:t>navždy zůstat.</a:t>
            </a:r>
            <a:r>
              <a:rPr lang="cs-CZ" i="1" dirty="0"/>
              <a:t> Z tohoto pohledu by pak </a:t>
            </a:r>
            <a:r>
              <a:rPr lang="cs-CZ" b="1" i="1" dirty="0"/>
              <a:t>bylo zakotvení soudního přezkumu územních plánů zcela zbytečné</a:t>
            </a:r>
            <a:r>
              <a:rPr lang="cs-CZ" i="1" dirty="0"/>
              <a:t>, </a:t>
            </a:r>
            <a:r>
              <a:rPr lang="cs-CZ" b="1" i="1" dirty="0"/>
              <a:t>neboť vyhovění jakémukoliv takovému návrhu Nejvyšším správním soudem by představovalo protiústavní zásah do "legitimního očekávání" vlastníků pozemků</a:t>
            </a:r>
            <a:r>
              <a:rPr lang="cs-CZ" i="1" dirty="0"/>
              <a:t> (odlišných od navrhovatele) pokud se týká určení druhu pozemku. </a:t>
            </a:r>
            <a:r>
              <a:rPr lang="cs-CZ" b="1" i="1" dirty="0"/>
              <a:t>Ostatně neexistuje ani subjektivní právo na to, aby pozemku byl "určen" </a:t>
            </a:r>
            <a:r>
              <a:rPr lang="cs-CZ" b="1" i="1" dirty="0" smtClean="0"/>
              <a:t>územní m plánem stěžovatelem zamýšlený režim</a:t>
            </a:r>
          </a:p>
          <a:p>
            <a:endParaRPr lang="cs-CZ" dirty="0" smtClean="0"/>
          </a:p>
          <a:p>
            <a:pPr>
              <a:buNone/>
            </a:pPr>
            <a:r>
              <a:rPr lang="cs-CZ" sz="1700" dirty="0"/>
              <a:t>(</a:t>
            </a:r>
            <a:r>
              <a:rPr lang="cs-CZ" sz="1700" dirty="0" smtClean="0"/>
              <a:t>Usnesení </a:t>
            </a:r>
            <a:r>
              <a:rPr lang="cs-CZ" sz="1700" dirty="0"/>
              <a:t>Ústavního soudu III.ÚS 3108/09 ze dne 18. 3. </a:t>
            </a:r>
            <a:r>
              <a:rPr lang="cs-CZ" sz="1700" dirty="0" smtClean="0"/>
              <a:t>2010)</a:t>
            </a:r>
            <a:endParaRPr lang="cs-CZ" sz="17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smtClean="0"/>
              <a:t>Limit pro zrušení části územního plánu</a:t>
            </a:r>
            <a:endParaRPr lang="cs-CZ" dirty="0"/>
          </a:p>
        </p:txBody>
      </p:sp>
      <p:sp>
        <p:nvSpPr>
          <p:cNvPr id="3" name="Zástupný symbol pro obsah 2"/>
          <p:cNvSpPr>
            <a:spLocks noGrp="1"/>
          </p:cNvSpPr>
          <p:nvPr>
            <p:ph sz="quarter" idx="1"/>
          </p:nvPr>
        </p:nvSpPr>
        <p:spPr/>
        <p:txBody>
          <a:bodyPr>
            <a:normAutofit fontScale="77500" lnSpcReduction="20000"/>
          </a:bodyPr>
          <a:lstStyle/>
          <a:p>
            <a:r>
              <a:rPr lang="cs-CZ" dirty="0" smtClean="0"/>
              <a:t>Pokud je vydáno na základě změny územního plánu územní rozhodnutí, nelze už územní plán zrušit </a:t>
            </a:r>
          </a:p>
          <a:p>
            <a:r>
              <a:rPr lang="cs-CZ" dirty="0" smtClean="0"/>
              <a:t>Územní rozhodnutí je limitem přezkumu územního plánu</a:t>
            </a:r>
          </a:p>
          <a:p>
            <a:pPr>
              <a:buNone/>
            </a:pPr>
            <a:r>
              <a:rPr lang="cs-CZ" b="1" i="1" dirty="0" smtClean="0"/>
              <a:t>	„Pokud </a:t>
            </a:r>
            <a:r>
              <a:rPr lang="cs-CZ" b="1" i="1" dirty="0"/>
              <a:t>stěžovatel zmiňuje "legitimní očekávání", tak </a:t>
            </a:r>
            <a:r>
              <a:rPr lang="cs-CZ" b="1" i="1" dirty="0" smtClean="0"/>
              <a:t>je možno </a:t>
            </a:r>
            <a:r>
              <a:rPr lang="cs-CZ" b="1" i="1" dirty="0"/>
              <a:t>uvést, že sám poukázal na § 101d soudního řádu správního, dle kterého práva a povinnosti z právních vztahů vzniklých před zrušením opatření obecné povahy zůstávají nedotčena, a uvedl, že to se týká např. situací, kdy již dojde v mezidobí (tj. před zrušením opatření obecné povahy - územního plánu) k vydání rozhodnutí o umístění stavby. Je tedy zřejmé, že ochrana již konkrétních legitimních očekávání vlastníků založených rozhodnutími v individuálních případech je soudním řádem správním zajištěna.“</a:t>
            </a:r>
            <a:r>
              <a:rPr lang="cs-CZ" b="1" dirty="0"/>
              <a:t> </a:t>
            </a:r>
            <a:endParaRPr lang="cs-CZ" b="1" dirty="0" smtClean="0"/>
          </a:p>
          <a:p>
            <a:pPr>
              <a:buNone/>
            </a:pPr>
            <a:endParaRPr lang="cs-CZ" b="1" dirty="0"/>
          </a:p>
          <a:p>
            <a:pPr>
              <a:buNone/>
            </a:pPr>
            <a:r>
              <a:rPr lang="cs-CZ" sz="1700" dirty="0" smtClean="0"/>
              <a:t>(</a:t>
            </a:r>
            <a:r>
              <a:rPr lang="cs-CZ" sz="1700" dirty="0"/>
              <a:t>Usnesení Ústavního soudu III.ÚS 3108/09 ze dne 18. 3. 2010.)</a:t>
            </a:r>
          </a:p>
          <a:p>
            <a:endParaRPr lang="cs-CZ"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dministrativní">
  <a:themeElements>
    <a:clrScheme name="Administrativní">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Administrativní">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dministrativní">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64</TotalTime>
  <Words>916</Words>
  <Application>Microsoft Office PowerPoint</Application>
  <PresentationFormat>Předvádění na obrazovce (4:3)</PresentationFormat>
  <Paragraphs>68</Paragraphs>
  <Slides>18</Slides>
  <Notes>0</Notes>
  <HiddenSlides>0</HiddenSlides>
  <MMClips>0</MMClips>
  <ScaleCrop>false</ScaleCrop>
  <HeadingPairs>
    <vt:vector size="4" baseType="variant">
      <vt:variant>
        <vt:lpstr>Motiv</vt:lpstr>
      </vt:variant>
      <vt:variant>
        <vt:i4>1</vt:i4>
      </vt:variant>
      <vt:variant>
        <vt:lpstr>Nadpisy snímků</vt:lpstr>
      </vt:variant>
      <vt:variant>
        <vt:i4>18</vt:i4>
      </vt:variant>
    </vt:vector>
  </HeadingPairs>
  <TitlesOfParts>
    <vt:vector size="19" baseType="lpstr">
      <vt:lpstr>Administrativní</vt:lpstr>
      <vt:lpstr>Developeři a náhrady škod v územním plánování</vt:lpstr>
      <vt:lpstr>Pravda nebo výhrůžky?</vt:lpstr>
      <vt:lpstr>Žaloby jako hrozba</vt:lpstr>
      <vt:lpstr>Jak se mění územní plán</vt:lpstr>
      <vt:lpstr>Nové změny územního plánu a náhrady</vt:lpstr>
      <vt:lpstr>Zrušení změny soudem</vt:lpstr>
      <vt:lpstr>Legitimní očekávání</vt:lpstr>
      <vt:lpstr>Legitimní očekávání – z judikatury</vt:lpstr>
      <vt:lpstr>Limit pro zrušení části územního plánu</vt:lpstr>
      <vt:lpstr>Z judikatury – limit přezkumu</vt:lpstr>
      <vt:lpstr>Náhrady škody – co a jak</vt:lpstr>
      <vt:lpstr>Náhrada škody - podmínky</vt:lpstr>
      <vt:lpstr>Co je příčinná souvislost</vt:lpstr>
      <vt:lpstr>Nejvyšší soud k náhradám škody</vt:lpstr>
      <vt:lpstr>Nejvyšší soud k náhradám škody</vt:lpstr>
      <vt:lpstr>Nejvyšší soud k náhradám škody</vt:lpstr>
      <vt:lpstr>Informace o dosavadních žalobách</vt:lpstr>
      <vt:lpstr>Prezentace aplikace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Developeři a náhrady škod v územním plánování</dc:title>
  <dc:creator>tech</dc:creator>
  <cp:lastModifiedBy>michal.krivohlavek@outlook.cz</cp:lastModifiedBy>
  <cp:revision>11</cp:revision>
  <dcterms:created xsi:type="dcterms:W3CDTF">2015-11-11T11:16:40Z</dcterms:created>
  <dcterms:modified xsi:type="dcterms:W3CDTF">2015-11-12T09:42:31Z</dcterms:modified>
</cp:coreProperties>
</file>