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3"/>
  </p:notesMasterIdLst>
  <p:sldIdLst>
    <p:sldId id="256" r:id="rId2"/>
    <p:sldId id="393" r:id="rId3"/>
    <p:sldId id="394" r:id="rId4"/>
    <p:sldId id="395" r:id="rId5"/>
    <p:sldId id="396" r:id="rId6"/>
    <p:sldId id="303" r:id="rId7"/>
    <p:sldId id="305" r:id="rId8"/>
    <p:sldId id="322" r:id="rId9"/>
    <p:sldId id="307" r:id="rId10"/>
    <p:sldId id="316" r:id="rId11"/>
    <p:sldId id="397" r:id="rId12"/>
    <p:sldId id="389" r:id="rId13"/>
    <p:sldId id="377" r:id="rId14"/>
    <p:sldId id="378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335" r:id="rId25"/>
    <p:sldId id="381" r:id="rId26"/>
    <p:sldId id="387" r:id="rId27"/>
    <p:sldId id="388" r:id="rId28"/>
    <p:sldId id="339" r:id="rId29"/>
    <p:sldId id="391" r:id="rId30"/>
    <p:sldId id="372" r:id="rId31"/>
    <p:sldId id="31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2" autoAdjust="0"/>
    <p:restoredTop sz="94714" autoAdjust="0"/>
  </p:normalViewPr>
  <p:slideViewPr>
    <p:cSldViewPr>
      <p:cViewPr>
        <p:scale>
          <a:sx n="100" d="100"/>
          <a:sy n="100" d="100"/>
        </p:scale>
        <p:origin x="-120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85DB-7261-4641-9A14-103406E51718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28BE-3A54-4B5A-A67B-FA92CAA8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D380-F16A-4AEB-AEF4-D30F932C6EBF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D:\_Fotky\_Pracovni\_ProstorPlus\_Projekty_akce\Palackeho\2008-10-09_EX\DSC0548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5196"/>
            <a:ext cx="2574035" cy="1716023"/>
          </a:xfrm>
          <a:prstGeom prst="rect">
            <a:avLst/>
          </a:prstGeom>
          <a:noFill/>
        </p:spPr>
      </p:pic>
      <p:pic>
        <p:nvPicPr>
          <p:cNvPr id="22" name="Picture 5" descr="D:\_Fotky\_Pracovni\_ProstorPlus\_Projekty_akce\Dolni_namesti\2007-03-22_setkani_Jablonec\DSC02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161" y="4214818"/>
            <a:ext cx="2561185" cy="1714512"/>
          </a:xfrm>
          <a:prstGeom prst="rect">
            <a:avLst/>
          </a:prstGeom>
          <a:noFill/>
        </p:spPr>
      </p:pic>
      <p:pic>
        <p:nvPicPr>
          <p:cNvPr id="1030" name="Picture 6" descr="C:\__Media\_Fotky\_Pracovni\_Participace\__vyber\DSC02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21089"/>
            <a:ext cx="2664296" cy="1783537"/>
          </a:xfrm>
          <a:prstGeom prst="rect">
            <a:avLst/>
          </a:prstGeom>
          <a:noFill/>
        </p:spPr>
      </p:pic>
      <p:pic>
        <p:nvPicPr>
          <p:cNvPr id="2051" name="Picture 3" descr="D:\_Fotky\_Pracovni\_ProstorPlus\_Projekty_akce\Barrandov\_Vyber\Vyber_male\2007-03-18-02-Duch_Barrandova_a_jak_se_mu_tu_zije.jpg"/>
          <p:cNvPicPr>
            <a:picLocks noChangeAspect="1" noChangeArrowheads="1"/>
          </p:cNvPicPr>
          <p:nvPr/>
        </p:nvPicPr>
        <p:blipFill>
          <a:blip r:embed="rId6" cstate="print"/>
          <a:srcRect l="13527" r="5619"/>
          <a:stretch>
            <a:fillRect/>
          </a:stretch>
        </p:blipFill>
        <p:spPr bwMode="auto">
          <a:xfrm>
            <a:off x="4875989" y="4218022"/>
            <a:ext cx="2072275" cy="1717200"/>
          </a:xfrm>
          <a:prstGeom prst="rect">
            <a:avLst/>
          </a:prstGeom>
          <a:noFill/>
        </p:spPr>
      </p:pic>
      <p:pic>
        <p:nvPicPr>
          <p:cNvPr id="18" name="Picture 3" descr="C:\__Media\_Fotky\_Pracovni\_Participace\__vyber\DSC06540.JPG"/>
          <p:cNvPicPr>
            <a:picLocks noChangeAspect="1" noChangeArrowheads="1"/>
          </p:cNvPicPr>
          <p:nvPr/>
        </p:nvPicPr>
        <p:blipFill>
          <a:blip r:embed="rId7" cstate="print"/>
          <a:srcRect t="3677" r="23684" b="15417"/>
          <a:stretch>
            <a:fillRect/>
          </a:stretch>
        </p:blipFill>
        <p:spPr bwMode="auto">
          <a:xfrm>
            <a:off x="2267744" y="4149079"/>
            <a:ext cx="2680662" cy="1902405"/>
          </a:xfrm>
          <a:prstGeom prst="rect">
            <a:avLst/>
          </a:prstGeom>
          <a:noFill/>
        </p:spPr>
      </p:pic>
      <p:pic>
        <p:nvPicPr>
          <p:cNvPr id="19" name="Picture 2" descr="C:\__Media\_Fotky\_Pracovni\_Participace\__vyber\DSC_7357.jpg"/>
          <p:cNvPicPr>
            <a:picLocks noChangeAspect="1" noChangeArrowheads="1"/>
          </p:cNvPicPr>
          <p:nvPr/>
        </p:nvPicPr>
        <p:blipFill>
          <a:blip r:embed="rId8" cstate="print"/>
          <a:srcRect t="507"/>
          <a:stretch>
            <a:fillRect/>
          </a:stretch>
        </p:blipFill>
        <p:spPr bwMode="auto">
          <a:xfrm>
            <a:off x="-19192" y="4149080"/>
            <a:ext cx="2718984" cy="1800200"/>
          </a:xfrm>
          <a:prstGeom prst="rect">
            <a:avLst/>
          </a:prstGeom>
          <a:noFill/>
        </p:spPr>
      </p:pic>
      <p:sp>
        <p:nvSpPr>
          <p:cNvPr id="25" name="Obdélník 24"/>
          <p:cNvSpPr/>
          <p:nvPr/>
        </p:nvSpPr>
        <p:spPr>
          <a:xfrm>
            <a:off x="-612576" y="5949280"/>
            <a:ext cx="1022513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6457166"/>
            <a:ext cx="1357322" cy="325118"/>
          </a:xfrm>
          <a:prstGeom prst="rect">
            <a:avLst/>
          </a:prstGeom>
          <a:noFill/>
        </p:spPr>
      </p:pic>
      <p:pic>
        <p:nvPicPr>
          <p:cNvPr id="8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6459317"/>
            <a:ext cx="1357322" cy="325118"/>
          </a:xfrm>
          <a:prstGeom prst="rect">
            <a:avLst/>
          </a:prstGeom>
          <a:noFill/>
        </p:spPr>
      </p:pic>
      <p:pic>
        <p:nvPicPr>
          <p:cNvPr id="9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6459317"/>
            <a:ext cx="1357322" cy="325118"/>
          </a:xfrm>
          <a:prstGeom prst="rect">
            <a:avLst/>
          </a:prstGeom>
          <a:noFill/>
        </p:spPr>
      </p:pic>
      <p:pic>
        <p:nvPicPr>
          <p:cNvPr id="10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6459317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6459317"/>
            <a:ext cx="1357322" cy="325118"/>
          </a:xfrm>
          <a:prstGeom prst="rect">
            <a:avLst/>
          </a:prstGeom>
          <a:noFill/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428596" y="626399"/>
            <a:ext cx="750099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+mj-lt"/>
                <a:ea typeface="+mj-ea"/>
                <a:cs typeface="+mj-cs"/>
              </a:rPr>
              <a:t>Participace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+mj-lt"/>
                <a:ea typeface="+mj-ea"/>
                <a:cs typeface="+mj-cs"/>
              </a:rPr>
              <a:t>a prostorové 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+mj-lt"/>
                <a:ea typeface="+mj-ea"/>
                <a:cs typeface="+mj-cs"/>
              </a:rPr>
              <a:t>plánování</a:t>
            </a:r>
            <a:endParaRPr kumimoji="0" lang="cs-CZ" sz="240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428596" y="1428736"/>
            <a:ext cx="828680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28596" y="3070701"/>
            <a:ext cx="8286808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ea typeface="+mj-ea"/>
                <a:cs typeface="+mj-cs"/>
              </a:rPr>
              <a:t>Petr </a:t>
            </a:r>
            <a:r>
              <a:rPr kumimoji="0" lang="cs-CZ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ea typeface="+mj-ea"/>
                <a:cs typeface="+mj-cs"/>
              </a:rPr>
              <a:t>Klápště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Ústav prostorového plánování FA ČVUT / atelier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Nature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Systems</a:t>
            </a:r>
            <a:r>
              <a:rPr lang="cs-CZ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5929354"/>
            <a:ext cx="9144000" cy="7141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-612576" y="3933056"/>
            <a:ext cx="10225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2" y="714354"/>
          <a:ext cx="9215469" cy="6155252"/>
        </p:xfrm>
        <a:graphic>
          <a:graphicData uri="http://schemas.openxmlformats.org/drawingml/2006/table">
            <a:tbl>
              <a:tblPr>
                <a:effectLst/>
                <a:tableStyleId>{08FB837D-C827-4EFA-A057-4D05807E0F7C}</a:tableStyleId>
              </a:tblPr>
              <a:tblGrid>
                <a:gridCol w="1714478"/>
                <a:gridCol w="2928958"/>
                <a:gridCol w="1357322"/>
                <a:gridCol w="3214711"/>
              </a:tblGrid>
              <a:tr h="318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bg1"/>
                          </a:solidFill>
                        </a:rPr>
                        <a:t>Role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Význam pro projekt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Zástupci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530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detailní znalosti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„</a:t>
                      </a:r>
                      <a:r>
                        <a:rPr lang="cs-CZ" sz="1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stakeholders</a:t>
                      </a:r>
                      <a:r>
                        <a:rPr lang="cs-CZ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 („</a:t>
                      </a:r>
                      <a:r>
                        <a:rPr lang="cs-CZ" sz="1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zájemníci</a:t>
                      </a:r>
                      <a:r>
                        <a:rPr lang="cs-CZ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“)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Jsou současnými nebo budoucími uživateli předmětu projektu.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Přinášejí informace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</a:t>
                      </a:r>
                      <a:r>
                        <a:rPr lang="cs-CZ" sz="15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současném stavu, budoucích potřebách a vhodnosti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navrhovaných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řešení z jejich pohledu.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Projekt je připravován právě pro ně, proces jeho vzniku by tomu měl odpovídat. 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jednotlivci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pravidelní 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uživatelé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(rezidenti, zaměstnanci místních firem atd.)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(občasní uživatelé)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(procházejí, užívají služby, rekreují se)</a:t>
                      </a:r>
                      <a:endParaRPr lang="cs-CZ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87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organizace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neziskové organizace </a:t>
                      </a:r>
                      <a:r>
                        <a:rPr lang="cs-CZ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(místně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příslušná </a:t>
                      </a:r>
                      <a:r>
                        <a:rPr lang="cs-CZ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sdružení, kulturní sdružení, mládežnické organizace, ochránci životního prostředí)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komerční organizace </a:t>
                      </a:r>
                      <a:r>
                        <a:rPr lang="cs-CZ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(obchodníci, restaurace+ služby, investoři, nájemci/majitelé nemovitostí, správci/údržba prostoru)</a:t>
                      </a:r>
                      <a:endParaRPr lang="cs-CZ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564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odborné znalosti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Přináší praktické znalosti metodické (metodika navrhování) technické, legislativní,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orientují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 ve zdrojích informací.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Využívají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zkušeností s jinými projekty.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hlavní projektant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architekt / krajinářský architekt / plánovač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78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specialisté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techničtí specialisté 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(inženýrské sítě, doprava, rozpočet, konstrukce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statika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humanitní specialisté 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(demograf, sociolog)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655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delegované </a:t>
                      </a: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pravomoci </a:t>
                      </a: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odpovědnosti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Leží na nich zodpovědnost a pravomoc ve standardních procedurách zastupitelské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demokracie.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Jejich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obcházení by znamenalo narušení transparentnosti a předvídatelnosti rozhodovacího procesu – participace není </a:t>
                      </a:r>
                      <a:r>
                        <a:rPr lang="cs-CZ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anarchie.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samospráva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Koalice i opozice </a:t>
                      </a:r>
                      <a:r>
                        <a:rPr lang="cs-CZ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(pro dlouhodobé koncepce potřebná shoda napříč)</a:t>
                      </a:r>
                      <a:endParaRPr lang="cs-CZ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835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státní správa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dotčené orgány 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(ochrana 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přírody a 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krajiny, ochrana památek, hygiena, sousední obce…)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„</a:t>
                      </a: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strážci pořádku</a:t>
                      </a:r>
                      <a:r>
                        <a:rPr lang="cs-CZ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“ (policie, obecní policie, hasiči) – projekt často vyžaduje jejich nadstandardní</a:t>
                      </a:r>
                      <a:r>
                        <a:rPr lang="cs-CZ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zapojení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-44073"/>
            <a:ext cx="8072494" cy="769441"/>
          </a:xfrm>
        </p:spPr>
        <p:txBody>
          <a:bodyPr wrap="square">
            <a:spAutoFit/>
          </a:bodyPr>
          <a:lstStyle/>
          <a:p>
            <a:pPr algn="l"/>
            <a:r>
              <a:rPr lang="cs-CZ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v návrhovém procesu v občanské společnosti se zastupitelskou demokracií</a:t>
            </a:r>
            <a:endParaRPr lang="cs-CZ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7829576" cy="2808882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Obec  XY se rozhodne připravit územní plán.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Připraví jasné, konkrétní zadání, ke kterému přijde minimum připomínek. Vypadá to, že nastavený směr rozvoje občanům vyhovuje.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Vznikne návrh vycházející ze zadání.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Na veřejném projednání návrhu se strhne vypjatý konflikt.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Konflikt je medializován, značná část občanů s návrhem nesouhlasí. Pořizování plánu se zastavuje v patové situaci.</a:t>
            </a: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Kde je problém?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2857496"/>
            <a:ext cx="778674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 devatero horami byl jeden…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ÚZEMNÍ PLÁN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43932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Rámec přípravy územně plánovací dokumentace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7" name="Obdélník 36"/>
          <p:cNvSpPr/>
          <p:nvPr/>
        </p:nvSpPr>
        <p:spPr>
          <a:xfrm>
            <a:off x="899592" y="98072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postup zpracovávání</a:t>
            </a:r>
            <a:endParaRPr lang="cs-CZ" sz="1600" b="1" dirty="0"/>
          </a:p>
        </p:txBody>
      </p:sp>
      <p:sp>
        <p:nvSpPr>
          <p:cNvPr id="40" name="Zástupný symbol pro obsah 2"/>
          <p:cNvSpPr>
            <a:spLocks noGrp="1"/>
          </p:cNvSpPr>
          <p:nvPr>
            <p:ph idx="1"/>
          </p:nvPr>
        </p:nvSpPr>
        <p:spPr>
          <a:xfrm>
            <a:off x="6228184" y="1700808"/>
            <a:ext cx="2915816" cy="100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Připomínky pouze písemně k hotovému zadání. Veřejnost nezapojena do doplňujících průzkumů před zadáním.</a:t>
            </a:r>
            <a:endParaRPr lang="cs-CZ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915816" y="980728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zapojení veřejnosti</a:t>
            </a:r>
            <a:endParaRPr lang="cs-CZ" sz="1600" b="1" dirty="0"/>
          </a:p>
        </p:txBody>
      </p:sp>
      <p:sp>
        <p:nvSpPr>
          <p:cNvPr id="27" name="Obdélník 26"/>
          <p:cNvSpPr/>
          <p:nvPr/>
        </p:nvSpPr>
        <p:spPr>
          <a:xfrm>
            <a:off x="4367376" y="980728"/>
            <a:ext cx="1716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zapojení veřejnosti zmocněním</a:t>
            </a:r>
            <a:endParaRPr lang="cs-CZ" sz="16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71600" y="1772816"/>
            <a:ext cx="158417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zadání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71600" y="2082334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smtClean="0"/>
              <a:t>příprava</a:t>
            </a:r>
            <a:endParaRPr lang="cs-CZ" sz="16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971600" y="2442374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smtClean="0"/>
              <a:t>schválení</a:t>
            </a:r>
            <a:endParaRPr lang="cs-CZ" sz="16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971600" y="2924944"/>
            <a:ext cx="1584176" cy="1368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návrh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971600" y="3234462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smtClean="0"/>
              <a:t>zpracování</a:t>
            </a:r>
            <a:endParaRPr lang="cs-CZ" sz="16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971600" y="3594502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smtClean="0"/>
              <a:t>společné jednání</a:t>
            </a:r>
            <a:endParaRPr lang="cs-CZ" sz="16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971600" y="3954542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smtClean="0"/>
              <a:t>veřejné projednání</a:t>
            </a:r>
            <a:endParaRPr lang="cs-CZ" sz="16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971600" y="4437112"/>
            <a:ext cx="1584176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vydání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54" name="Šipka dolů 53"/>
          <p:cNvSpPr/>
          <p:nvPr/>
        </p:nvSpPr>
        <p:spPr>
          <a:xfrm rot="5400000">
            <a:off x="3026678" y="1661954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 smtClean="0"/>
              <a:t>připomínky</a:t>
            </a:r>
            <a:endParaRPr lang="cs-CZ" b="1" dirty="0"/>
          </a:p>
        </p:txBody>
      </p:sp>
      <p:sp>
        <p:nvSpPr>
          <p:cNvPr id="56" name="Šipka dolů 55"/>
          <p:cNvSpPr/>
          <p:nvPr/>
        </p:nvSpPr>
        <p:spPr>
          <a:xfrm rot="5400000">
            <a:off x="3026678" y="3395846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 smtClean="0"/>
              <a:t>připomínky</a:t>
            </a:r>
            <a:endParaRPr lang="cs-CZ" b="1" dirty="0"/>
          </a:p>
        </p:txBody>
      </p:sp>
      <p:sp>
        <p:nvSpPr>
          <p:cNvPr id="58" name="Šipka dolů 57"/>
          <p:cNvSpPr/>
          <p:nvPr/>
        </p:nvSpPr>
        <p:spPr>
          <a:xfrm rot="5400000">
            <a:off x="4610854" y="3107814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zástupce veřejnosti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Zástupný symbol pro obsah 2"/>
          <p:cNvSpPr txBox="1">
            <a:spLocks/>
          </p:cNvSpPr>
          <p:nvPr/>
        </p:nvSpPr>
        <p:spPr>
          <a:xfrm>
            <a:off x="6228184" y="2924944"/>
            <a:ext cx="291581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Určité množství obyvatel podávajících věcně shodnou připomínku může zmocnit zástupce – má silnější postavení.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Zástupný symbol pro obsah 2"/>
          <p:cNvSpPr txBox="1">
            <a:spLocks/>
          </p:cNvSpPr>
          <p:nvPr/>
        </p:nvSpPr>
        <p:spPr>
          <a:xfrm>
            <a:off x="6228184" y="4229068"/>
            <a:ext cx="291581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3" grpId="0" animBg="1"/>
      <p:bldP spid="41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8" grpId="0" animBg="1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857224" y="3501008"/>
            <a:ext cx="7171160" cy="252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Smyslem obvyklého veřejného projednávání je toliko umožnit účastníkům bránit svá práva.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Pouhá transparentnost bez aktivního směřování diskuse vede zákonitě ke zmatení rolí a k nevyužití odborné kapacity architekta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8286776" cy="280888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+mj-lt"/>
              </a:rPr>
              <a:t>Občané jsou odborníci na to, jak chtějí žít.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+mj-lt"/>
              </a:rPr>
              <a:t>Architekti na to, co a kde je k tomu potřeba mít.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+mj-lt"/>
              </a:rPr>
              <a:t>Proces participace veřejnosti znamená cíleně připravovat komunikaci a získat tak od správných lidí správné informace ve správné fázi plánování.</a:t>
            </a:r>
            <a:endParaRPr lang="cs-CZ" sz="2400" b="1" i="1" dirty="0" smtClean="0">
              <a:solidFill>
                <a:schemeClr val="bg1"/>
              </a:solidFill>
              <a:latin typeface="+mj-lt"/>
            </a:endParaRPr>
          </a:p>
          <a:p>
            <a:pPr marL="177800" indent="-177800">
              <a:buFont typeface="Wingdings" pitchFamily="2" charset="2"/>
              <a:buChar char="§"/>
            </a:pPr>
            <a:endParaRPr lang="cs-CZ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2857496"/>
            <a:ext cx="778674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ZADÁNÍ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ÚZEMNÍHO PLÁNU – TŘEBENICE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857232"/>
            <a:ext cx="3071834" cy="557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zadavatel: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Město Třebenice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zpracovatel: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Petr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Klápště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Eva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Klápšťová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(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Nature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Systems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spolupráce Karel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Maier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Lucie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Tomcová</a:t>
            </a: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(2011/12)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6157898" cy="461665"/>
          </a:xfrm>
        </p:spPr>
        <p:txBody>
          <a:bodyPr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Třebenice, zadání územního plánu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143800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plánovací setkání – vzdělávací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857224" y="5446965"/>
            <a:ext cx="7829576" cy="646331"/>
          </a:xfrm>
        </p:spPr>
        <p:txBody>
          <a:bodyPr>
            <a:spAutoFit/>
          </a:bodyPr>
          <a:lstStyle/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Prezentace a diskuse na téma co může a nemůže řešit územní plán (Karel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Maier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Simulační hra s reflexí</a:t>
            </a:r>
          </a:p>
        </p:txBody>
      </p:sp>
      <p:pic>
        <p:nvPicPr>
          <p:cNvPr id="59394" name="Picture 2" descr="C:\Users\Petr Klápště\Documents\_Nature_Systems\Web\Projekty\2011_Zadani_UP_Trebenice\male\P10505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908720"/>
            <a:ext cx="6408712" cy="42738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143800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plánovací setkání – hodnoty a problémy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857224" y="5446965"/>
            <a:ext cx="7891240" cy="923330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Pojmenování hodnot a problémů k řešení + priority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Zadání „domácího úkolu“ – promyslet trendy do budoucna, které mohou přinést příležitosti a hrozby</a:t>
            </a:r>
          </a:p>
        </p:txBody>
      </p:sp>
      <p:pic>
        <p:nvPicPr>
          <p:cNvPr id="60418" name="Picture 2" descr="C:\Users\Petr Klápště\Documents\_Nature_Systems\Web\Projekty\2011_Zadani_UP_Trebenice\male\IMG_1354u.JPG"/>
          <p:cNvPicPr>
            <a:picLocks noChangeAspect="1" noChangeArrowheads="1"/>
          </p:cNvPicPr>
          <p:nvPr/>
        </p:nvPicPr>
        <p:blipFill>
          <a:blip r:embed="rId5" cstate="print"/>
          <a:srcRect t="6105" b="29794"/>
          <a:stretch>
            <a:fillRect/>
          </a:stretch>
        </p:blipFill>
        <p:spPr bwMode="auto">
          <a:xfrm>
            <a:off x="971600" y="980728"/>
            <a:ext cx="3816424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19" name="Picture 3" descr="C:\Users\Petr Klápště\Documents\_Nature_Systems\Web\Projekty\2011_Zadani_UP_Trebenice\male\IMG_1369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636912"/>
            <a:ext cx="3816424" cy="27096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20" name="Picture 4" descr="C:\Users\Petr Klápště\Documents\_Nature_Systems\Web\Projekty\2011_Zadani_UP_Trebenice\male\IMG_1382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980729"/>
            <a:ext cx="4363088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21" name="Picture 5" descr="C:\Users\Petr Klápště\Documents\_Nature_Systems\Web\Projekty\2011_Zadani_UP_Trebenice\male\IMG_1389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458819"/>
            <a:ext cx="4211960" cy="1892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Zástupný symbol pro obsah 19"/>
          <p:cNvGraphicFramePr>
            <a:graphicFrameLocks noGrp="1"/>
          </p:cNvGraphicFramePr>
          <p:nvPr>
            <p:ph idx="1"/>
          </p:nvPr>
        </p:nvGraphicFramePr>
        <p:xfrm>
          <a:off x="899592" y="908720"/>
          <a:ext cx="8244409" cy="21457920"/>
        </p:xfrm>
        <a:graphic>
          <a:graphicData uri="http://schemas.openxmlformats.org/drawingml/2006/table">
            <a:tbl>
              <a:tblPr/>
              <a:tblGrid>
                <a:gridCol w="918869"/>
                <a:gridCol w="2954344"/>
                <a:gridCol w="256701"/>
                <a:gridCol w="2957975"/>
                <a:gridCol w="256701"/>
                <a:gridCol w="899819"/>
              </a:tblGrid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Arial Narrow"/>
                          <a:ea typeface="Times New Roman"/>
                          <a:cs typeface="Arial"/>
                        </a:rPr>
                        <a:t>lokalita</a:t>
                      </a:r>
                      <a:endParaRPr lang="cs-CZ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skupina 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skupina B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CELKEM bodů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koupaliště – že tu je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koupaliště – drží možnost koupání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9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Košťálov – výhledy, turistika, 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Košťálov - silueta (symbol), přístupný od obce, pohledy z města a sídel (pokusit se řešit s majiteli + Jenčicemi)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zdravotní středisko – zubař, praktický lékař, dětský lékař, lékárna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Struha – zajímavé místo podél potoka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Modla v Třebenicích – procházková cesta, oáza bez aut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sportovní areál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fungující muzeum – koncerty, výstavy, obřadní síň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Modla – mírné údolí, chráněné rostliny, historicky mlýny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centrum – uspořádání domů a struktura, obchody u sebe, dostupnost služeb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mokřad na Modle – možnost zlepšení živ. prostředí, vodní prvek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zajímavý výhled a turistika (Košťálov, Haznburk)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železnice – je infrastruktura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záměr na sociální byty (aby byly uskutečněny)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„Ledviňák“ - tradice slavností květů (zachovat možnost)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MŠ, ZŠ, ZUŠ, ŠJ (distribuce jídla do okolí)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kostel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kostel + náves jako celek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fotbalové hřiště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Mrsklesy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koupaliště požární nádrž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infrastruktura – kanalizace, čistička, plyn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sportovní hala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za každým posledním barákem výhled do celého údolí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výhled na Středohoří od točny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kostel a fara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vodovod – Petersquelle (hezká klenba)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budova školy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Kololeč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hezká náves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prameniště Modly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výhledy na hřbet pod Vršetínem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hezká krajina – členitost, kopce, České Středohoří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pohodový ráz krajiny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Ledvinovy Vrchy – dá se tam dojít, ale je to zarostlé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cyklisticky zajímavý kraj (cyklotrasa č. 25)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blízkost kultury – Litoměřice, Ústí, Praha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dopravní spojení s Prahou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obchvat Most-Lovosice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topení plynem – je tu ta možnost, úspora času, ekologie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dobrá pěší dostupnost na autobus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sál na obecním úřadě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kostel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kostely v siluetě Třebenic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obchody – že vůbec jsou, provozní doba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středověké jádro města – struktura, tvář města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městský úřad – služby (Czech Point, matrika), lidé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rybník Koňák – rostou zde lekníny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Teplá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kaple s pramenem vody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Teplá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cesta od Frázovny na Bažantnici – pěkná procházka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Teplá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zajímavá budova bývalého kláštera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Teplá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pěkný pohled z Košťálova na Teplou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ubytovna pro turisty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socha Sv. Josefa (ukradená) s kaštanem nad hřbitovem– hezký výhled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Kocourov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zřícenina hradu Ostrý vrch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Kocourov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kaple 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323 jedlých kaštanů na Ostrém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Lhota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kaplička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Lipá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výhledy do krajiny z Lipské hory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Lipá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kaple 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Lipá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náves – centrum, výchozí bod, švestky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Lipá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rozhledy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Lipá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hřbitov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Mrsklesy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kaple 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Kololeč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procházka z Kozí Horky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Kololeč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Kozí Horka – výhled na 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84" marR="134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143800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plánovací setkání – hodnoty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212406"/>
            <a:ext cx="1914576" cy="2808882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Participace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Soutěž o návrh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err="1" smtClean="0">
                <a:solidFill>
                  <a:schemeClr val="bg1"/>
                </a:solidFill>
              </a:rPr>
              <a:t>Bebauungsplan</a:t>
            </a:r>
            <a:r>
              <a:rPr lang="cs-CZ" sz="1800" dirty="0" smtClean="0">
                <a:solidFill>
                  <a:schemeClr val="bg1"/>
                </a:solidFill>
              </a:rPr>
              <a:t> (</a:t>
            </a:r>
            <a:r>
              <a:rPr lang="cs-CZ" sz="1800" dirty="0" err="1" smtClean="0">
                <a:solidFill>
                  <a:schemeClr val="bg1"/>
                </a:solidFill>
              </a:rPr>
              <a:t>ekviv</a:t>
            </a:r>
            <a:r>
              <a:rPr lang="cs-CZ" sz="1800" dirty="0" smtClean="0">
                <a:solidFill>
                  <a:schemeClr val="bg1"/>
                </a:solidFill>
              </a:rPr>
              <a:t>. RP)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Car free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Kompaktní struktura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1340768"/>
            <a:ext cx="19145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STUDY: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Kabelwerk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Wien (A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31580" t="9167" r="17708" b="13333"/>
          <a:stretch>
            <a:fillRect/>
          </a:stretch>
        </p:blipFill>
        <p:spPr bwMode="auto">
          <a:xfrm>
            <a:off x="2771800" y="-27384"/>
            <a:ext cx="6372200" cy="60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17821" t="9167" r="69043" b="70695"/>
          <a:stretch>
            <a:fillRect/>
          </a:stretch>
        </p:blipFill>
        <p:spPr bwMode="auto">
          <a:xfrm>
            <a:off x="8547100" y="-27384"/>
            <a:ext cx="59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971602" y="908720"/>
          <a:ext cx="8172398" cy="20970240"/>
        </p:xfrm>
        <a:graphic>
          <a:graphicData uri="http://schemas.openxmlformats.org/drawingml/2006/table">
            <a:tbl>
              <a:tblPr/>
              <a:tblGrid>
                <a:gridCol w="910842"/>
                <a:gridCol w="2928540"/>
                <a:gridCol w="254459"/>
                <a:gridCol w="2932137"/>
                <a:gridCol w="254459"/>
                <a:gridCol w="891961"/>
              </a:tblGrid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lokalita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skupina 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skupina B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CELKEM bodů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průjezd kamionů na Libochovice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není jednotný architektonický ráz náměstí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úprava zeleně – kytky, trávník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potok Modla – zanesené zarostlé koryto a břehy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tělocvična při pohledu od Dlažkovic – kazí siluetu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parkování a doprava v Loucké ulici (moc aut)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nevhodné řešené parkování na chodníku, chybí zeleň, stromy (tradice stromů podél ulice – extra projekt)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málo stavebních parcel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muzeum – špatný technický stav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pálení odpadu, i ze zahrad + není řešen bioodpad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stará sokolovna – nevyužité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nedostatek parkovacích ploch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nevyužité škvárové hřiště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bydlení seniorů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Lhota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divoká skládka mezi Lhotou a Mrsklesy + skládka pneumatik u Lhoty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turistické a cyklo trasy, lavičky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nedodělané silnice (povrchy, chodníky) – Kaplířova a všechny ostatní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obě náměstí – vypadají hrozně, nízká užitnost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není bankomat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mlýn – špatný technický stav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nevyužitý mlýn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špatný technický stav hradu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neoficiální parkování nákladních vozů u nádraží (překáží, městu to nic nepřináší)</a:t>
                      </a:r>
                      <a:r>
                        <a:rPr lang="cs-CZ" sz="1600" i="1">
                          <a:latin typeface="Arial Narrow"/>
                          <a:ea typeface="Times New Roman"/>
                          <a:cs typeface="Arial"/>
                        </a:rPr>
                        <a:t> (pozn. je součástí drážních pozemků)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hluk z dopravy podél hlavní silnice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nefungující koupaliště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sportovní areál (chtělo by to rozšířit a upravit)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Teplá 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vodovod a kanalizace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ubytovna – špatný stav, nekomfortní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nepřístupný a neopravený portál vodovodu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požárná nádrž – průsak vody, teče po silnici (již vyřešeno)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Kocourov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nejsou turistické trasy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nevyužitá školní budova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Vršetín – odtěžený, nezabezpečený </a:t>
                      </a:r>
                      <a:r>
                        <a:rPr lang="cs-CZ" sz="1600" i="1">
                          <a:latin typeface="Arial Narrow"/>
                          <a:ea typeface="Times New Roman"/>
                          <a:cs typeface="Arial"/>
                        </a:rPr>
                        <a:t>(pozn. je mimo správní území obce)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okolí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rybník mezi Třebenicemi a Chodovlicemi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nedostatek služeb turistického ruchu, akcí na náměstí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kašna – špatný vzhled, „depresivní vodotrysk“, chybí kytky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není žádné místo na setkání lidí venku (jako v Kololeči)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dopravní obsluha – zrušení vlaku (ale stejně bylo na zastávky daleko), nedostanou se sem turisti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špatný stav budovy sila (když se město sila zbaví, nebude moci ovlivnit podobu rekonstrukce)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nízká návštěvnost muzea (nějak podpořit, interpretace místního dědictví, kancionál)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objekt Fruty – špatný stav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Koňák – špinavé, nejsou lavičky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sběrný dvůr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průjezdný profil neodpovídá pro autobus (na Kololeč, Dlažkovice)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kino – chybí prostory pro kulturní akce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zázemí sportovišť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kanalizace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špatná přístupnost na pole (zarostlé)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ukradená socha Sv. Josefa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lesní cesty – díry po těžbě dřeva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Sutom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malá informovanost a přístupnost památek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Třebenice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divoká skládka (spojka u zadní cesty na Teplou)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špatný stav rybníků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návesní rybníček – přetéká do něj kanalizace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Medvědice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chybí kanalizace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Mrsklesy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požární nádrž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Mrsklesy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rybník na návsi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cs-CZ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954" marR="139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143800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plánovací setkání – problémy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07264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plánovací setkání – trendy, vize, klíčové prostory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857224" y="5373216"/>
            <a:ext cx="7891240" cy="923330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Promýšlení dopadů trendů na Třebenice – příležitosti a hrozby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rozvojové vize – slogany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Výběr prioritních prostorů pro kvalitní rozvoj</a:t>
            </a:r>
          </a:p>
        </p:txBody>
      </p:sp>
      <p:pic>
        <p:nvPicPr>
          <p:cNvPr id="61442" name="Picture 2" descr="C:\Users\Petr Klápště\Documents\_Nature_Systems\Web\Projekty\2011_Zadani_UP_Trebenice\male\IMG_1377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965438"/>
            <a:ext cx="6408712" cy="4273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899592" y="908720"/>
          <a:ext cx="8244408" cy="9372600"/>
        </p:xfrm>
        <a:graphic>
          <a:graphicData uri="http://schemas.openxmlformats.org/drawingml/2006/table">
            <a:tbl>
              <a:tblPr/>
              <a:tblGrid>
                <a:gridCol w="1800200"/>
                <a:gridCol w="6444208"/>
              </a:tblGrid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Trendy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dopady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4C4C"/>
                    </a:solidFill>
                  </a:tcPr>
                </a:tc>
              </a:tr>
              <a:tr h="102863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 Narrow"/>
                          <a:ea typeface="Times New Roman"/>
                          <a:cs typeface="Arial"/>
                        </a:rPr>
                        <a:t>dostavění dálnice </a:t>
                      </a:r>
                      <a:r>
                        <a:rPr lang="cs-CZ" sz="1500" dirty="0">
                          <a:latin typeface="Arial Narrow"/>
                          <a:ea typeface="Times New Roman"/>
                          <a:cs typeface="Arial"/>
                        </a:rPr>
                        <a:t>(tlak na zástavbu)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projeví se od sjezdů Lovosice, Velemín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chalupáři mohou být „pražáci“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zvětšení poptávky po rekreaci v Kocourově, Medvědicích (trend chat?)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satelitní bydlení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 Narrow"/>
                          <a:ea typeface="Times New Roman"/>
                          <a:cs typeface="Arial"/>
                        </a:rPr>
                        <a:t>trávení času v přírodě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aktivní rekreace (cyklistika, sport), - cyklostezka, vycházkové cesty (Modla, přístup do krajiny)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koupání – spojit s retencí, zelení, protierozní ochranou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uvolnění cest do Lovosic, do hor (Vlastislav)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lanové centrum (aktivity?)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hřiště pro seniory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víceúčelové hřiště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sáňkování, přístup ke svahu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běžky – zokruhování cest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golf NE! (nepřipustit realizaci golfového hřiště, pokud se objeví zájem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aktivní činnost a pohyb ve vyšším věku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viz výše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více volného času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viz výše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stárnutí populace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terénních sociálních služeb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domu s pečovatelskou službou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malometrážních bytů blízko centra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rozvoj průmyslu v Lovosicích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znečištění životního prostředí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vzduch? - nevýznamné?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a prověřit větrolamy (zeleň) u Jenčic, Obřičan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stěhování lidí za hranice průmyslu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lidé pracující v městě, lidé pracující samostatně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mladá rodina – uvolnění bydlení mladým - „když už nemůžu“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aktivní rekreace (cyklistika, sport), - cyklostezka, vycházkové cesty (Modla, přístup do krajiny)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etapizace – sociální prostředí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služby – MŠ, atd.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plochy pro kořenové čističky (+ kanalizace, vodovod)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čištění Modly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zdražování energií a potravin </a:t>
                      </a: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(lokální pěstování potravin, produkční zahrady)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energetických dřevin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solární orientace objektů v rozvojových plochách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fotovoltaika v krajině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velké větrné elektrárny v krajně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zahrádek, kolonie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změna klimatu</a:t>
                      </a: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 (větší extrémy – sucha, povodně)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chránit prameniště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retenční opatření v krajině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retenční plochy vody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 Narrow"/>
                          <a:ea typeface="Times New Roman"/>
                          <a:cs typeface="Arial"/>
                        </a:rPr>
                        <a:t>umožnit sady, výjimečně les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07264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plánovací setkání – trendy, vize, klíčové prostory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899592" y="-4707904"/>
          <a:ext cx="8244408" cy="9372600"/>
        </p:xfrm>
        <a:graphic>
          <a:graphicData uri="http://schemas.openxmlformats.org/drawingml/2006/table">
            <a:tbl>
              <a:tblPr/>
              <a:tblGrid>
                <a:gridCol w="1800200"/>
                <a:gridCol w="6444208"/>
              </a:tblGrid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Trendy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dopady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4C4C"/>
                    </a:solidFill>
                  </a:tcPr>
                </a:tc>
              </a:tr>
              <a:tr h="102863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 Narrow"/>
                          <a:ea typeface="Times New Roman"/>
                          <a:cs typeface="Arial"/>
                        </a:rPr>
                        <a:t>dostavění dálnice </a:t>
                      </a:r>
                      <a:r>
                        <a:rPr lang="cs-CZ" sz="1500" dirty="0">
                          <a:latin typeface="Arial Narrow"/>
                          <a:ea typeface="Times New Roman"/>
                          <a:cs typeface="Arial"/>
                        </a:rPr>
                        <a:t>(tlak na zástavbu)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projeví se od sjezdů Lovosice, Velemín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chalupáři mohou být „pražáci“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zvětšení poptávky po rekreaci v Kocourově, Medvědicích (trend chat?)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satelitní bydlení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 Narrow"/>
                          <a:ea typeface="Times New Roman"/>
                          <a:cs typeface="Arial"/>
                        </a:rPr>
                        <a:t>trávení času v přírodě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aktivní rekreace (cyklistika, sport), - cyklostezka, vycházkové cesty (Modla, přístup do krajiny)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koupání – spojit s retencí, zelení, protierozní ochranou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uvolnění cest do Lovosic, do hor (Vlastislav)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lanové centrum (aktivity?)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hřiště pro seniory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víceúčelové hřiště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sáňkování, přístup ke svahu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běžky – zokruhování cest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golf NE! (nepřipustit realizaci golfového hřiště, pokud se objeví zájem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aktivní činnost a pohyb ve vyšším věku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viz výše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více volného času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viz výše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stárnutí populace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terénních sociálních služeb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domu s pečovatelskou službou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malometrážních bytů blízko centra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rozvoj průmyslu v Lovosicích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znečištění životního prostředí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vzduch? - nevýznamné?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a prověřit větrolamy (zeleň) u Jenčic, Obřičan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 Narrow"/>
                          <a:ea typeface="Times New Roman"/>
                          <a:cs typeface="Arial"/>
                        </a:rPr>
                        <a:t>stěhování lidí za hranice průmyslu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lidé pracující v městě, lidé pracující samostatně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mladá rodina – uvolnění bydlení mladým - „když už nemůžu“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aktivní rekreace (cyklistika, sport), - cyklostezka, vycházkové cesty (Modla, přístup do krajiny)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etapizace – sociální prostředí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služby – MŠ, atd.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plochy pro kořenové čističky (+ kanalizace, vodovod)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zvážit čištění Modly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zdražování energií a potravin </a:t>
                      </a: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(lokální pěstování potravin, produkční zahrady)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energetických dřevin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solární orientace objektů v rozvojových plochách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fotovoltaika v krajině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velké větrné elektrárny v krajně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možnost zahrádek, kolonie ne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863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Arial Narrow"/>
                          <a:ea typeface="Times New Roman"/>
                          <a:cs typeface="Arial"/>
                        </a:rPr>
                        <a:t>změna klimatu</a:t>
                      </a: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 (větší extrémy – sucha, povodně)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chránit prameniště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retenční opatření v krajině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 Narrow"/>
                          <a:ea typeface="Times New Roman"/>
                          <a:cs typeface="Arial"/>
                        </a:rPr>
                        <a:t>retenční plochy vody</a:t>
                      </a:r>
                      <a:endParaRPr lang="cs-CZ" sz="15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 Narrow"/>
                          <a:ea typeface="Times New Roman"/>
                          <a:cs typeface="Arial"/>
                        </a:rPr>
                        <a:t>umožnit sady, výjimečně les</a:t>
                      </a:r>
                      <a:endParaRPr lang="cs-CZ" sz="15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274" marR="272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07264" cy="830997"/>
          </a:xfrm>
        </p:spPr>
        <p:txBody>
          <a:bodyPr wrap="square">
            <a:spAutoFit/>
          </a:bodyPr>
          <a:lstStyle/>
          <a:p>
            <a:pPr lvl="0"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plánovací setkání – trendy, vize, klíčové prostory</a:t>
            </a:r>
            <a:b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-1" y="928670"/>
          <a:ext cx="714349" cy="5263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4349"/>
              </a:tblGrid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průzkumy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koncept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marL="177800" indent="-17780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7829576" cy="2454261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Modely vztahu zadavatel – konzultant – projektant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Postup přípravy plánu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Rámcová rozvaha pro systémový přístup: strategické plánování – územní plánování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2857496"/>
            <a:ext cx="778674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PLÁN PARTICIPACE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-1" y="714352"/>
          <a:ext cx="9144003" cy="5572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00101"/>
                <a:gridCol w="4071951"/>
                <a:gridCol w="4071951"/>
              </a:tblGrid>
              <a:tr h="31173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4830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průzkumy a rozbory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433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varianty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08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173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786742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návrhového procesu a význam participace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20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2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2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2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2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sp>
        <p:nvSpPr>
          <p:cNvPr id="13" name="Šipka dolů 12"/>
          <p:cNvSpPr/>
          <p:nvPr/>
        </p:nvSpPr>
        <p:spPr>
          <a:xfrm>
            <a:off x="1142976" y="1071546"/>
            <a:ext cx="500066" cy="5214974"/>
          </a:xfrm>
          <a:prstGeom prst="downArrow">
            <a:avLst/>
          </a:prstGeom>
          <a:solidFill>
            <a:srgbClr val="FF66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857356" y="1000109"/>
            <a:ext cx="6858048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V průběhu projekty se objevují dva druhy kroků/aktivit dle jejich účelu: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aktivity pro zkvalitnění projektu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aktivity pro zkvalitnění komunikace</a:t>
            </a:r>
          </a:p>
        </p:txBody>
      </p:sp>
      <p:pic>
        <p:nvPicPr>
          <p:cNvPr id="3074" name="Picture 2" descr="D:\_Fotky\_Pracovni\_ProstorPlus\_Projekty_akce\IPRM_Jablonec\2008-11-11_Skolka\DSC05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3442208" cy="23042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D:\_Fotky\_Pracovni\_ProstorPlus\_Projekty_akce\Barrandov\2007-03-26-1_setkani\DSC02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82232"/>
            <a:ext cx="3442208" cy="23042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-1" y="714352"/>
          <a:ext cx="9144003" cy="5572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00101"/>
                <a:gridCol w="4071951"/>
                <a:gridCol w="4071951"/>
              </a:tblGrid>
              <a:tr h="31173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fáze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kroky pro komunikaci</a:t>
                      </a:r>
                      <a:endParaRPr lang="cs-CZ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</a:rPr>
                        <a:t>kroky pro 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4830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průzkum a rozbory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definovat cílovou skupinu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identifikovat a zapojit hlavní hráče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najít vhodnou metodu komunikace 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motivovat občany a přivést je k jednomu stolu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77800" indent="-1778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naučit občany vidět své území i z jiného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pohledu, než svého osobního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popsat problémy a hodnoty současného řešení a vyhodnotit jejich váhu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popsat cílovou </a:t>
                      </a: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image / charakter </a:t>
                      </a: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řešeného prostoru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popsat cílové aktivity (</a:t>
                      </a:r>
                      <a:r>
                        <a:rPr lang="cs-CZ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ev</a:t>
                      </a: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. sesbírat náměty řešení)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informovat občany o relevantních možnostech, příkladech - pokud je to třeba</a:t>
                      </a:r>
                      <a:endParaRPr lang="cs-CZ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rozhodnutí: zpřesnění zadání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433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/>
                        </a:rPr>
                        <a:t>varianty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koncepty </a:t>
                      </a: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(zásadně ve variantách) zpracovat formou srozumitelnou laikům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předávat problémy neřešitelné v projektu na odpovědná místa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získat k variantám zpětnou vazbu 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vytvořit doporučení pro výběr varianty a další práci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rozhodnutí: výběr varianty a stanovení pokynů pro dokončení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08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návrh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vytvořit seznam úkolů pro realizaci a fundraising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zorganizovat zapojení zúčastněných při realizaci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upřesnit detaily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stanovit etapizaci (dle priority)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30"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</a:rPr>
                        <a:t>rozhodnutí: detaily a etapizace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173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None/>
                      </a:pPr>
                      <a:r>
                        <a:rPr lang="cs-CZ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realizace</a:t>
                      </a:r>
                    </a:p>
                  </a:txBody>
                  <a:tcPr marL="46548" marR="465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slavnostní otevření jako společenská akce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cs-CZ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/>
                          <a:ea typeface="Times New Roman"/>
                          <a:cs typeface="+mn-cs"/>
                        </a:rPr>
                        <a:t>zapojení občanů, kde je to možné</a:t>
                      </a:r>
                    </a:p>
                  </a:txBody>
                  <a:tcPr marL="46548" marR="46548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7786742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návrhového procesu a význam participace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20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2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2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2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2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29576" cy="5256584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Osobní setkání a přímá diskuse jsou nezastupitelné. </a:t>
            </a: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Kvalitní facilitace setkání je podmínkou použitelnosti výstupů participace. </a:t>
            </a: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Výběr kvalitního architekta (schopného kreativně syntetizovat i objasnit svoji práci) ovlivní zapracování vstupů. </a:t>
            </a: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Důležitým předpokladem, aby uživatelé věřili, že jimi investovaný čas bude dobře využitý, je důvěryhodnost zadavatele a architekta (Jak byl vybrán? Bere vstupy vážně a bude se opravdu snažit je zapracovat?). </a:t>
            </a: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 dlouhodobém využívání participace se vyplatí shromažďovat informace od uživatelů (vnímané problémy a hodnoty) systematicky 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dobré vědět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893736" y="4797152"/>
            <a:ext cx="21660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cs-CZ" sz="2400" dirty="0" smtClean="0">
                <a:solidFill>
                  <a:srgbClr val="FF6600"/>
                </a:solidFill>
                <a:latin typeface="+mj-lt"/>
              </a:rPr>
              <a:t>schopnosti facilitátora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3563888" y="4797152"/>
            <a:ext cx="18002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dirty="0" smtClean="0">
                <a:solidFill>
                  <a:srgbClr val="FF6600"/>
                </a:solidFill>
                <a:latin typeface="+mj-lt"/>
              </a:rPr>
              <a:t>schopnosti architekta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6372200" y="4797152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>
                <a:solidFill>
                  <a:srgbClr val="FF6600"/>
                </a:solidFill>
                <a:latin typeface="+mj-lt"/>
              </a:rPr>
              <a:t>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íra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naplnění potřeb uživatelů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2771800" y="4797152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5508104" y="4797152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r Klápště\Documents\_Vyuka_CVUT\EKOL2\2007w\Rencin\Image2.gif"/>
          <p:cNvPicPr>
            <a:picLocks noChangeAspect="1" noChangeArrowheads="1"/>
          </p:cNvPicPr>
          <p:nvPr/>
        </p:nvPicPr>
        <p:blipFill>
          <a:blip r:embed="rId3" cstate="print"/>
          <a:srcRect l="17822" b="-4622"/>
          <a:stretch>
            <a:fillRect/>
          </a:stretch>
        </p:blipFill>
        <p:spPr bwMode="auto">
          <a:xfrm>
            <a:off x="3236647" y="1700808"/>
            <a:ext cx="6303906" cy="51571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071546"/>
            <a:ext cx="7099152" cy="5525806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prostředí I. Postup projekce a realizovatelnosti výsledku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prostředí II. Cílová skupina (rozsah, vztahy, partnerství)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Cíle a charakter projektu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Komunikace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Časový plán a aktivity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79272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plánu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-36512" y="908720"/>
            <a:ext cx="7056784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Průzkumy a rozbory </a:t>
            </a:r>
          </a:p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(ANALÝZY)</a:t>
            </a:r>
          </a:p>
          <a:p>
            <a:pPr algn="l"/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317512" y="980728"/>
            <a:ext cx="270276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analytické podklady </a:t>
            </a: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(DATA + SWOT)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-36512" y="2780928"/>
            <a:ext cx="70567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Vytýčení směru </a:t>
            </a:r>
          </a:p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(VIZE)</a:t>
            </a:r>
          </a:p>
          <a:p>
            <a:pPr algn="l"/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-36512" y="4869160"/>
            <a:ext cx="705678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Pravidla a projekty </a:t>
            </a:r>
          </a:p>
          <a:p>
            <a:pPr algn="l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(IMPLEMENTACE)</a:t>
            </a:r>
          </a:p>
          <a:p>
            <a:pPr algn="l"/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317512" y="1844824"/>
            <a:ext cx="270276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studie - koncepční </a:t>
            </a:r>
            <a:endParaRPr lang="cs-CZ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(DOP. PRŮZKUMY A ROZBORY)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659776" y="1268760"/>
            <a:ext cx="255218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Strategický plán </a:t>
            </a: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 </a:t>
            </a:r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SWOT)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659776" y="2852936"/>
            <a:ext cx="2552184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Strategický plán </a:t>
            </a: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(VIZE A STROM CÍLŮ)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317512" y="3068960"/>
            <a:ext cx="270276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studie - koncepční </a:t>
            </a: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(VARIANTY ŘEŠENÍ)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317512" y="3933056"/>
            <a:ext cx="270276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studie </a:t>
            </a:r>
          </a:p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(VÝSLEDNÉ ŘEŠENÍ)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642581" y="4941168"/>
            <a:ext cx="120122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Akční plán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17512" y="4941168"/>
            <a:ext cx="27027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plán</a:t>
            </a:r>
            <a:endParaRPr lang="cs-CZ" sz="17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30769" y="5373216"/>
            <a:ext cx="132135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bg1">
                    <a:lumMod val="65000"/>
                  </a:schemeClr>
                </a:solidFill>
              </a:rPr>
              <a:t>Regulační plán</a:t>
            </a:r>
            <a:endParaRPr lang="cs-CZ" sz="1700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698919" y="5373216"/>
            <a:ext cx="132135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bg1">
                    <a:lumMod val="65000"/>
                  </a:schemeClr>
                </a:solidFill>
              </a:rPr>
              <a:t>Územní studie – dílčí malé území</a:t>
            </a:r>
            <a:endParaRPr lang="cs-CZ" sz="1700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75236" y="4941168"/>
            <a:ext cx="1201227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i="0" dirty="0" smtClean="0">
                <a:solidFill>
                  <a:schemeClr val="bg1">
                    <a:lumMod val="65000"/>
                  </a:schemeClr>
                </a:solidFill>
              </a:rPr>
              <a:t>Participativní rozpočet</a:t>
            </a:r>
            <a:endParaRPr lang="cs-CZ" sz="1700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25204"/>
            <a:ext cx="8286776" cy="430887"/>
          </a:xfrm>
        </p:spPr>
        <p:txBody>
          <a:bodyPr wrap="square">
            <a:spAutoFit/>
          </a:bodyPr>
          <a:lstStyle/>
          <a:p>
            <a:pPr algn="l"/>
            <a:r>
              <a:rPr lang="cs-CZ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Systémový přístup: strategické + územní plánování</a:t>
            </a:r>
            <a:endParaRPr lang="cs-CZ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1" name="Šipka dolů 30"/>
          <p:cNvSpPr/>
          <p:nvPr/>
        </p:nvSpPr>
        <p:spPr>
          <a:xfrm rot="5400000">
            <a:off x="7596336" y="188640"/>
            <a:ext cx="720080" cy="2160240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 smtClean="0"/>
              <a:t>hodnoty a problémy</a:t>
            </a:r>
            <a:endParaRPr lang="cs-CZ" b="1" dirty="0"/>
          </a:p>
        </p:txBody>
      </p:sp>
      <p:sp>
        <p:nvSpPr>
          <p:cNvPr id="32" name="Šipka dolů 31"/>
          <p:cNvSpPr/>
          <p:nvPr/>
        </p:nvSpPr>
        <p:spPr>
          <a:xfrm rot="5400000">
            <a:off x="7635190" y="797858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interpretace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Šipka dolů 32"/>
          <p:cNvSpPr/>
          <p:nvPr/>
        </p:nvSpPr>
        <p:spPr>
          <a:xfrm rot="5400000">
            <a:off x="7635190" y="1235606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vnější vlivy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Šipka dolů 34"/>
          <p:cNvSpPr/>
          <p:nvPr/>
        </p:nvSpPr>
        <p:spPr>
          <a:xfrm rot="5400000">
            <a:off x="7635190" y="2094002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Tvorba SP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Šipka dolů 33"/>
          <p:cNvSpPr/>
          <p:nvPr/>
        </p:nvSpPr>
        <p:spPr>
          <a:xfrm rot="5400000">
            <a:off x="7632340" y="2456892"/>
            <a:ext cx="720080" cy="2088232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 smtClean="0"/>
              <a:t>zpětná vazba</a:t>
            </a:r>
            <a:endParaRPr lang="cs-CZ" b="1" dirty="0"/>
          </a:p>
        </p:txBody>
      </p:sp>
      <p:sp>
        <p:nvSpPr>
          <p:cNvPr id="36" name="Šipka dolů 35"/>
          <p:cNvSpPr/>
          <p:nvPr/>
        </p:nvSpPr>
        <p:spPr>
          <a:xfrm rot="5400000">
            <a:off x="7632340" y="3753036"/>
            <a:ext cx="720080" cy="2088232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 smtClean="0"/>
              <a:t>priority, etapizace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Kabelwerk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study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143000"/>
            <a:ext cx="66976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en-GB" sz="2400">
              <a:solidFill>
                <a:schemeClr val="hlink"/>
              </a:solidFill>
              <a:sym typeface="Wingdings" pitchFamily="2" charset="2"/>
            </a:endParaRPr>
          </a:p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cs-CZ" sz="2400">
              <a:solidFill>
                <a:schemeClr val="hlink"/>
              </a:solidFill>
              <a:sym typeface="Wingdings" pitchFamily="2" charset="2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214313" y="1415132"/>
          <a:ext cx="8929718" cy="4964891"/>
        </p:xfrm>
        <a:graphic>
          <a:graphicData uri="http://schemas.openxmlformats.org/drawingml/2006/table">
            <a:tbl>
              <a:tblPr/>
              <a:tblGrid>
                <a:gridCol w="1714481"/>
                <a:gridCol w="7215237"/>
              </a:tblGrid>
              <a:tr h="3571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noProof="0" dirty="0" smtClean="0">
                          <a:solidFill>
                            <a:srgbClr val="FF6600"/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Pracovní</a:t>
                      </a:r>
                      <a:r>
                        <a:rPr lang="cs-CZ" sz="1600" b="0" baseline="0" noProof="0" dirty="0" smtClean="0">
                          <a:solidFill>
                            <a:srgbClr val="FF6600"/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 skupina</a:t>
                      </a:r>
                      <a:endParaRPr lang="en-US" sz="1600" b="0" noProof="0" dirty="0">
                        <a:solidFill>
                          <a:srgbClr val="FF6600"/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Facilitátoři</a:t>
                      </a: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Prof. D.I.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Rüdiger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Lainer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 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Rudolf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Kohoutek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Samospráva:</a:t>
                      </a: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Herbert Buchner, 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Volkmar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Pamer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Investor: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Mag. Michaela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Mischek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 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Manfred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Wasner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,</a:t>
                      </a:r>
                      <a:b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Walter Koch, 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DI. Markus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Spiegelfeld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err="1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Archite</a:t>
                      </a:r>
                      <a:r>
                        <a:rPr lang="cs-CZ" sz="1600" b="1" noProof="0" dirty="0" err="1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kti</a:t>
                      </a: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Rainer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Pirker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und Mag.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Florian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Haydn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(1st </a:t>
                      </a:r>
                      <a:r>
                        <a:rPr lang="cs-CZ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prize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cs-CZ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winners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Evelyn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Wurster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Christoph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Lammerhuber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Büro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pool)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(2nd </a:t>
                      </a:r>
                      <a:r>
                        <a:rPr lang="cs-CZ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prize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cs-CZ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winners</a:t>
                      </a:r>
                      <a:r>
                        <a:rPr lang="cs-CZ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Hubert Hermann (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BüroHermann&amp;Valentiny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Christian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Mascha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und  D.I. Christian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Seethaler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Büro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Mascha&amp;Seethaler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</a:t>
                      </a:r>
                      <a:endParaRPr lang="en-US" sz="1600" noProof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Gressenbauer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Büro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Schwalm-Theiss-Gressenbauer</a:t>
                      </a: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noProof="0" dirty="0" err="1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Landscaping</a:t>
                      </a:r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 </a:t>
                      </a:r>
                      <a:endParaRPr lang="en-US" sz="1600" noProof="0" dirty="0">
                        <a:solidFill>
                          <a:srgbClr val="FF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D.I. Heike </a:t>
                      </a:r>
                      <a:r>
                        <a:rPr lang="en-US" sz="160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Langenbach</a:t>
                      </a:r>
                      <a:endParaRPr lang="en-US" sz="16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82" marR="8282" marT="8282" marB="82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4859338" y="908720"/>
          <a:ext cx="3960440" cy="2618338"/>
        </p:xfrm>
        <a:graphic>
          <a:graphicData uri="http://schemas.openxmlformats.org/drawingml/2006/table">
            <a:tbl>
              <a:tblPr/>
              <a:tblGrid>
                <a:gridCol w="792088"/>
                <a:gridCol w="3168352"/>
              </a:tblGrid>
              <a:tr h="1333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FF6600"/>
                          </a:solidFill>
                          <a:latin typeface="Arial Black"/>
                          <a:ea typeface="Calibri"/>
                          <a:cs typeface="Arial"/>
                        </a:rPr>
                        <a:t>Proces</a:t>
                      </a:r>
                      <a:r>
                        <a:rPr lang="cs-CZ" sz="1600" kern="1200" baseline="0" dirty="0" smtClean="0">
                          <a:solidFill>
                            <a:srgbClr val="FF6600"/>
                          </a:solidFill>
                          <a:latin typeface="Arial Black"/>
                          <a:ea typeface="Calibri"/>
                          <a:cs typeface="Arial"/>
                        </a:rPr>
                        <a:t> plánování</a:t>
                      </a:r>
                      <a:r>
                        <a:rPr lang="en-US" sz="1600" kern="1200" dirty="0" smtClean="0">
                          <a:solidFill>
                            <a:srgbClr val="FF6600"/>
                          </a:solidFill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1996:  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  <a:cs typeface="Times New Roman"/>
                        </a:rPr>
                        <a:t>Public workshop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1996:  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  <a:cs typeface="Times New Roman"/>
                        </a:rPr>
                        <a:t>Expert workshop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1997:  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 production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1998:  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  <a:cs typeface="Times New Roman"/>
                        </a:rPr>
                        <a:t>Citizen </a:t>
                      </a:r>
                      <a:r>
                        <a:rPr lang="cs-CZ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competition</a:t>
                      </a:r>
                      <a:r>
                        <a:rPr lang="cs-CZ" sz="1600" dirty="0" smtClean="0"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ideas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1998:  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"/>
                          <a:ea typeface="Times New Roman"/>
                          <a:cs typeface="Times New Roman"/>
                        </a:rPr>
                        <a:t>Architectural competition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1999-2002</a:t>
                      </a:r>
                      <a:r>
                        <a:rPr lang="en-US" sz="1600" b="1" kern="1200" dirty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cs-CZ" sz="16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  <a:cs typeface="Times New Roman"/>
                        </a:rPr>
                        <a:t>Team </a:t>
                      </a:r>
                      <a:r>
                        <a:rPr lang="cs-CZ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designing</a:t>
                      </a:r>
                      <a:r>
                        <a:rPr lang="cs-CZ" sz="1600" dirty="0" smtClean="0">
                          <a:latin typeface="Arial"/>
                          <a:ea typeface="Times New Roman"/>
                          <a:cs typeface="Times New Roman"/>
                        </a:rPr>
                        <a:t> – 3 studios</a:t>
                      </a:r>
                      <a:r>
                        <a:rPr lang="cs-CZ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awarded</a:t>
                      </a:r>
                      <a:r>
                        <a:rPr lang="cs-CZ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cs-CZ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competition</a:t>
                      </a:r>
                      <a:endParaRPr lang="cs-CZ" sz="1600" baseline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2011:</a:t>
                      </a:r>
                      <a:endParaRPr lang="cs-CZ" sz="1600" b="1" kern="1200" dirty="0">
                        <a:solidFill>
                          <a:srgbClr val="FF6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44" marR="6944" marT="6944" marB="69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Post-</a:t>
                      </a:r>
                      <a:r>
                        <a:rPr lang="cs-CZ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occupancy</a:t>
                      </a:r>
                      <a:r>
                        <a:rPr lang="cs-CZ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evaluation</a:t>
                      </a:r>
                      <a:endParaRPr lang="cs-CZ" sz="1600" baseline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44" marR="6944" marT="6944" marB="69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214422"/>
            <a:ext cx="7747224" cy="5715040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Chyby vedoucí ke zkreslení potřeb a názorů uživatelů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Opožděné zapojení veřejnosti.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Chybějící zapojení části dotčeného společenství obyvatel.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Chybějící podpora méně průrazným. 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Chyby vedoucí ke ztroskotání procesu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Podceňování veřejnosti ze strany odborníků.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Liknavá účast zadavatele projektu na plánovacích setkáních.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Nejasné výstupy, přemíra diskusí o nepodstatném - neefektivita zapojení.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Neschopnost projektanta pochopit laiky a prezentovat svou práci pro ně srozumitelným způsobem. 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25204"/>
            <a:ext cx="8286776" cy="430887"/>
          </a:xfrm>
        </p:spPr>
        <p:txBody>
          <a:bodyPr wrap="square">
            <a:spAutoFit/>
          </a:bodyPr>
          <a:lstStyle/>
          <a:p>
            <a:pPr algn="l"/>
            <a:r>
              <a:rPr lang="cs-CZ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Konkrétní časté chyby</a:t>
            </a:r>
            <a:endParaRPr lang="cs-CZ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91240" cy="5256584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cs-CZ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Ing. arch. Petr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Klápště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Ph.D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Ústav prostorového plánování, České vysoké učení technické v Praze, Fakulta architektury</a:t>
            </a: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www.gis.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cvut.cz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udržitelná architektura, urbanismus a zahradní a krajinné úpravy</a:t>
            </a: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naturesystems.cz</a:t>
            </a: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petr.klapste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naturesystems.cz</a:t>
            </a: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GSM: 775 614 342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endParaRPr lang="cs-C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_Fotky\_Dle data\2008-06-30_Svatebni_cesta_Viden\Kabelwerk_plany\letec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214313"/>
            <a:ext cx="98107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143000"/>
            <a:ext cx="66976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en-GB" sz="2400">
              <a:solidFill>
                <a:schemeClr val="hlink"/>
              </a:solidFill>
              <a:sym typeface="Wingdings" pitchFamily="2" charset="2"/>
            </a:endParaRPr>
          </a:p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cs-CZ" sz="2400">
              <a:solidFill>
                <a:schemeClr val="hlink"/>
              </a:solidFill>
              <a:sym typeface="Wingdings" pitchFamily="2" charset="2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176963" y="2279650"/>
            <a:ext cx="2090737" cy="4435475"/>
          </a:xfrm>
          <a:custGeom>
            <a:avLst/>
            <a:gdLst>
              <a:gd name="connsiteX0" fmla="*/ 7952198 w 7952198"/>
              <a:gd name="connsiteY0" fmla="*/ 693505 h 3128480"/>
              <a:gd name="connsiteX1" fmla="*/ 5219272 w 7952198"/>
              <a:gd name="connsiteY1" fmla="*/ 405829 h 3128480"/>
              <a:gd name="connsiteX2" fmla="*/ 0 w 7952198"/>
              <a:gd name="connsiteY2" fmla="*/ 3128480 h 3128480"/>
              <a:gd name="connsiteX0" fmla="*/ 8095106 w 8095106"/>
              <a:gd name="connsiteY0" fmla="*/ 669688 h 2961763"/>
              <a:gd name="connsiteX1" fmla="*/ 5362180 w 8095106"/>
              <a:gd name="connsiteY1" fmla="*/ 382012 h 2961763"/>
              <a:gd name="connsiteX2" fmla="*/ 0 w 8095106"/>
              <a:gd name="connsiteY2" fmla="*/ 2961763 h 2961763"/>
              <a:gd name="connsiteX0" fmla="*/ 8095106 w 8095106"/>
              <a:gd name="connsiteY0" fmla="*/ 645872 h 2795047"/>
              <a:gd name="connsiteX1" fmla="*/ 5362180 w 8095106"/>
              <a:gd name="connsiteY1" fmla="*/ 358196 h 2795047"/>
              <a:gd name="connsiteX2" fmla="*/ 0 w 8095106"/>
              <a:gd name="connsiteY2" fmla="*/ 2795047 h 2795047"/>
              <a:gd name="connsiteX0" fmla="*/ 3129609 w 3129609"/>
              <a:gd name="connsiteY0" fmla="*/ 729212 h 3378429"/>
              <a:gd name="connsiteX1" fmla="*/ 396683 w 3129609"/>
              <a:gd name="connsiteY1" fmla="*/ 441536 h 3378429"/>
              <a:gd name="connsiteX2" fmla="*/ 749511 w 3129609"/>
              <a:gd name="connsiteY2" fmla="*/ 3378429 h 3378429"/>
              <a:gd name="connsiteX0" fmla="*/ 2296128 w 2296128"/>
              <a:gd name="connsiteY0" fmla="*/ 346753 h 4781944"/>
              <a:gd name="connsiteX1" fmla="*/ 277614 w 2296128"/>
              <a:gd name="connsiteY1" fmla="*/ 1845051 h 4781944"/>
              <a:gd name="connsiteX2" fmla="*/ 630442 w 2296128"/>
              <a:gd name="connsiteY2" fmla="*/ 4781944 h 4781944"/>
              <a:gd name="connsiteX0" fmla="*/ 2296128 w 2575438"/>
              <a:gd name="connsiteY0" fmla="*/ 0 h 4435191"/>
              <a:gd name="connsiteX1" fmla="*/ 277614 w 2575438"/>
              <a:gd name="connsiteY1" fmla="*/ 1498298 h 4435191"/>
              <a:gd name="connsiteX2" fmla="*/ 630442 w 2575438"/>
              <a:gd name="connsiteY2" fmla="*/ 4435191 h 4435191"/>
              <a:gd name="connsiteX0" fmla="*/ 2296128 w 2575438"/>
              <a:gd name="connsiteY0" fmla="*/ 0 h 4435191"/>
              <a:gd name="connsiteX1" fmla="*/ 277614 w 2575438"/>
              <a:gd name="connsiteY1" fmla="*/ 1498298 h 4435191"/>
              <a:gd name="connsiteX2" fmla="*/ 630442 w 2575438"/>
              <a:gd name="connsiteY2" fmla="*/ 4435191 h 4435191"/>
              <a:gd name="connsiteX0" fmla="*/ 1665686 w 1944996"/>
              <a:gd name="connsiteY0" fmla="*/ 0 h 4435191"/>
              <a:gd name="connsiteX1" fmla="*/ 1575966 w 1944996"/>
              <a:gd name="connsiteY1" fmla="*/ 1498298 h 4435191"/>
              <a:gd name="connsiteX2" fmla="*/ 0 w 1944996"/>
              <a:gd name="connsiteY2" fmla="*/ 4435191 h 4435191"/>
              <a:gd name="connsiteX0" fmla="*/ 1665686 w 1944996"/>
              <a:gd name="connsiteY0" fmla="*/ 0 h 4435191"/>
              <a:gd name="connsiteX1" fmla="*/ 1575966 w 1944996"/>
              <a:gd name="connsiteY1" fmla="*/ 1498298 h 4435191"/>
              <a:gd name="connsiteX2" fmla="*/ 0 w 1944996"/>
              <a:gd name="connsiteY2" fmla="*/ 4435191 h 4435191"/>
              <a:gd name="connsiteX0" fmla="*/ 1665686 w 2020511"/>
              <a:gd name="connsiteY0" fmla="*/ 0 h 4435191"/>
              <a:gd name="connsiteX1" fmla="*/ 1575966 w 2020511"/>
              <a:gd name="connsiteY1" fmla="*/ 1498298 h 4435191"/>
              <a:gd name="connsiteX2" fmla="*/ 0 w 2020511"/>
              <a:gd name="connsiteY2" fmla="*/ 4435191 h 4435191"/>
              <a:gd name="connsiteX0" fmla="*/ 1665686 w 2147308"/>
              <a:gd name="connsiteY0" fmla="*/ 0 h 4435191"/>
              <a:gd name="connsiteX1" fmla="*/ 1575966 w 2147308"/>
              <a:gd name="connsiteY1" fmla="*/ 1498298 h 4435191"/>
              <a:gd name="connsiteX2" fmla="*/ 0 w 2147308"/>
              <a:gd name="connsiteY2" fmla="*/ 4435191 h 4435191"/>
              <a:gd name="connsiteX0" fmla="*/ 1665686 w 1944996"/>
              <a:gd name="connsiteY0" fmla="*/ 0 h 4435191"/>
              <a:gd name="connsiteX1" fmla="*/ 1361620 w 1944996"/>
              <a:gd name="connsiteY1" fmla="*/ 1498298 h 4435191"/>
              <a:gd name="connsiteX2" fmla="*/ 0 w 1944996"/>
              <a:gd name="connsiteY2" fmla="*/ 4435191 h 4435191"/>
              <a:gd name="connsiteX0" fmla="*/ 1665686 w 1944996"/>
              <a:gd name="connsiteY0" fmla="*/ 0 h 4435191"/>
              <a:gd name="connsiteX1" fmla="*/ 1361620 w 1944996"/>
              <a:gd name="connsiteY1" fmla="*/ 1498298 h 4435191"/>
              <a:gd name="connsiteX2" fmla="*/ 0 w 1944996"/>
              <a:gd name="connsiteY2" fmla="*/ 4435191 h 4435191"/>
              <a:gd name="connsiteX0" fmla="*/ 1665686 w 2090581"/>
              <a:gd name="connsiteY0" fmla="*/ 0 h 4435191"/>
              <a:gd name="connsiteX1" fmla="*/ 1361620 w 2090581"/>
              <a:gd name="connsiteY1" fmla="*/ 1498298 h 4435191"/>
              <a:gd name="connsiteX2" fmla="*/ 0 w 2090581"/>
              <a:gd name="connsiteY2" fmla="*/ 4435191 h 4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581" h="4435191">
                <a:moveTo>
                  <a:pt x="1665686" y="0"/>
                </a:moveTo>
                <a:cubicBezTo>
                  <a:pt x="1944996" y="652580"/>
                  <a:pt x="2090581" y="1295770"/>
                  <a:pt x="1361620" y="1498298"/>
                </a:cubicBezTo>
                <a:cubicBezTo>
                  <a:pt x="626448" y="1691987"/>
                  <a:pt x="790556" y="2785259"/>
                  <a:pt x="0" y="4435191"/>
                </a:cubicBezTo>
              </a:path>
            </a:pathLst>
          </a:custGeom>
          <a:ln w="190500">
            <a:solidFill>
              <a:srgbClr val="92D050">
                <a:alpha val="72000"/>
              </a:srgb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143000"/>
            <a:ext cx="66976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en-GB" sz="2400">
              <a:solidFill>
                <a:schemeClr val="hlink"/>
              </a:solidFill>
              <a:sym typeface="Wingdings" pitchFamily="2" charset="2"/>
            </a:endParaRPr>
          </a:p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cs-CZ" sz="2400">
              <a:solidFill>
                <a:schemeClr val="hlink"/>
              </a:solidFill>
              <a:sym typeface="Wingdings" pitchFamily="2" charset="2"/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309563" y="2347913"/>
            <a:ext cx="8094662" cy="2795587"/>
          </a:xfrm>
          <a:custGeom>
            <a:avLst/>
            <a:gdLst>
              <a:gd name="connsiteX0" fmla="*/ 7952198 w 7952198"/>
              <a:gd name="connsiteY0" fmla="*/ 693505 h 3128480"/>
              <a:gd name="connsiteX1" fmla="*/ 5219272 w 7952198"/>
              <a:gd name="connsiteY1" fmla="*/ 405829 h 3128480"/>
              <a:gd name="connsiteX2" fmla="*/ 0 w 7952198"/>
              <a:gd name="connsiteY2" fmla="*/ 3128480 h 3128480"/>
              <a:gd name="connsiteX0" fmla="*/ 8095106 w 8095106"/>
              <a:gd name="connsiteY0" fmla="*/ 669688 h 2961763"/>
              <a:gd name="connsiteX1" fmla="*/ 5362180 w 8095106"/>
              <a:gd name="connsiteY1" fmla="*/ 382012 h 2961763"/>
              <a:gd name="connsiteX2" fmla="*/ 0 w 8095106"/>
              <a:gd name="connsiteY2" fmla="*/ 2961763 h 2961763"/>
              <a:gd name="connsiteX0" fmla="*/ 8095106 w 8095106"/>
              <a:gd name="connsiteY0" fmla="*/ 645872 h 2795047"/>
              <a:gd name="connsiteX1" fmla="*/ 5362180 w 8095106"/>
              <a:gd name="connsiteY1" fmla="*/ 358196 h 2795047"/>
              <a:gd name="connsiteX2" fmla="*/ 0 w 8095106"/>
              <a:gd name="connsiteY2" fmla="*/ 2795047 h 27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5106" h="2795047">
                <a:moveTo>
                  <a:pt x="8095106" y="645872"/>
                </a:moveTo>
                <a:cubicBezTo>
                  <a:pt x="7391326" y="299119"/>
                  <a:pt x="6711364" y="0"/>
                  <a:pt x="5362180" y="358196"/>
                </a:cubicBezTo>
                <a:cubicBezTo>
                  <a:pt x="4012996" y="716392"/>
                  <a:pt x="1059951" y="2253941"/>
                  <a:pt x="0" y="2795047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0" y="676920"/>
            <a:ext cx="2500313" cy="341632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(Metro)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Tscherttegasse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2075">
              <a:defRPr/>
            </a:pPr>
            <a:r>
              <a:rPr lang="cs-CZ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Park s respektem ke hřbitovu</a:t>
            </a:r>
            <a:endParaRPr lang="cs-CZ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2075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Přístupy k metru z okolí = hlavní ulice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2075">
              <a:defRPr/>
            </a:pP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Centrální veřejné prostranství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2075">
              <a:defRPr/>
            </a:pP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Návaznost strukturou (zachování charakteru ulic)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92075">
              <a:defRPr/>
            </a:pP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Zachovalá industriální hala</a:t>
            </a:r>
            <a:endParaRPr lang="cs-CZ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" name="Volný tvar 24"/>
          <p:cNvSpPr/>
          <p:nvPr/>
        </p:nvSpPr>
        <p:spPr>
          <a:xfrm flipV="1">
            <a:off x="4214813" y="1214438"/>
            <a:ext cx="4165600" cy="2428875"/>
          </a:xfrm>
          <a:custGeom>
            <a:avLst/>
            <a:gdLst>
              <a:gd name="connsiteX0" fmla="*/ 7952198 w 7952198"/>
              <a:gd name="connsiteY0" fmla="*/ 693505 h 3128480"/>
              <a:gd name="connsiteX1" fmla="*/ 5219272 w 7952198"/>
              <a:gd name="connsiteY1" fmla="*/ 405829 h 3128480"/>
              <a:gd name="connsiteX2" fmla="*/ 0 w 7952198"/>
              <a:gd name="connsiteY2" fmla="*/ 3128480 h 3128480"/>
              <a:gd name="connsiteX0" fmla="*/ 7952198 w 7952198"/>
              <a:gd name="connsiteY0" fmla="*/ 550620 h 2985595"/>
              <a:gd name="connsiteX1" fmla="*/ 3276811 w 7952198"/>
              <a:gd name="connsiteY1" fmla="*/ 405829 h 2985595"/>
              <a:gd name="connsiteX2" fmla="*/ 0 w 7952198"/>
              <a:gd name="connsiteY2" fmla="*/ 2985595 h 2985595"/>
              <a:gd name="connsiteX0" fmla="*/ 7952198 w 7952198"/>
              <a:gd name="connsiteY0" fmla="*/ 550620 h 2985595"/>
              <a:gd name="connsiteX1" fmla="*/ 3831720 w 7952198"/>
              <a:gd name="connsiteY1" fmla="*/ 405829 h 2985595"/>
              <a:gd name="connsiteX2" fmla="*/ 0 w 7952198"/>
              <a:gd name="connsiteY2" fmla="*/ 2985595 h 2985595"/>
              <a:gd name="connsiteX0" fmla="*/ 7952198 w 7952198"/>
              <a:gd name="connsiteY0" fmla="*/ 621706 h 3483189"/>
              <a:gd name="connsiteX1" fmla="*/ 3831720 w 7952198"/>
              <a:gd name="connsiteY1" fmla="*/ 476915 h 3483189"/>
              <a:gd name="connsiteX2" fmla="*/ 0 w 7952198"/>
              <a:gd name="connsiteY2" fmla="*/ 3483189 h 3483189"/>
              <a:gd name="connsiteX0" fmla="*/ 7952198 w 7952198"/>
              <a:gd name="connsiteY0" fmla="*/ 621705 h 3483188"/>
              <a:gd name="connsiteX1" fmla="*/ 3831720 w 7952198"/>
              <a:gd name="connsiteY1" fmla="*/ 476914 h 3483188"/>
              <a:gd name="connsiteX2" fmla="*/ 0 w 7952198"/>
              <a:gd name="connsiteY2" fmla="*/ 3483188 h 3483188"/>
              <a:gd name="connsiteX0" fmla="*/ 7952198 w 7952198"/>
              <a:gd name="connsiteY0" fmla="*/ 763876 h 3625359"/>
              <a:gd name="connsiteX1" fmla="*/ 3831720 w 7952198"/>
              <a:gd name="connsiteY1" fmla="*/ 476913 h 3625359"/>
              <a:gd name="connsiteX2" fmla="*/ 0 w 7952198"/>
              <a:gd name="connsiteY2" fmla="*/ 3625359 h 36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2198" h="3625359">
                <a:moveTo>
                  <a:pt x="7952198" y="763876"/>
                </a:moveTo>
                <a:cubicBezTo>
                  <a:pt x="7248418" y="417123"/>
                  <a:pt x="5157086" y="-1"/>
                  <a:pt x="3831720" y="476913"/>
                </a:cubicBezTo>
                <a:cubicBezTo>
                  <a:pt x="2506354" y="953827"/>
                  <a:pt x="884105" y="1090200"/>
                  <a:pt x="0" y="3625359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8286750" y="2928938"/>
            <a:ext cx="500063" cy="500062"/>
          </a:xfrm>
          <a:prstGeom prst="ellipse">
            <a:avLst/>
          </a:prstGeom>
          <a:solidFill>
            <a:srgbClr val="FF99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M</a:t>
            </a:r>
          </a:p>
        </p:txBody>
      </p:sp>
      <p:sp>
        <p:nvSpPr>
          <p:cNvPr id="37" name="Elipsa 36"/>
          <p:cNvSpPr/>
          <p:nvPr/>
        </p:nvSpPr>
        <p:spPr>
          <a:xfrm>
            <a:off x="3419872" y="1988840"/>
            <a:ext cx="357187" cy="35718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Kabelwerk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study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9" name="Volný tvar 38"/>
          <p:cNvSpPr/>
          <p:nvPr/>
        </p:nvSpPr>
        <p:spPr>
          <a:xfrm rot="721192">
            <a:off x="2452689" y="2489482"/>
            <a:ext cx="2763736" cy="288032"/>
          </a:xfrm>
          <a:custGeom>
            <a:avLst/>
            <a:gdLst>
              <a:gd name="connsiteX0" fmla="*/ 7952198 w 7952198"/>
              <a:gd name="connsiteY0" fmla="*/ 693505 h 3128480"/>
              <a:gd name="connsiteX1" fmla="*/ 5219272 w 7952198"/>
              <a:gd name="connsiteY1" fmla="*/ 405829 h 3128480"/>
              <a:gd name="connsiteX2" fmla="*/ 0 w 7952198"/>
              <a:gd name="connsiteY2" fmla="*/ 3128480 h 3128480"/>
              <a:gd name="connsiteX0" fmla="*/ 7952198 w 7952198"/>
              <a:gd name="connsiteY0" fmla="*/ 550620 h 2985595"/>
              <a:gd name="connsiteX1" fmla="*/ 3276811 w 7952198"/>
              <a:gd name="connsiteY1" fmla="*/ 405829 h 2985595"/>
              <a:gd name="connsiteX2" fmla="*/ 0 w 7952198"/>
              <a:gd name="connsiteY2" fmla="*/ 2985595 h 2985595"/>
              <a:gd name="connsiteX0" fmla="*/ 7952198 w 7952198"/>
              <a:gd name="connsiteY0" fmla="*/ 550620 h 2985595"/>
              <a:gd name="connsiteX1" fmla="*/ 3831720 w 7952198"/>
              <a:gd name="connsiteY1" fmla="*/ 405829 h 2985595"/>
              <a:gd name="connsiteX2" fmla="*/ 0 w 7952198"/>
              <a:gd name="connsiteY2" fmla="*/ 2985595 h 2985595"/>
              <a:gd name="connsiteX0" fmla="*/ 7952198 w 7952198"/>
              <a:gd name="connsiteY0" fmla="*/ 621706 h 3483189"/>
              <a:gd name="connsiteX1" fmla="*/ 3831720 w 7952198"/>
              <a:gd name="connsiteY1" fmla="*/ 476915 h 3483189"/>
              <a:gd name="connsiteX2" fmla="*/ 0 w 7952198"/>
              <a:gd name="connsiteY2" fmla="*/ 3483189 h 3483189"/>
              <a:gd name="connsiteX0" fmla="*/ 7952198 w 7952198"/>
              <a:gd name="connsiteY0" fmla="*/ 621705 h 3483188"/>
              <a:gd name="connsiteX1" fmla="*/ 3831720 w 7952198"/>
              <a:gd name="connsiteY1" fmla="*/ 476914 h 3483188"/>
              <a:gd name="connsiteX2" fmla="*/ 0 w 7952198"/>
              <a:gd name="connsiteY2" fmla="*/ 3483188 h 3483188"/>
              <a:gd name="connsiteX0" fmla="*/ 7952198 w 7952198"/>
              <a:gd name="connsiteY0" fmla="*/ 763876 h 3625359"/>
              <a:gd name="connsiteX1" fmla="*/ 3831720 w 7952198"/>
              <a:gd name="connsiteY1" fmla="*/ 476913 h 3625359"/>
              <a:gd name="connsiteX2" fmla="*/ 0 w 7952198"/>
              <a:gd name="connsiteY2" fmla="*/ 3625359 h 36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2198" h="3625359">
                <a:moveTo>
                  <a:pt x="7952198" y="763876"/>
                </a:moveTo>
                <a:cubicBezTo>
                  <a:pt x="7248418" y="417123"/>
                  <a:pt x="5157086" y="-1"/>
                  <a:pt x="3831720" y="476913"/>
                </a:cubicBezTo>
                <a:cubicBezTo>
                  <a:pt x="2506354" y="953827"/>
                  <a:pt x="884105" y="1090200"/>
                  <a:pt x="0" y="3625359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5508104" y="4365104"/>
            <a:ext cx="500063" cy="5000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2656" y="188639"/>
            <a:ext cx="11953328" cy="672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Kabelwerk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study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143000"/>
            <a:ext cx="66976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en-GB" sz="2400">
              <a:solidFill>
                <a:schemeClr val="hlink"/>
              </a:solidFill>
              <a:sym typeface="Wingdings" pitchFamily="2" charset="2"/>
            </a:endParaRPr>
          </a:p>
          <a:p>
            <a:pPr marL="3175" indent="-3175">
              <a:spcBef>
                <a:spcPts val="600"/>
              </a:spcBef>
              <a:spcAft>
                <a:spcPts val="600"/>
              </a:spcAft>
            </a:pPr>
            <a:endParaRPr lang="cs-CZ" sz="2400">
              <a:solidFill>
                <a:schemeClr val="hlink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7829576" cy="2454261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Definice participace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Proměny plánování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Role v navrhování a plánování pro veřejný sektor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2857496"/>
            <a:ext cx="778674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PARTICIPACE: KONTEXT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VÝCHODISKA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295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Termíny participace, participativní plánování v kontextu projektování a plánování veřejných prostorů a budov, měst, vesnic a regionů označují přímé, strukturované a transparentní zapojení uživatelů území do procesu vzniku plánu nebo projektu. Participace umožní uživatelům území ovlivnit výslednou podobu plánu či projektu a zároveň zachovává profesní odpovědnost projektanta i delegovanou odpovědnost veřejné správy.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Participace je takto integrována do rámce zastupitelské demokracie a nenarušuje rovnováhu pravomocí a zodpovědností. Nejedná se tedy o projektování bez projektantů ani o anarchii či snahu o nahrazení politického systému zastupitelské demokracie jiným.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participace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052736"/>
            <a:ext cx="7829576" cy="5256584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/>
              <a:t>Změna typické plánovací úlohy (od stavby na zelené louce k transformaci stávajících struktur)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/>
              <a:t>Relativní oslabení veřejného sektoru vůči globálním firmám (úspory z rozsahu)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/>
              <a:t>Změna vnímání role vědy a odborníků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/>
              <a:t>Krize relevance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/>
              <a:t>Krize legitimity institucí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err="1" smtClean="0"/>
              <a:t>Wicked</a:t>
            </a:r>
            <a:r>
              <a:rPr lang="cs-CZ" sz="1800" dirty="0" smtClean="0"/>
              <a:t> </a:t>
            </a:r>
            <a:r>
              <a:rPr lang="cs-CZ" sz="1800" dirty="0" err="1" smtClean="0"/>
              <a:t>problems</a:t>
            </a:r>
            <a:endParaRPr lang="cs-CZ" sz="1800" dirty="0" smtClean="0"/>
          </a:p>
          <a:p>
            <a:pPr>
              <a:buNone/>
            </a:pPr>
            <a:endParaRPr lang="cs-CZ" sz="20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</a:rPr>
              <a:t>od </a:t>
            </a:r>
            <a:r>
              <a:rPr lang="cs-CZ" sz="2000" b="1" dirty="0" err="1" smtClean="0">
                <a:solidFill>
                  <a:srgbClr val="FF6600"/>
                </a:solidFill>
              </a:rPr>
              <a:t>government</a:t>
            </a:r>
            <a:r>
              <a:rPr lang="cs-CZ" sz="2000" b="1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</a:rPr>
              <a:t>ke </a:t>
            </a:r>
            <a:r>
              <a:rPr lang="cs-CZ" sz="2000" b="1" dirty="0" err="1" smtClean="0">
                <a:solidFill>
                  <a:srgbClr val="FF6600"/>
                </a:solidFill>
              </a:rPr>
              <a:t>governance</a:t>
            </a:r>
            <a:endParaRPr lang="cs-CZ" sz="2000" b="1" dirty="0" smtClean="0">
              <a:solidFill>
                <a:srgbClr val="FF66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6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Proměny společenského kontextu a procesu plánování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3131840" y="2420888"/>
            <a:ext cx="590465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6700" lvl="1" indent="-266700">
              <a:buNone/>
            </a:pPr>
            <a:r>
              <a:rPr lang="cs-CZ" sz="1400" b="1" dirty="0" err="1" smtClean="0"/>
              <a:t>Wicked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problems</a:t>
            </a:r>
            <a:r>
              <a:rPr lang="cs-CZ" sz="1400" b="1" dirty="0" smtClean="0"/>
              <a:t> (zákeřné problémy)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Neexistuje jasná definice problému.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Nevíme, kolik času máme na vyřešení problému (než se promění do jiného) a jestli řešení bude dlouhodobě fungovat.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Řešení problému se nepohybují v kategorii správné a nesprávné, ale pouze lepší a horší.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Neexistuje cesta, jak spolehlivě otestovat řešení předem.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Každé řešení lze zkusit pouze jednou; neexistuje možnost učit se metodou pokus-omyl, protože neúspěšný pokus změní charakter problému.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Neexistuje známá paleta řešení. Každý zákeřný problém je jedinečný, nelze přenášet řešení jednoho na druhý.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Nemáme jistotu, zda to, co chápeme jako problém, není jen projevem jiného problému.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dirty="0" smtClean="0"/>
              <a:t>Problém může být proto popsán různými způsoby – volbou popisu ale zároveň determinujeme jeho pochopení a tedy i řešení.</a:t>
            </a:r>
          </a:p>
          <a:p>
            <a:pPr marL="180975" lvl="1" indent="-180975">
              <a:buFont typeface="+mj-lt"/>
              <a:buAutoNum type="arabicPeriod"/>
            </a:pPr>
            <a:r>
              <a:rPr lang="cs-CZ" sz="1400" b="1" dirty="0" smtClean="0"/>
              <a:t>Plánovač se nesmí mýlit. Omyl má obrovské následky pro toho, kdo se mýlil (proto bývá často pro plánovače bezpečnější nedělat nic, než iniciovat riskantní akci).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7829576" cy="2454261"/>
          </a:xfrm>
        </p:spPr>
        <p:txBody>
          <a:bodyPr>
            <a:norm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Paradigma demokracie vs. přínosy a cíle participace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Konceptualizace</a:t>
            </a: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participace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Způsoby tvorby metodik a hodnocení participace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Cíle participace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857224" y="2857496"/>
            <a:ext cx="778674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TEORETICKÁ</a:t>
            </a:r>
            <a:r>
              <a:rPr kumimoji="0" lang="cs-CZ" sz="2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VÝCHODISKA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19293</TotalTime>
  <Words>3378</Words>
  <Application>Microsoft Office PowerPoint</Application>
  <PresentationFormat>Předvádění na obrazovce (4:3)</PresentationFormat>
  <Paragraphs>1083</Paragraphs>
  <Slides>31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Snímek 1</vt:lpstr>
      <vt:lpstr>Snímek 2</vt:lpstr>
      <vt:lpstr>Kabelwerk case study</vt:lpstr>
      <vt:lpstr>Kabelwerk case study</vt:lpstr>
      <vt:lpstr>Kabelwerk case study</vt:lpstr>
      <vt:lpstr>Snímek 6</vt:lpstr>
      <vt:lpstr>Definice participace</vt:lpstr>
      <vt:lpstr>Proměny společenského kontextu a procesu plánování</vt:lpstr>
      <vt:lpstr>Snímek 9</vt:lpstr>
      <vt:lpstr>Role v návrhovém procesu v občanské společnosti se zastupitelskou demokracií</vt:lpstr>
      <vt:lpstr>Snímek 11</vt:lpstr>
      <vt:lpstr>Rámec přípravy územně plánovací dokumentace</vt:lpstr>
      <vt:lpstr>Snímek 13</vt:lpstr>
      <vt:lpstr>Snímek 14</vt:lpstr>
      <vt:lpstr>Snímek 15</vt:lpstr>
      <vt:lpstr>Třebenice, zadání územního plánu</vt:lpstr>
      <vt:lpstr>0. plánovací setkání – vzdělávací </vt:lpstr>
      <vt:lpstr>1. plánovací setkání – hodnoty a problémy </vt:lpstr>
      <vt:lpstr>1. plánovací setkání – hodnoty </vt:lpstr>
      <vt:lpstr>1. plánovací setkání – problémy </vt:lpstr>
      <vt:lpstr>2. plánovací setkání – trendy, vize, klíčové prostory </vt:lpstr>
      <vt:lpstr>2. plánovací setkání – trendy, vize, klíčové prostory </vt:lpstr>
      <vt:lpstr>2. plánovací setkání – trendy, vize, klíčové prostory </vt:lpstr>
      <vt:lpstr>Snímek 24</vt:lpstr>
      <vt:lpstr>Fáze návrhového procesu a význam participace</vt:lpstr>
      <vt:lpstr>Fáze návrhového procesu a význam participace</vt:lpstr>
      <vt:lpstr>Je dobré vědět</vt:lpstr>
      <vt:lpstr>Příprava plánu participace</vt:lpstr>
      <vt:lpstr>Systémový přístup: strategické + územní plánování</vt:lpstr>
      <vt:lpstr>Konkrétní časté chyby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Klápště</dc:creator>
  <cp:lastModifiedBy>Petr Klápště</cp:lastModifiedBy>
  <cp:revision>242</cp:revision>
  <dcterms:created xsi:type="dcterms:W3CDTF">2009-03-25T12:00:18Z</dcterms:created>
  <dcterms:modified xsi:type="dcterms:W3CDTF">2015-11-12T11:58:00Z</dcterms:modified>
</cp:coreProperties>
</file>