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CenturyGothic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CenturyGothic-bold.fntdata"/><Relationship Id="rId6" Type="http://schemas.openxmlformats.org/officeDocument/2006/relationships/slide" Target="slides/slide2.xml"/><Relationship Id="rId18" Type="http://schemas.openxmlformats.org/officeDocument/2006/relationships/font" Target="fonts/CenturyGothi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"/>
          <p:cNvSpPr txBox="1"/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"/>
          <p:cNvSpPr txBox="1"/>
          <p:nvPr>
            <p:ph idx="1" type="body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9" name="Google Shape;29;p2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atický obrázek s titulkem">
  <p:cSld name="Panoramatický obrázek s titulkem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31" name="Google Shape;131;p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1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3F1EB">
                    <a:alpha val="10980"/>
                  </a:srgbClr>
                </a:gs>
                <a:gs pos="36000">
                  <a:srgbClr val="F3F1EB">
                    <a:alpha val="9803"/>
                  </a:srgbClr>
                </a:gs>
                <a:gs pos="75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3F1EB">
                    <a:alpha val="7843"/>
                  </a:srgbClr>
                </a:gs>
                <a:gs pos="36000">
                  <a:srgbClr val="F3F1EB">
                    <a:alpha val="7843"/>
                  </a:srgbClr>
                </a:gs>
                <a:gs pos="72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3F1EB">
                    <a:alpha val="6666"/>
                  </a:srgbClr>
                </a:gs>
                <a:gs pos="36000">
                  <a:srgbClr val="F3F1EB">
                    <a:alpha val="5882"/>
                  </a:srgbClr>
                </a:gs>
                <a:gs pos="69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3F1EB">
                    <a:alpha val="13725"/>
                  </a:srgbClr>
                </a:gs>
                <a:gs pos="36000">
                  <a:srgbClr val="F3F1EB">
                    <a:alpha val="6666"/>
                  </a:srgbClr>
                </a:gs>
                <a:gs pos="73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3F1EB">
                    <a:alpha val="13725"/>
                  </a:srgbClr>
                </a:gs>
                <a:gs pos="36000">
                  <a:srgbClr val="F3F1EB">
                    <a:alpha val="6666"/>
                  </a:srgbClr>
                </a:gs>
                <a:gs pos="66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9" name="Google Shape;139;p11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0" name="Google Shape;140;p11"/>
          <p:cNvSpPr txBox="1"/>
          <p:nvPr>
            <p:ph type="title"/>
          </p:nvPr>
        </p:nvSpPr>
        <p:spPr>
          <a:xfrm>
            <a:off x="1154956" y="4966674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1"/>
          <p:cNvSpPr/>
          <p:nvPr>
            <p:ph idx="2" type="pic"/>
          </p:nvPr>
        </p:nvSpPr>
        <p:spPr>
          <a:xfrm>
            <a:off x="1154955" y="685800"/>
            <a:ext cx="8825658" cy="3429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2" name="Google Shape;142;p11"/>
          <p:cNvSpPr txBox="1"/>
          <p:nvPr>
            <p:ph idx="1" type="body"/>
          </p:nvPr>
        </p:nvSpPr>
        <p:spPr>
          <a:xfrm>
            <a:off x="1154956" y="553666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43" name="Google Shape;143;p11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1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ázev a titulek" showMasterSp="0">
  <p:cSld name="Název a titulek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49" name="Google Shape;149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3F1EB">
                    <a:alpha val="10980"/>
                  </a:srgbClr>
                </a:gs>
                <a:gs pos="36000">
                  <a:srgbClr val="F3F1EB">
                    <a:alpha val="9803"/>
                  </a:srgbClr>
                </a:gs>
                <a:gs pos="75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2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3F1EB">
                    <a:alpha val="7843"/>
                  </a:srgbClr>
                </a:gs>
                <a:gs pos="36000">
                  <a:srgbClr val="F3F1EB">
                    <a:alpha val="7843"/>
                  </a:srgbClr>
                </a:gs>
                <a:gs pos="72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3F1EB">
                    <a:alpha val="6666"/>
                  </a:srgbClr>
                </a:gs>
                <a:gs pos="36000">
                  <a:srgbClr val="F3F1EB">
                    <a:alpha val="5882"/>
                  </a:srgbClr>
                </a:gs>
                <a:gs pos="69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2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3F1EB">
                    <a:alpha val="13725"/>
                  </a:srgbClr>
                </a:gs>
                <a:gs pos="36000">
                  <a:srgbClr val="F3F1EB">
                    <a:alpha val="6666"/>
                  </a:srgbClr>
                </a:gs>
                <a:gs pos="73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2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3F1EB">
                    <a:alpha val="13725"/>
                  </a:srgbClr>
                </a:gs>
                <a:gs pos="36000">
                  <a:srgbClr val="F3F1EB">
                    <a:alpha val="6666"/>
                  </a:srgbClr>
                </a:gs>
                <a:gs pos="66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2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2"/>
            <p:cNvSpPr/>
            <p:nvPr/>
          </p:nvSpPr>
          <p:spPr>
            <a:xfrm>
              <a:off x="455612" y="2801319"/>
              <a:ext cx="11277600" cy="3602637"/>
            </a:xfrm>
            <a:custGeom>
              <a:rect b="b" l="l" r="r" t="t"/>
              <a:pathLst>
                <a:path extrusionOk="0" h="7946" w="1000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7" name="Google Shape;157;p12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58" name="Google Shape;158;p12"/>
          <p:cNvSpPr txBox="1"/>
          <p:nvPr>
            <p:ph type="title"/>
          </p:nvPr>
        </p:nvSpPr>
        <p:spPr>
          <a:xfrm>
            <a:off x="1154954" y="1063416"/>
            <a:ext cx="8825659" cy="13797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2"/>
          <p:cNvSpPr txBox="1"/>
          <p:nvPr>
            <p:ph idx="1" type="body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60" name="Google Shape;160;p12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2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tace s titulkem" showMasterSp="0">
  <p:cSld name="Citace s titulkem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66" name="Google Shape;166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3F1EB">
                    <a:alpha val="10980"/>
                  </a:srgbClr>
                </a:gs>
                <a:gs pos="36000">
                  <a:srgbClr val="F3F1EB">
                    <a:alpha val="9803"/>
                  </a:srgbClr>
                </a:gs>
                <a:gs pos="75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3F1EB">
                    <a:alpha val="7843"/>
                  </a:srgbClr>
                </a:gs>
                <a:gs pos="36000">
                  <a:srgbClr val="F3F1EB">
                    <a:alpha val="7843"/>
                  </a:srgbClr>
                </a:gs>
                <a:gs pos="72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3F1EB">
                    <a:alpha val="6666"/>
                  </a:srgbClr>
                </a:gs>
                <a:gs pos="36000">
                  <a:srgbClr val="F3F1EB">
                    <a:alpha val="5882"/>
                  </a:srgbClr>
                </a:gs>
                <a:gs pos="69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3F1EB">
                    <a:alpha val="13725"/>
                  </a:srgbClr>
                </a:gs>
                <a:gs pos="36000">
                  <a:srgbClr val="F3F1EB">
                    <a:alpha val="6666"/>
                  </a:srgbClr>
                </a:gs>
                <a:gs pos="73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3F1EB">
                    <a:alpha val="13725"/>
                  </a:srgbClr>
                </a:gs>
                <a:gs pos="36000">
                  <a:srgbClr val="F3F1EB">
                    <a:alpha val="6666"/>
                  </a:srgbClr>
                </a:gs>
                <a:gs pos="66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74" name="Google Shape;174;p13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5" name="Google Shape;175;p13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9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76" name="Google Shape;176;p13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9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77" name="Google Shape;177;p13"/>
          <p:cNvSpPr txBox="1"/>
          <p:nvPr>
            <p:ph type="title"/>
          </p:nvPr>
        </p:nvSpPr>
        <p:spPr>
          <a:xfrm>
            <a:off x="1581878" y="980517"/>
            <a:ext cx="8453906" cy="2698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3"/>
          <p:cNvSpPr txBox="1"/>
          <p:nvPr>
            <p:ph idx="1" type="body"/>
          </p:nvPr>
        </p:nvSpPr>
        <p:spPr>
          <a:xfrm>
            <a:off x="1945945" y="3678766"/>
            <a:ext cx="7725772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79" name="Google Shape;179;p13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80" name="Google Shape;180;p13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13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Jmenovka" showMasterSp="0">
  <p:cSld name="Jmenovka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14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86" name="Google Shape;186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3F1EB">
                    <a:alpha val="10980"/>
                  </a:srgbClr>
                </a:gs>
                <a:gs pos="36000">
                  <a:srgbClr val="F3F1EB">
                    <a:alpha val="9803"/>
                  </a:srgbClr>
                </a:gs>
                <a:gs pos="75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3F1EB">
                    <a:alpha val="7843"/>
                  </a:srgbClr>
                </a:gs>
                <a:gs pos="36000">
                  <a:srgbClr val="F3F1EB">
                    <a:alpha val="7843"/>
                  </a:srgbClr>
                </a:gs>
                <a:gs pos="72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3F1EB">
                    <a:alpha val="6666"/>
                  </a:srgbClr>
                </a:gs>
                <a:gs pos="36000">
                  <a:srgbClr val="F3F1EB">
                    <a:alpha val="5882"/>
                  </a:srgbClr>
                </a:gs>
                <a:gs pos="69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3F1EB">
                    <a:alpha val="13725"/>
                  </a:srgbClr>
                </a:gs>
                <a:gs pos="36000">
                  <a:srgbClr val="F3F1EB">
                    <a:alpha val="6666"/>
                  </a:srgbClr>
                </a:gs>
                <a:gs pos="73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3F1EB">
                    <a:alpha val="13725"/>
                  </a:srgbClr>
                </a:gs>
                <a:gs pos="36000">
                  <a:srgbClr val="F3F1EB">
                    <a:alpha val="6666"/>
                  </a:srgbClr>
                </a:gs>
                <a:gs pos="66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4" name="Google Shape;194;p14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95" name="Google Shape;195;p14"/>
          <p:cNvSpPr txBox="1"/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14"/>
          <p:cNvSpPr txBox="1"/>
          <p:nvPr>
            <p:ph idx="1" type="body"/>
          </p:nvPr>
        </p:nvSpPr>
        <p:spPr>
          <a:xfrm>
            <a:off x="1154954" y="5033068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7" name="Google Shape;197;p14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14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sloupce">
  <p:cSld name="3 sloupce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/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15"/>
          <p:cNvSpPr txBox="1"/>
          <p:nvPr>
            <p:ph idx="1" type="body"/>
          </p:nvPr>
        </p:nvSpPr>
        <p:spPr>
          <a:xfrm>
            <a:off x="1154954" y="2617299"/>
            <a:ext cx="312916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04" name="Google Shape;204;p15"/>
          <p:cNvSpPr txBox="1"/>
          <p:nvPr>
            <p:ph idx="2" type="body"/>
          </p:nvPr>
        </p:nvSpPr>
        <p:spPr>
          <a:xfrm>
            <a:off x="1154954" y="3193561"/>
            <a:ext cx="3129168" cy="2833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05" name="Google Shape;205;p15"/>
          <p:cNvSpPr txBox="1"/>
          <p:nvPr>
            <p:ph idx="3" type="body"/>
          </p:nvPr>
        </p:nvSpPr>
        <p:spPr>
          <a:xfrm>
            <a:off x="4512721" y="2603502"/>
            <a:ext cx="314538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06" name="Google Shape;206;p15"/>
          <p:cNvSpPr txBox="1"/>
          <p:nvPr>
            <p:ph idx="4" type="body"/>
          </p:nvPr>
        </p:nvSpPr>
        <p:spPr>
          <a:xfrm>
            <a:off x="4512721" y="3193561"/>
            <a:ext cx="3145380" cy="2833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07" name="Google Shape;207;p15"/>
          <p:cNvSpPr txBox="1"/>
          <p:nvPr>
            <p:ph idx="5" type="body"/>
          </p:nvPr>
        </p:nvSpPr>
        <p:spPr>
          <a:xfrm>
            <a:off x="7886700" y="2617299"/>
            <a:ext cx="3161029" cy="5762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08" name="Google Shape;208;p15"/>
          <p:cNvSpPr txBox="1"/>
          <p:nvPr>
            <p:ph idx="6" type="body"/>
          </p:nvPr>
        </p:nvSpPr>
        <p:spPr>
          <a:xfrm>
            <a:off x="7886700" y="3193561"/>
            <a:ext cx="3164719" cy="2833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09" name="Google Shape;209;p15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784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0" name="Google Shape;210;p15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784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1" name="Google Shape;211;p15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15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sloupce s obrázky">
  <p:cSld name="3 sloupce s obrázky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 txBox="1"/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16"/>
          <p:cNvSpPr txBox="1"/>
          <p:nvPr>
            <p:ph idx="1" type="body"/>
          </p:nvPr>
        </p:nvSpPr>
        <p:spPr>
          <a:xfrm>
            <a:off x="1154952" y="4532845"/>
            <a:ext cx="30504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17" name="Google Shape;217;p16"/>
          <p:cNvSpPr/>
          <p:nvPr>
            <p:ph idx="2" type="pic"/>
          </p:nvPr>
        </p:nvSpPr>
        <p:spPr>
          <a:xfrm>
            <a:off x="1334552" y="2603500"/>
            <a:ext cx="2691242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8" name="Google Shape;218;p16"/>
          <p:cNvSpPr txBox="1"/>
          <p:nvPr>
            <p:ph idx="3" type="body"/>
          </p:nvPr>
        </p:nvSpPr>
        <p:spPr>
          <a:xfrm>
            <a:off x="1154953" y="5109107"/>
            <a:ext cx="3050437" cy="917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19" name="Google Shape;219;p16"/>
          <p:cNvSpPr txBox="1"/>
          <p:nvPr>
            <p:ph idx="4" type="body"/>
          </p:nvPr>
        </p:nvSpPr>
        <p:spPr>
          <a:xfrm>
            <a:off x="4572537" y="4532846"/>
            <a:ext cx="3046766" cy="6511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20" name="Google Shape;220;p16"/>
          <p:cNvSpPr/>
          <p:nvPr>
            <p:ph idx="5" type="pic"/>
          </p:nvPr>
        </p:nvSpPr>
        <p:spPr>
          <a:xfrm>
            <a:off x="4748463" y="2603500"/>
            <a:ext cx="2691241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1" name="Google Shape;221;p16"/>
          <p:cNvSpPr txBox="1"/>
          <p:nvPr>
            <p:ph idx="6" type="body"/>
          </p:nvPr>
        </p:nvSpPr>
        <p:spPr>
          <a:xfrm>
            <a:off x="4568865" y="5184002"/>
            <a:ext cx="3050438" cy="843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22" name="Google Shape;222;p16"/>
          <p:cNvSpPr txBox="1"/>
          <p:nvPr>
            <p:ph idx="7" type="body"/>
          </p:nvPr>
        </p:nvSpPr>
        <p:spPr>
          <a:xfrm>
            <a:off x="7983434" y="4532847"/>
            <a:ext cx="3050438" cy="651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23" name="Google Shape;223;p16"/>
          <p:cNvSpPr/>
          <p:nvPr>
            <p:ph idx="8" type="pic"/>
          </p:nvPr>
        </p:nvSpPr>
        <p:spPr>
          <a:xfrm>
            <a:off x="8163031" y="2603500"/>
            <a:ext cx="2691242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4" name="Google Shape;224;p16"/>
          <p:cNvSpPr txBox="1"/>
          <p:nvPr>
            <p:ph idx="9" type="body"/>
          </p:nvPr>
        </p:nvSpPr>
        <p:spPr>
          <a:xfrm>
            <a:off x="7983434" y="5184001"/>
            <a:ext cx="3050437" cy="84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25" name="Google Shape;225;p16"/>
          <p:cNvCxnSpPr/>
          <p:nvPr/>
        </p:nvCxnSpPr>
        <p:spPr>
          <a:xfrm>
            <a:off x="4388153" y="2603500"/>
            <a:ext cx="0" cy="3517594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6" name="Google Shape;226;p16"/>
          <p:cNvCxnSpPr/>
          <p:nvPr/>
        </p:nvCxnSpPr>
        <p:spPr>
          <a:xfrm>
            <a:off x="7801905" y="2603500"/>
            <a:ext cx="0" cy="34925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7" name="Google Shape;227;p16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16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"/>
          <p:cNvSpPr txBox="1"/>
          <p:nvPr>
            <p:ph type="title"/>
          </p:nvPr>
        </p:nvSpPr>
        <p:spPr>
          <a:xfrm>
            <a:off x="1154953" y="973668"/>
            <a:ext cx="8825660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17"/>
          <p:cNvSpPr txBox="1"/>
          <p:nvPr>
            <p:ph idx="1" type="body"/>
          </p:nvPr>
        </p:nvSpPr>
        <p:spPr>
          <a:xfrm rot="5400000">
            <a:off x="3827511" y="-69056"/>
            <a:ext cx="3416300" cy="8761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33" name="Google Shape;233;p17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17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showMasterSp="0" type="vertTitleAndTx">
  <p:cSld name="VERTICAL_TITLE_AND_VERTICAL_TEX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38" name="Google Shape;238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3F1EB">
                    <a:alpha val="10980"/>
                  </a:srgbClr>
                </a:gs>
                <a:gs pos="36000">
                  <a:srgbClr val="F3F1EB">
                    <a:alpha val="9803"/>
                  </a:srgbClr>
                </a:gs>
                <a:gs pos="75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3F1EB">
                    <a:alpha val="7843"/>
                  </a:srgbClr>
                </a:gs>
                <a:gs pos="36000">
                  <a:srgbClr val="F3F1EB">
                    <a:alpha val="7843"/>
                  </a:srgbClr>
                </a:gs>
                <a:gs pos="72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3F1EB">
                    <a:alpha val="6666"/>
                  </a:srgbClr>
                </a:gs>
                <a:gs pos="36000">
                  <a:srgbClr val="F3F1EB">
                    <a:alpha val="5882"/>
                  </a:srgbClr>
                </a:gs>
                <a:gs pos="69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3F1EB">
                    <a:alpha val="13725"/>
                  </a:srgbClr>
                </a:gs>
                <a:gs pos="36000">
                  <a:srgbClr val="F3F1EB">
                    <a:alpha val="6666"/>
                  </a:srgbClr>
                </a:gs>
                <a:gs pos="73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3F1EB">
                    <a:alpha val="13725"/>
                  </a:srgbClr>
                </a:gs>
                <a:gs pos="36000">
                  <a:srgbClr val="F3F1EB">
                    <a:alpha val="6666"/>
                  </a:srgbClr>
                </a:gs>
                <a:gs pos="66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8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8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8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47" name="Google Shape;247;p18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48" name="Google Shape;248;p18"/>
          <p:cNvSpPr txBox="1"/>
          <p:nvPr>
            <p:ph type="title"/>
          </p:nvPr>
        </p:nvSpPr>
        <p:spPr>
          <a:xfrm rot="5400000">
            <a:off x="6909428" y="2945796"/>
            <a:ext cx="4748589" cy="14139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18"/>
          <p:cNvSpPr txBox="1"/>
          <p:nvPr>
            <p:ph idx="1" type="body"/>
          </p:nvPr>
        </p:nvSpPr>
        <p:spPr>
          <a:xfrm rot="5400000">
            <a:off x="1904432" y="528990"/>
            <a:ext cx="4748590" cy="6247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50" name="Google Shape;250;p18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18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showMasterSp="0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34" name="Google Shape;34;p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3F1EB">
                    <a:alpha val="10980"/>
                  </a:srgbClr>
                </a:gs>
                <a:gs pos="36000">
                  <a:srgbClr val="F3F1EB">
                    <a:alpha val="9803"/>
                  </a:srgbClr>
                </a:gs>
                <a:gs pos="75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3F1EB">
                    <a:alpha val="7843"/>
                  </a:srgbClr>
                </a:gs>
                <a:gs pos="36000">
                  <a:srgbClr val="F3F1EB">
                    <a:alpha val="7843"/>
                  </a:srgbClr>
                </a:gs>
                <a:gs pos="72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3F1EB">
                    <a:alpha val="6666"/>
                  </a:srgbClr>
                </a:gs>
                <a:gs pos="36000">
                  <a:srgbClr val="F3F1EB">
                    <a:alpha val="5882"/>
                  </a:srgbClr>
                </a:gs>
                <a:gs pos="69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3F1EB">
                    <a:alpha val="13725"/>
                  </a:srgbClr>
                </a:gs>
                <a:gs pos="36000">
                  <a:srgbClr val="F3F1EB">
                    <a:alpha val="6666"/>
                  </a:srgbClr>
                </a:gs>
                <a:gs pos="73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3F1EB">
                    <a:alpha val="13725"/>
                  </a:srgbClr>
                </a:gs>
                <a:gs pos="36000">
                  <a:srgbClr val="F3F1EB">
                    <a:alpha val="6666"/>
                  </a:srgbClr>
                </a:gs>
                <a:gs pos="66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1" name="Google Shape;41;p3"/>
          <p:cNvSpPr txBox="1"/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3"/>
          <p:cNvSpPr txBox="1"/>
          <p:nvPr>
            <p:ph idx="10" type="dt"/>
          </p:nvPr>
        </p:nvSpPr>
        <p:spPr>
          <a:xfrm rot="5400000">
            <a:off x="10089390" y="1792223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11" type="ftr"/>
          </p:nvPr>
        </p:nvSpPr>
        <p:spPr>
          <a:xfrm rot="5400000">
            <a:off x="8959592" y="3226820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"/>
          <p:cNvSpPr txBox="1"/>
          <p:nvPr>
            <p:ph idx="12" type="sldNum"/>
          </p:nvPr>
        </p:nvSpPr>
        <p:spPr>
          <a:xfrm>
            <a:off x="10351008" y="292608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showMasterSp="0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4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49" name="Google Shape;49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3F1EB">
                    <a:alpha val="10980"/>
                  </a:srgbClr>
                </a:gs>
                <a:gs pos="36000">
                  <a:srgbClr val="F3F1EB">
                    <a:alpha val="9803"/>
                  </a:srgbClr>
                </a:gs>
                <a:gs pos="75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3F1EB">
                    <a:alpha val="7843"/>
                  </a:srgbClr>
                </a:gs>
                <a:gs pos="36000">
                  <a:srgbClr val="F3F1EB">
                    <a:alpha val="7843"/>
                  </a:srgbClr>
                </a:gs>
                <a:gs pos="72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3F1EB">
                    <a:alpha val="6666"/>
                  </a:srgbClr>
                </a:gs>
                <a:gs pos="36000">
                  <a:srgbClr val="F3F1EB">
                    <a:alpha val="5882"/>
                  </a:srgbClr>
                </a:gs>
                <a:gs pos="69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3F1EB">
                    <a:alpha val="13725"/>
                  </a:srgbClr>
                </a:gs>
                <a:gs pos="36000">
                  <a:srgbClr val="F3F1EB">
                    <a:alpha val="6666"/>
                  </a:srgbClr>
                </a:gs>
                <a:gs pos="73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3F1EB">
                    <a:alpha val="13725"/>
                  </a:srgbClr>
                </a:gs>
                <a:gs pos="36000">
                  <a:srgbClr val="F3F1EB">
                    <a:alpha val="6666"/>
                  </a:srgbClr>
                </a:gs>
                <a:gs pos="66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8" name="Google Shape;58;p4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9" name="Google Shape;59;p4"/>
          <p:cNvSpPr txBox="1"/>
          <p:nvPr>
            <p:ph type="title"/>
          </p:nvPr>
        </p:nvSpPr>
        <p:spPr>
          <a:xfrm>
            <a:off x="1154956" y="2677645"/>
            <a:ext cx="4351023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"/>
          <p:cNvSpPr txBox="1"/>
          <p:nvPr>
            <p:ph idx="1" type="body"/>
          </p:nvPr>
        </p:nvSpPr>
        <p:spPr>
          <a:xfrm>
            <a:off x="6895558" y="2677644"/>
            <a:ext cx="3755379" cy="22838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1" name="Google Shape;61;p4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/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"/>
          <p:cNvSpPr txBox="1"/>
          <p:nvPr>
            <p:ph idx="1" type="body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8" name="Google Shape;68;p5"/>
          <p:cNvSpPr txBox="1"/>
          <p:nvPr>
            <p:ph idx="2" type="body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9" name="Google Shape;69;p5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"/>
          <p:cNvSpPr txBox="1"/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"/>
          <p:cNvSpPr txBox="1"/>
          <p:nvPr>
            <p:ph idx="1" type="body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5" name="Google Shape;75;p6"/>
          <p:cNvSpPr txBox="1"/>
          <p:nvPr>
            <p:ph idx="2" type="body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6" name="Google Shape;76;p6"/>
          <p:cNvSpPr txBox="1"/>
          <p:nvPr>
            <p:ph idx="3" type="body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7" name="Google Shape;77;p6"/>
          <p:cNvSpPr txBox="1"/>
          <p:nvPr>
            <p:ph idx="4" type="body"/>
          </p:nvPr>
        </p:nvSpPr>
        <p:spPr>
          <a:xfrm>
            <a:off x="6208710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8" name="Google Shape;78;p6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uze nadpis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 txBox="1"/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7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7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showMasterSp="0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8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showMasterSp="0" type="objTx">
  <p:cSld name="OBJECT_WITH_CAPTIO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93" name="Google Shape;93;p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3F1EB">
                    <a:alpha val="10980"/>
                  </a:srgbClr>
                </a:gs>
                <a:gs pos="36000">
                  <a:srgbClr val="F3F1EB">
                    <a:alpha val="9803"/>
                  </a:srgbClr>
                </a:gs>
                <a:gs pos="75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3F1EB">
                    <a:alpha val="7843"/>
                  </a:srgbClr>
                </a:gs>
                <a:gs pos="36000">
                  <a:srgbClr val="F3F1EB">
                    <a:alpha val="7843"/>
                  </a:srgbClr>
                </a:gs>
                <a:gs pos="72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3F1EB">
                    <a:alpha val="6666"/>
                  </a:srgbClr>
                </a:gs>
                <a:gs pos="36000">
                  <a:srgbClr val="F3F1EB">
                    <a:alpha val="5882"/>
                  </a:srgbClr>
                </a:gs>
                <a:gs pos="69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3F1EB">
                    <a:alpha val="13725"/>
                  </a:srgbClr>
                </a:gs>
                <a:gs pos="36000">
                  <a:srgbClr val="F3F1EB">
                    <a:alpha val="6666"/>
                  </a:srgbClr>
                </a:gs>
                <a:gs pos="73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3F1EB">
                    <a:alpha val="13725"/>
                  </a:srgbClr>
                </a:gs>
                <a:gs pos="36000">
                  <a:srgbClr val="F3F1EB">
                    <a:alpha val="6666"/>
                  </a:srgbClr>
                </a:gs>
                <a:gs pos="66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02" name="Google Shape;102;p9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03" name="Google Shape;103;p9"/>
          <p:cNvSpPr txBox="1"/>
          <p:nvPr>
            <p:ph type="title"/>
          </p:nvPr>
        </p:nvSpPr>
        <p:spPr>
          <a:xfrm>
            <a:off x="1154954" y="1295400"/>
            <a:ext cx="279315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9"/>
          <p:cNvSpPr txBox="1"/>
          <p:nvPr>
            <p:ph idx="1" type="body"/>
          </p:nvPr>
        </p:nvSpPr>
        <p:spPr>
          <a:xfrm>
            <a:off x="5781146" y="1447800"/>
            <a:ext cx="5190065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5" name="Google Shape;105;p9"/>
          <p:cNvSpPr txBox="1"/>
          <p:nvPr>
            <p:ph idx="2" type="body"/>
          </p:nvPr>
        </p:nvSpPr>
        <p:spPr>
          <a:xfrm>
            <a:off x="1154955" y="2895600"/>
            <a:ext cx="2793158" cy="3129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9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9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showMasterSp="0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0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2" name="Google Shape;112;p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3F1EB">
                    <a:alpha val="10980"/>
                  </a:srgbClr>
                </a:gs>
                <a:gs pos="36000">
                  <a:srgbClr val="F3F1EB">
                    <a:alpha val="9803"/>
                  </a:srgbClr>
                </a:gs>
                <a:gs pos="75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3F1EB">
                    <a:alpha val="7843"/>
                  </a:srgbClr>
                </a:gs>
                <a:gs pos="36000">
                  <a:srgbClr val="F3F1EB">
                    <a:alpha val="7843"/>
                  </a:srgbClr>
                </a:gs>
                <a:gs pos="72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3F1EB">
                    <a:alpha val="6666"/>
                  </a:srgbClr>
                </a:gs>
                <a:gs pos="36000">
                  <a:srgbClr val="F3F1EB">
                    <a:alpha val="5882"/>
                  </a:srgbClr>
                </a:gs>
                <a:gs pos="69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3F1EB">
                    <a:alpha val="13725"/>
                  </a:srgbClr>
                </a:gs>
                <a:gs pos="36000">
                  <a:srgbClr val="F3F1EB">
                    <a:alpha val="6666"/>
                  </a:srgbClr>
                </a:gs>
                <a:gs pos="73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3F1EB">
                    <a:alpha val="13725"/>
                  </a:srgbClr>
                </a:gs>
                <a:gs pos="36000">
                  <a:srgbClr val="F3F1EB">
                    <a:alpha val="6666"/>
                  </a:srgbClr>
                </a:gs>
                <a:gs pos="66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0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0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0" name="Google Shape;120;p10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22" name="Google Shape;122;p10"/>
          <p:cNvSpPr txBox="1"/>
          <p:nvPr>
            <p:ph type="title"/>
          </p:nvPr>
        </p:nvSpPr>
        <p:spPr>
          <a:xfrm>
            <a:off x="1153907" y="1693332"/>
            <a:ext cx="3860260" cy="17356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0"/>
          <p:cNvSpPr/>
          <p:nvPr>
            <p:ph idx="2" type="pic"/>
          </p:nvPr>
        </p:nvSpPr>
        <p:spPr>
          <a:xfrm>
            <a:off x="6547870" y="1143000"/>
            <a:ext cx="3227193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4" name="Google Shape;124;p10"/>
          <p:cNvSpPr txBox="1"/>
          <p:nvPr>
            <p:ph idx="1" type="body"/>
          </p:nvPr>
        </p:nvSpPr>
        <p:spPr>
          <a:xfrm>
            <a:off x="1154955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5" name="Google Shape;125;p10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0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Google Shape;11;p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3F1EB">
                    <a:alpha val="10980"/>
                  </a:srgbClr>
                </a:gs>
                <a:gs pos="36000">
                  <a:srgbClr val="F3F1EB">
                    <a:alpha val="9803"/>
                  </a:srgbClr>
                </a:gs>
                <a:gs pos="75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3F1EB">
                    <a:alpha val="7843"/>
                  </a:srgbClr>
                </a:gs>
                <a:gs pos="36000">
                  <a:srgbClr val="F3F1EB">
                    <a:alpha val="7843"/>
                  </a:srgbClr>
                </a:gs>
                <a:gs pos="72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3F1EB">
                    <a:alpha val="6666"/>
                  </a:srgbClr>
                </a:gs>
                <a:gs pos="36000">
                  <a:srgbClr val="F3F1EB">
                    <a:alpha val="5882"/>
                  </a:srgbClr>
                </a:gs>
                <a:gs pos="69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3F1EB">
                    <a:alpha val="13725"/>
                  </a:srgbClr>
                </a:gs>
                <a:gs pos="36000">
                  <a:srgbClr val="F3F1EB">
                    <a:alpha val="6666"/>
                  </a:srgbClr>
                </a:gs>
                <a:gs pos="73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3F1EB">
                    <a:alpha val="13725"/>
                  </a:srgbClr>
                </a:gs>
                <a:gs pos="36000">
                  <a:srgbClr val="F3F1EB">
                    <a:alpha val="6666"/>
                  </a:srgbClr>
                </a:gs>
                <a:gs pos="66000">
                  <a:srgbClr val="F3F1EB">
                    <a:alpha val="0"/>
                  </a:srgbClr>
                </a:gs>
                <a:gs pos="100000">
                  <a:srgbClr val="F3F1EB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459506" y="1866405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" name="Google Shape;19;p1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0" name="Google Shape;20;p1"/>
          <p:cNvSpPr txBox="1"/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" type="body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" name="Google Shape;22;p1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" name="Google Shape;23;p1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" name="Google Shape;24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4.jpg"/><Relationship Id="rId5" Type="http://schemas.openxmlformats.org/officeDocument/2006/relationships/image" Target="../media/image3.jpg"/><Relationship Id="rId6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hyperlink" Target="mailto:schoen@inconex.cz" TargetMode="External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FD2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9"/>
          <p:cNvSpPr txBox="1"/>
          <p:nvPr>
            <p:ph type="title"/>
          </p:nvPr>
        </p:nvSpPr>
        <p:spPr>
          <a:xfrm>
            <a:off x="1980108" y="609600"/>
            <a:ext cx="7874148" cy="1355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Gothic"/>
              <a:buNone/>
            </a:pPr>
            <a:r>
              <a:rPr b="1" lang="cs-CZ" sz="2800"/>
              <a:t>Symposium Adaptace na změnu klimatu </a:t>
            </a:r>
            <a:br>
              <a:rPr b="1" lang="cs-CZ" sz="2800"/>
            </a:br>
            <a:r>
              <a:rPr b="1" lang="cs-CZ" sz="2800"/>
              <a:t>– role a možnosti obcí a občanů</a:t>
            </a:r>
            <a:endParaRPr/>
          </a:p>
        </p:txBody>
      </p:sp>
      <p:sp>
        <p:nvSpPr>
          <p:cNvPr id="259" name="Google Shape;259;p19"/>
          <p:cNvSpPr txBox="1"/>
          <p:nvPr>
            <p:ph idx="1" type="body"/>
          </p:nvPr>
        </p:nvSpPr>
        <p:spPr>
          <a:xfrm>
            <a:off x="866858" y="3100870"/>
            <a:ext cx="8987398" cy="2488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1" lang="cs-CZ" sz="2800"/>
              <a:t>Strategie adaptace hl. m. Prahy na změnu klimatu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cs-CZ" sz="200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11. listopadu 2019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cs-CZ" sz="200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Praha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260" name="Google Shape;26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162" y="609600"/>
            <a:ext cx="1263169" cy="126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6760" y="4609028"/>
            <a:ext cx="2933700" cy="1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162" y="609600"/>
            <a:ext cx="1263169" cy="1263169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8"/>
          <p:cNvSpPr txBox="1"/>
          <p:nvPr/>
        </p:nvSpPr>
        <p:spPr>
          <a:xfrm>
            <a:off x="597162" y="2763583"/>
            <a:ext cx="6423070" cy="3982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❑"/>
            </a:pPr>
            <a:r>
              <a:rPr b="0" i="0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příměstského parku Soutok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❑"/>
            </a:pPr>
            <a:r>
              <a:rPr b="0" i="0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Nová vodní plocha Lipiny – Modřany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❑"/>
            </a:pPr>
            <a:r>
              <a:rPr b="0" i="0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Výsadba stromořadí pomocí prokořenitelných buněk (ul. Blanická)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❑"/>
            </a:pPr>
            <a:r>
              <a:rPr b="0" i="0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Mapování studen na území hl. m. Prahy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❑"/>
            </a:pPr>
            <a:r>
              <a:rPr b="0" i="0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Programy a projekty environmentálního vzdělávání a osvěty EVVO pro děti a mládež hl. m. Prahy 2016 – 2020</a:t>
            </a:r>
            <a:endParaRPr/>
          </a:p>
          <a:p>
            <a: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41300" lvl="0" marL="3429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429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AutoNum type="arabicParenR" startAt="2"/>
            </a:pPr>
            <a:r>
              <a:rPr b="0" i="0" lang="cs-CZ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47" name="Google Shape;347;p28"/>
          <p:cNvPicPr preferRelativeResize="0"/>
          <p:nvPr/>
        </p:nvPicPr>
        <p:blipFill rotWithShape="1">
          <a:blip r:embed="rId4">
            <a:alphaModFix/>
          </a:blip>
          <a:srcRect b="0" l="0" r="0" t="6486"/>
          <a:stretch/>
        </p:blipFill>
        <p:spPr>
          <a:xfrm>
            <a:off x="8863642" y="2727457"/>
            <a:ext cx="2252772" cy="149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97628" y="4754837"/>
            <a:ext cx="2332027" cy="174820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8"/>
          <p:cNvSpPr txBox="1"/>
          <p:nvPr/>
        </p:nvSpPr>
        <p:spPr>
          <a:xfrm>
            <a:off x="2814495" y="963092"/>
            <a:ext cx="656301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Příklady projektů v rámci současného Implementačního plánu</a:t>
            </a:r>
            <a:endParaRPr/>
          </a:p>
        </p:txBody>
      </p:sp>
      <p:pic>
        <p:nvPicPr>
          <p:cNvPr id="350" name="Google Shape;350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62329" y="1356437"/>
            <a:ext cx="2113027" cy="1017693"/>
          </a:xfrm>
          <a:prstGeom prst="roundRect">
            <a:avLst>
              <a:gd fmla="val 1858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162" y="609600"/>
            <a:ext cx="1263169" cy="126316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9"/>
          <p:cNvSpPr txBox="1"/>
          <p:nvPr/>
        </p:nvSpPr>
        <p:spPr>
          <a:xfrm>
            <a:off x="2768276" y="1095321"/>
            <a:ext cx="6563010" cy="555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Implementační plán 2020-2024</a:t>
            </a:r>
            <a:endParaRPr/>
          </a:p>
        </p:txBody>
      </p:sp>
      <p:pic>
        <p:nvPicPr>
          <p:cNvPr id="358" name="Google Shape;358;p29"/>
          <p:cNvPicPr preferRelativeResize="0"/>
          <p:nvPr/>
        </p:nvPicPr>
        <p:blipFill rotWithShape="1">
          <a:blip r:embed="rId4">
            <a:alphaModFix/>
          </a:blip>
          <a:srcRect b="0" l="0" r="2956" t="0"/>
          <a:stretch/>
        </p:blipFill>
        <p:spPr>
          <a:xfrm>
            <a:off x="8080773" y="2986323"/>
            <a:ext cx="3420158" cy="1502927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9"/>
          <p:cNvSpPr txBox="1"/>
          <p:nvPr>
            <p:ph idx="1" type="body"/>
          </p:nvPr>
        </p:nvSpPr>
        <p:spPr>
          <a:xfrm>
            <a:off x="738153" y="2514640"/>
            <a:ext cx="10939759" cy="3722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cs-CZ" sz="2000">
                <a:latin typeface="Calibri"/>
                <a:ea typeface="Calibri"/>
                <a:cs typeface="Calibri"/>
                <a:sym typeface="Calibri"/>
              </a:rPr>
              <a:t>Priority – na co se město soustředí v novém Implementačním plánu</a:t>
            </a:r>
            <a:endParaRPr/>
          </a:p>
          <a:p>
            <a:pPr indent="-342900" lvl="2" marL="74295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zdůraznění významu modrozelené infrastruktury ve městě,</a:t>
            </a:r>
            <a:endParaRPr/>
          </a:p>
          <a:p>
            <a:pPr indent="-342900" lvl="2" marL="74295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hospodaření se srážkovými vodami,</a:t>
            </a:r>
            <a:endParaRPr/>
          </a:p>
          <a:p>
            <a:pPr indent="-342900" lvl="2" marL="74295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oživení vnitrobloků a komunitních zahrad,</a:t>
            </a:r>
            <a:endParaRPr/>
          </a:p>
          <a:p>
            <a:pPr indent="-342900" lvl="2" marL="74295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zlepšení komunikační strategie ve vztahu ke Strategii adaptace hl. m. Prahy na klimatickou změnu,</a:t>
            </a:r>
            <a:endParaRPr/>
          </a:p>
          <a:p>
            <a:pPr indent="-342900" lvl="2" marL="74295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grantové a dotační pobídky jak pro MČ, tak pro obyvatele Prahy.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162" y="609600"/>
            <a:ext cx="1263169" cy="126316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0"/>
          <p:cNvSpPr txBox="1"/>
          <p:nvPr/>
        </p:nvSpPr>
        <p:spPr>
          <a:xfrm>
            <a:off x="2768276" y="1095321"/>
            <a:ext cx="6563010" cy="104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Struktura tvorby nového Implementačního plánu na roky 2020 - 2024</a:t>
            </a:r>
            <a:endParaRPr/>
          </a:p>
        </p:txBody>
      </p:sp>
      <p:sp>
        <p:nvSpPr>
          <p:cNvPr id="367" name="Google Shape;367;p30"/>
          <p:cNvSpPr txBox="1"/>
          <p:nvPr/>
        </p:nvSpPr>
        <p:spPr>
          <a:xfrm>
            <a:off x="597162" y="2349660"/>
            <a:ext cx="9472255" cy="4101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Noto Sans Symbols"/>
              <a:buNone/>
            </a:pPr>
            <a:r>
              <a:rPr b="0" i="0" lang="cs-CZ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rámci IP 2020 - 2024 bude řešeno: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entury Gothic"/>
              <a:buAutoNum type="arabicParenR"/>
            </a:pPr>
            <a:r>
              <a:rPr b="0" i="0" lang="cs-CZ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Zpracování dokumentu IP Strategie adaptace hl. m. Prahy na změnu klimatu na roky 2020 – 2024</a:t>
            </a:r>
            <a:endParaRPr/>
          </a:p>
          <a:p>
            <a:pPr indent="-4572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entury Gothic"/>
              <a:buAutoNum type="arabicParenR"/>
            </a:pPr>
            <a:r>
              <a:rPr b="0" i="0" lang="cs-CZ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Zmapování probíhajících a připravovaných projektů MČ, sběr námětů, identifikace potřeb MČ a komunikace zapojení MČ do přípravy a naplňování IP</a:t>
            </a:r>
            <a:endParaRPr/>
          </a:p>
          <a:p>
            <a:pPr indent="-4572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entury Gothic"/>
              <a:buAutoNum type="arabicParenR"/>
            </a:pPr>
            <a:r>
              <a:rPr b="0" i="0" lang="cs-CZ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Zmapování probíhajících a připravovaných výzkumných projektů v oblasti sběru i analýzy technických i společenských dat a zapojení do organizační struktury projektů připravovaného IP</a:t>
            </a:r>
            <a:endParaRPr/>
          </a:p>
          <a:p>
            <a:pPr indent="-4572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entury Gothic"/>
              <a:buAutoNum type="arabicParenR"/>
            </a:pPr>
            <a:r>
              <a:rPr b="0" i="0" lang="cs-CZ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Vytvoření rámce a funkční struktury indikátorů – doplnění a aktualizace stávajícího dokumentu Strategie</a:t>
            </a:r>
            <a:endParaRPr/>
          </a:p>
          <a:p>
            <a:pPr indent="-4572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entury Gothic"/>
              <a:buAutoNum type="arabicParenR"/>
            </a:pPr>
            <a:r>
              <a:rPr b="0" i="0" lang="cs-CZ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Nastavení vhodných dotačních a grantových schémat pro podporu plnění opatření, včetně hodnotících kritérií pro evaluaci projektů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Noto Sans Symbols"/>
              <a:buNone/>
            </a:pPr>
            <a:r>
              <a:rPr b="0" i="0" lang="cs-CZ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36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8" name="Google Shape;36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31286" y="1704243"/>
            <a:ext cx="2113027" cy="914730"/>
          </a:xfrm>
          <a:prstGeom prst="roundRect">
            <a:avLst>
              <a:gd fmla="val 1858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162" y="609600"/>
            <a:ext cx="1263169" cy="1263169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1"/>
          <p:cNvSpPr txBox="1"/>
          <p:nvPr/>
        </p:nvSpPr>
        <p:spPr>
          <a:xfrm>
            <a:off x="0" y="3183038"/>
            <a:ext cx="12192000" cy="7694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Děkuji za pozornost</a:t>
            </a:r>
            <a:endParaRPr/>
          </a:p>
        </p:txBody>
      </p:sp>
      <p:sp>
        <p:nvSpPr>
          <p:cNvPr id="375" name="Google Shape;375;p31"/>
          <p:cNvSpPr txBox="1"/>
          <p:nvPr/>
        </p:nvSpPr>
        <p:spPr>
          <a:xfrm>
            <a:off x="8052619" y="4454185"/>
            <a:ext cx="299793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Ing. Kateřina Schön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projektová manažerka </a:t>
            </a:r>
            <a:br>
              <a:rPr lang="cs-CZ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cs-CZ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koordinátorka projektů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mail: schoen@inconex.cz</a:t>
            </a:r>
            <a:endParaRPr sz="1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Tel.: 604 263 910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6" name="Google Shape;376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03284" y="1241184"/>
            <a:ext cx="3525967" cy="1526392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"/>
          <p:cNvSpPr txBox="1"/>
          <p:nvPr>
            <p:ph idx="1" type="body"/>
          </p:nvPr>
        </p:nvSpPr>
        <p:spPr>
          <a:xfrm>
            <a:off x="597162" y="2577948"/>
            <a:ext cx="10353604" cy="3514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AutoNum type="arabicParenR"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Strategie adaptace hl. m. Prahy na změnu klimatu</a:t>
            </a:r>
            <a:endParaRPr/>
          </a:p>
          <a:p>
            <a:pPr indent="-342900" lvl="0" marL="3429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AutoNum type="arabicParenR"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Opatření Strategie</a:t>
            </a:r>
            <a:endParaRPr/>
          </a:p>
          <a:p>
            <a:pPr indent="-342900" lvl="0" marL="3429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AutoNum type="arabicParenR"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Konkrétní projekty IP 2018-2019</a:t>
            </a:r>
            <a:endParaRPr/>
          </a:p>
          <a:p>
            <a:pPr indent="-342900" lvl="0" marL="3429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AutoNum type="arabicParenR"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Struktura tvorby nového Implementačního plánu na roky 2020 - 2024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162" y="609600"/>
            <a:ext cx="1263169" cy="126316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0"/>
          <p:cNvSpPr txBox="1"/>
          <p:nvPr/>
        </p:nvSpPr>
        <p:spPr>
          <a:xfrm>
            <a:off x="4236938" y="979574"/>
            <a:ext cx="307405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 přednášky</a:t>
            </a:r>
            <a:endParaRPr/>
          </a:p>
        </p:txBody>
      </p:sp>
      <p:pic>
        <p:nvPicPr>
          <p:cNvPr id="270" name="Google Shape;27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6760" y="4609028"/>
            <a:ext cx="2933700" cy="1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"/>
          <p:cNvSpPr txBox="1"/>
          <p:nvPr>
            <p:ph idx="1" type="body"/>
          </p:nvPr>
        </p:nvSpPr>
        <p:spPr>
          <a:xfrm>
            <a:off x="1154953" y="2957461"/>
            <a:ext cx="1024554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cs-CZ" sz="2000"/>
              <a:t>Hlavní město Praha deklarovalo přijetím Strategie adaptace hl. m. Prahy na změnu klimatu a klimatického závazku jasný postoj ke klimatickým změnám. </a:t>
            </a:r>
            <a:br>
              <a:rPr lang="cs-CZ" sz="2000"/>
            </a:br>
            <a:br>
              <a:rPr lang="cs-CZ" sz="2000"/>
            </a:br>
            <a:br>
              <a:rPr lang="cs-CZ" sz="2000"/>
            </a:br>
            <a:r>
              <a:rPr lang="cs-CZ" sz="2000"/>
              <a:t>Hlavním cílem strategie je zvýšení dlouhodobé odolnosti a snížení zranitelnosti hlavního města Prahy vůči dopadům změny klimatu postupnou realizací vhodných adaptačních opatření s přednostním využitím ekosystémově založených opatření v kombinaci s technickými a měkkými opatřeními s cílem zabezpečit kvalitu života obyvatel města. </a:t>
            </a:r>
            <a:endParaRPr/>
          </a:p>
        </p:txBody>
      </p:sp>
      <p:sp>
        <p:nvSpPr>
          <p:cNvPr id="276" name="Google Shape;276;p21"/>
          <p:cNvSpPr txBox="1"/>
          <p:nvPr>
            <p:ph type="title"/>
          </p:nvPr>
        </p:nvSpPr>
        <p:spPr>
          <a:xfrm>
            <a:off x="2320075" y="929147"/>
            <a:ext cx="8761413" cy="94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40"/>
              <a:buFont typeface="Century Gothic"/>
              <a:buNone/>
            </a:pPr>
            <a:r>
              <a:rPr lang="cs-CZ" sz="3240"/>
              <a:t>Strategie adaptace hl. m. Prahy </a:t>
            </a:r>
            <a:br>
              <a:rPr lang="cs-CZ" sz="3240"/>
            </a:br>
            <a:r>
              <a:rPr lang="cs-CZ" sz="3240"/>
              <a:t>na změnu klimatu</a:t>
            </a:r>
            <a:endParaRPr/>
          </a:p>
        </p:txBody>
      </p:sp>
      <p:pic>
        <p:nvPicPr>
          <p:cNvPr id="277" name="Google Shape;27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162" y="609600"/>
            <a:ext cx="1263169" cy="126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07532" y="1400958"/>
            <a:ext cx="2933700" cy="1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"/>
          <p:cNvSpPr txBox="1"/>
          <p:nvPr>
            <p:ph type="title"/>
          </p:nvPr>
        </p:nvSpPr>
        <p:spPr>
          <a:xfrm>
            <a:off x="2448233" y="887702"/>
            <a:ext cx="8450826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40"/>
              <a:buFont typeface="Century Gothic"/>
              <a:buNone/>
            </a:pPr>
            <a:r>
              <a:rPr lang="cs-CZ" sz="3240"/>
              <a:t>Strategie adaptace hl. m. Prahy </a:t>
            </a:r>
            <a:br>
              <a:rPr lang="cs-CZ" sz="3240"/>
            </a:br>
            <a:r>
              <a:rPr lang="cs-CZ" sz="3240"/>
              <a:t>na změnu klimatu</a:t>
            </a:r>
            <a:endParaRPr/>
          </a:p>
        </p:txBody>
      </p:sp>
      <p:sp>
        <p:nvSpPr>
          <p:cNvPr id="284" name="Google Shape;284;p22"/>
          <p:cNvSpPr txBox="1"/>
          <p:nvPr>
            <p:ph idx="1" type="body"/>
          </p:nvPr>
        </p:nvSpPr>
        <p:spPr>
          <a:xfrm>
            <a:off x="4641336" y="2603500"/>
            <a:ext cx="6670677" cy="34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Adaptační opatření vyplývají zejména z Implementačního plánu, který navazuje na </a:t>
            </a: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Strategii adaptace hl. m. Prahy na klimatickou změnu</a:t>
            </a:r>
            <a:r>
              <a:rPr lang="cs-CZ">
                <a:latin typeface="Calibri"/>
                <a:ea typeface="Calibri"/>
                <a:cs typeface="Calibri"/>
                <a:sym typeface="Calibri"/>
              </a:rPr>
              <a:t>, která byla schválená usnesením Rady č. 1723 </a:t>
            </a:r>
            <a:br>
              <a:rPr lang="cs-CZ">
                <a:latin typeface="Calibri"/>
                <a:ea typeface="Calibri"/>
                <a:cs typeface="Calibri"/>
                <a:sym typeface="Calibri"/>
              </a:rPr>
            </a:br>
            <a:r>
              <a:rPr lang="cs-CZ">
                <a:latin typeface="Calibri"/>
                <a:ea typeface="Calibri"/>
                <a:cs typeface="Calibri"/>
                <a:sym typeface="Calibri"/>
              </a:rPr>
              <a:t>ze dne 18 7. 2017 a jejímž hlavním cílem je zvyšovat dlouhodobou odolnost Prahy vůči projevům klimatické změny.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Implementační plány zahrnují konkrétní opatření a projekty:  </a:t>
            </a:r>
            <a:endParaRPr/>
          </a:p>
          <a:p>
            <a:pPr indent="-228600" lvl="8" marL="3886200" rtl="0" algn="l"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❑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Implementační plán na roky 2018-2019 (realizace projektů)</a:t>
            </a:r>
            <a:endParaRPr/>
          </a:p>
          <a:p>
            <a:pPr indent="-228600" lvl="8" marL="3886200" rtl="0" algn="l"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❑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Implementační plán na roky 2020 – 2024 (v přípravě)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285" name="Google Shape;28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162" y="609600"/>
            <a:ext cx="1263169" cy="126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162" y="3399660"/>
            <a:ext cx="2933700" cy="1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2" name="Google Shape;292;p23"/>
          <p:cNvGrpSpPr/>
          <p:nvPr/>
        </p:nvGrpSpPr>
        <p:grpSpPr>
          <a:xfrm>
            <a:off x="0" y="1587"/>
            <a:ext cx="12192000" cy="6856413"/>
            <a:chOff x="0" y="1587"/>
            <a:chExt cx="12192000" cy="6856413"/>
          </a:xfrm>
        </p:grpSpPr>
        <p:sp>
          <p:nvSpPr>
            <p:cNvPr id="293" name="Google Shape;293;p2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4AB5C4">
                    <a:alpha val="10980"/>
                  </a:srgbClr>
                </a:gs>
                <a:gs pos="36000">
                  <a:srgbClr val="4AB5C4">
                    <a:alpha val="9803"/>
                  </a:srgbClr>
                </a:gs>
                <a:gs pos="75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AB5C4">
                    <a:alpha val="7843"/>
                  </a:srgbClr>
                </a:gs>
                <a:gs pos="36000">
                  <a:srgbClr val="4AB5C4">
                    <a:alpha val="7843"/>
                  </a:srgbClr>
                </a:gs>
                <a:gs pos="72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6700828" y="402165"/>
              <a:ext cx="5067838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3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97" name="Google Shape;297;p23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99" name="Google Shape;299;p23"/>
          <p:cNvSpPr txBox="1"/>
          <p:nvPr>
            <p:ph type="title"/>
          </p:nvPr>
        </p:nvSpPr>
        <p:spPr>
          <a:xfrm>
            <a:off x="639098" y="629265"/>
            <a:ext cx="5132438" cy="1622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cs-CZ"/>
              <a:t>Opatření Strategie</a:t>
            </a:r>
            <a:endParaRPr/>
          </a:p>
        </p:txBody>
      </p:sp>
      <p:sp>
        <p:nvSpPr>
          <p:cNvPr id="300" name="Google Shape;300;p23"/>
          <p:cNvSpPr txBox="1"/>
          <p:nvPr>
            <p:ph idx="1" type="body"/>
          </p:nvPr>
        </p:nvSpPr>
        <p:spPr>
          <a:xfrm>
            <a:off x="639098" y="2418735"/>
            <a:ext cx="5132439" cy="3811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cs-CZ">
                <a:solidFill>
                  <a:schemeClr val="lt1"/>
                </a:solidFill>
              </a:rPr>
              <a:t>Opatření pro volnou (otevřenou) krajinu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cs-CZ">
                <a:solidFill>
                  <a:schemeClr val="lt1"/>
                </a:solidFill>
              </a:rPr>
              <a:t>Opatření pro urbanizované území a městskou krajinu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cs-CZ">
                <a:solidFill>
                  <a:schemeClr val="lt1"/>
                </a:solidFill>
              </a:rPr>
              <a:t>Opatření pro adaptaci budov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cs-CZ">
                <a:solidFill>
                  <a:schemeClr val="lt1"/>
                </a:solidFill>
              </a:rPr>
              <a:t>Opatření v oblasti krizového řízení a ochrany obyvatelstva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cs-CZ">
                <a:solidFill>
                  <a:schemeClr val="lt1"/>
                </a:solidFill>
              </a:rPr>
              <a:t>Opatření pro zvyšování informovanosti obyvatel a MČ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01" name="Google Shape;30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7336" y="1281307"/>
            <a:ext cx="3380937" cy="146360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3" name="Google Shape;30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72068" y="3520086"/>
            <a:ext cx="2710389" cy="2710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4"/>
          <p:cNvSpPr txBox="1"/>
          <p:nvPr/>
        </p:nvSpPr>
        <p:spPr>
          <a:xfrm>
            <a:off x="2216837" y="980329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Opatření pro otevřenou (volnou krajinu)</a:t>
            </a:r>
            <a:endParaRPr/>
          </a:p>
        </p:txBody>
      </p:sp>
      <p:sp>
        <p:nvSpPr>
          <p:cNvPr id="310" name="Google Shape;310;p24"/>
          <p:cNvSpPr txBox="1"/>
          <p:nvPr/>
        </p:nvSpPr>
        <p:spPr>
          <a:xfrm>
            <a:off x="870155" y="2456015"/>
            <a:ext cx="7875639" cy="426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2"/>
              <a:buFont typeface="Noto Sans Symbols"/>
              <a:buChar char="►"/>
            </a:pPr>
            <a:r>
              <a:rPr b="0" i="0" lang="cs-CZ" sz="169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Opatření pro otevřenou (volnou) krajinu 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52"/>
              <a:buFont typeface="Courier New"/>
              <a:buChar char="o"/>
            </a:pPr>
            <a:r>
              <a:rPr b="0" i="0" lang="cs-CZ" sz="16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výzkumné projekty akademické sféry, 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52"/>
              <a:buFont typeface="Courier New"/>
              <a:buChar char="o"/>
            </a:pPr>
            <a:r>
              <a:rPr b="0" i="0" lang="cs-CZ" sz="16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krajinářský park Dívčí hrady, 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52"/>
              <a:buFont typeface="Courier New"/>
              <a:buChar char="o"/>
            </a:pPr>
            <a:r>
              <a:rPr b="0" i="0" lang="cs-CZ" sz="16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obnova parkové části okolo rozhledny Petřín, 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52"/>
              <a:buFont typeface="Courier New"/>
              <a:buChar char="o"/>
            </a:pPr>
            <a:r>
              <a:rPr b="0" i="0" lang="cs-CZ" sz="16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nová vodní plocha Lipiny –Modřany, 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52"/>
              <a:buFont typeface="Courier New"/>
              <a:buChar char="o"/>
            </a:pPr>
            <a:r>
              <a:rPr b="0" i="0" lang="cs-CZ" sz="16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revitalizace Litovicko-Šáreckého potoka, 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52"/>
              <a:buFont typeface="Courier New"/>
              <a:buChar char="o"/>
            </a:pPr>
            <a:r>
              <a:rPr b="0" i="0" lang="cs-CZ" sz="16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výstavba rybníka Terezka v Liboci, 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52"/>
              <a:buFont typeface="Courier New"/>
              <a:buChar char="o"/>
            </a:pPr>
            <a:r>
              <a:rPr b="0" i="0" lang="cs-CZ" sz="16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revitalizace Hloubětín-Vysočany-Rokytka, 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52"/>
              <a:buFont typeface="Courier New"/>
              <a:buChar char="o"/>
            </a:pPr>
            <a:r>
              <a:rPr b="0" i="0" lang="cs-CZ" sz="16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příměstského parku Soutok, 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52"/>
              <a:buFont typeface="Courier New"/>
              <a:buChar char="o"/>
            </a:pPr>
            <a:r>
              <a:rPr b="0" i="0" lang="cs-CZ" sz="16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Divoká Vltava - projekt přírodně blízké revitalizace řeky s průlehem přes Císařský ostrov,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52"/>
              <a:buFont typeface="Courier New"/>
              <a:buChar char="o"/>
            </a:pPr>
            <a:r>
              <a:rPr b="0" i="0" lang="cs-CZ" sz="16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protiprovodňová opatření </a:t>
            </a:r>
            <a:endParaRPr b="0" i="0" sz="16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6578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72"/>
              <a:buFont typeface="Noto Sans Symbols"/>
              <a:buNone/>
            </a:pPr>
            <a:r>
              <a:t/>
            </a:r>
            <a:endParaRPr b="0" i="0" sz="715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1494" y="1978916"/>
            <a:ext cx="2729744" cy="1181707"/>
          </a:xfrm>
          <a:prstGeom prst="roundRect">
            <a:avLst>
              <a:gd fmla="val 1858" name="adj"/>
            </a:avLst>
          </a:prstGeom>
          <a:noFill/>
          <a:ln>
            <a:noFill/>
          </a:ln>
        </p:spPr>
      </p:pic>
      <p:pic>
        <p:nvPicPr>
          <p:cNvPr id="312" name="Google Shape;312;p24"/>
          <p:cNvPicPr preferRelativeResize="0"/>
          <p:nvPr/>
        </p:nvPicPr>
        <p:blipFill rotWithShape="1">
          <a:blip r:embed="rId4">
            <a:alphaModFix/>
          </a:blip>
          <a:srcRect b="0" l="0" r="0" t="6486"/>
          <a:stretch/>
        </p:blipFill>
        <p:spPr>
          <a:xfrm>
            <a:off x="8879821" y="3928623"/>
            <a:ext cx="2867226" cy="1896990"/>
          </a:xfrm>
          <a:prstGeom prst="roundRect">
            <a:avLst>
              <a:gd fmla="val 1858" name="adj"/>
            </a:avLst>
          </a:prstGeom>
          <a:noFill/>
          <a:ln>
            <a:noFill/>
          </a:ln>
        </p:spPr>
      </p:pic>
      <p:pic>
        <p:nvPicPr>
          <p:cNvPr id="313" name="Google Shape;31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7162" y="609600"/>
            <a:ext cx="1263169" cy="1263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"/>
          <p:cNvSpPr txBox="1"/>
          <p:nvPr>
            <p:ph type="title"/>
          </p:nvPr>
        </p:nvSpPr>
        <p:spPr>
          <a:xfrm>
            <a:off x="1860331" y="1519287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70"/>
              <a:buFont typeface="Century Gothic"/>
              <a:buNone/>
            </a:pPr>
            <a:r>
              <a:rPr lang="cs-CZ" sz="2970"/>
              <a:t>        Opatření pro městskou krajinu </a:t>
            </a:r>
            <a:br>
              <a:rPr lang="cs-CZ" sz="2970"/>
            </a:br>
            <a:r>
              <a:rPr lang="cs-CZ" sz="2970"/>
              <a:t>        (urbanizované prostředí) </a:t>
            </a:r>
            <a:br>
              <a:rPr lang="cs-CZ" sz="2970"/>
            </a:br>
            <a:br>
              <a:rPr lang="cs-CZ" sz="2970"/>
            </a:br>
            <a:endParaRPr sz="2970"/>
          </a:p>
        </p:txBody>
      </p:sp>
      <p:sp>
        <p:nvSpPr>
          <p:cNvPr id="319" name="Google Shape;319;p25"/>
          <p:cNvSpPr txBox="1"/>
          <p:nvPr>
            <p:ph idx="1" type="body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63"/>
              <a:buChar char="►"/>
            </a:pPr>
            <a:r>
              <a:rPr lang="cs-CZ" sz="1704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Opatření pro městskou krajinu (urbanizované prostředí)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16"/>
              <a:buNone/>
            </a:pPr>
            <a:r>
              <a:t/>
            </a:r>
            <a:endParaRPr sz="1395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3"/>
              <a:buFont typeface="Courier New"/>
              <a:buChar char="o"/>
            </a:pPr>
            <a:r>
              <a:rPr lang="cs-CZ" sz="17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výsadba stromů pomocí prokořenitelných buněk ulice Jaromírova a ulice Blanická,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3"/>
              <a:buFont typeface="Courier New"/>
              <a:buChar char="o"/>
            </a:pPr>
            <a:r>
              <a:rPr lang="cs-CZ" sz="17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koncepční řešení pítek na území hl. m. Prahy,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3"/>
              <a:buFont typeface="Courier New"/>
              <a:buChar char="o"/>
            </a:pPr>
            <a:r>
              <a:rPr lang="cs-CZ" sz="17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modelování průběhu teploty ovzduší a provětrávání,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3"/>
              <a:buFont typeface="Courier New"/>
              <a:buChar char="o"/>
            </a:pPr>
            <a:r>
              <a:rPr lang="cs-CZ" sz="17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koncepční řešení hospodaření s dešťovou vodou,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3"/>
              <a:buFont typeface="Courier New"/>
              <a:buChar char="o"/>
            </a:pPr>
            <a:r>
              <a:rPr lang="cs-CZ" sz="17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revitalizace dešťových usazovacích nádrží (DUN),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3"/>
              <a:buFont typeface="Courier New"/>
              <a:buChar char="o"/>
            </a:pPr>
            <a:r>
              <a:rPr lang="cs-CZ" sz="17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podpora vzniku komunitních zahrad a oživení vnitrobloků.</a:t>
            </a:r>
            <a:endParaRPr sz="17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2034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16"/>
              <a:buNone/>
            </a:pPr>
            <a:r>
              <a:t/>
            </a:r>
            <a:endParaRPr sz="1395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16"/>
              <a:buNone/>
            </a:pPr>
            <a:r>
              <a:t/>
            </a:r>
            <a:endParaRPr sz="1395"/>
          </a:p>
        </p:txBody>
      </p:sp>
      <p:pic>
        <p:nvPicPr>
          <p:cNvPr id="320" name="Google Shape;32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162" y="609600"/>
            <a:ext cx="1263169" cy="126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08717" y="1688770"/>
            <a:ext cx="2113027" cy="914730"/>
          </a:xfrm>
          <a:prstGeom prst="roundRect">
            <a:avLst>
              <a:gd fmla="val 1858" name="adj"/>
            </a:avLst>
          </a:prstGeom>
          <a:noFill/>
          <a:ln>
            <a:noFill/>
          </a:ln>
        </p:spPr>
      </p:pic>
      <p:pic>
        <p:nvPicPr>
          <p:cNvPr id="322" name="Google Shape;32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05617" y="3827721"/>
            <a:ext cx="3468932" cy="2600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6"/>
          <p:cNvSpPr txBox="1"/>
          <p:nvPr>
            <p:ph type="title"/>
          </p:nvPr>
        </p:nvSpPr>
        <p:spPr>
          <a:xfrm>
            <a:off x="2211386" y="887702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cs-CZ"/>
              <a:t>Další opatření</a:t>
            </a:r>
            <a:endParaRPr/>
          </a:p>
        </p:txBody>
      </p:sp>
      <p:sp>
        <p:nvSpPr>
          <p:cNvPr id="328" name="Google Shape;328;p26"/>
          <p:cNvSpPr txBox="1"/>
          <p:nvPr>
            <p:ph idx="1" type="body"/>
          </p:nvPr>
        </p:nvSpPr>
        <p:spPr>
          <a:xfrm>
            <a:off x="1154954" y="2374491"/>
            <a:ext cx="9817845" cy="4218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cs-CZ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Opatření pro adaptaci budov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Courier New"/>
              <a:buChar char="o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adaptace souboru mateřských a základních škol v Praze 12,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Courier New"/>
              <a:buChar char="o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koncepční řešení zavádění vegetačních střech a fasád.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cs-CZ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Opatření v oblasti krizového řízení a ochrany obyvatelstva </a:t>
            </a:r>
            <a:endParaRPr/>
          </a:p>
          <a:p>
            <a:pPr indent="-285750" lvl="1" marL="74295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Courier New"/>
              <a:buChar char="o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zveřejňování konkrétních pokynů v době krizových situací </a:t>
            </a:r>
            <a:endParaRPr/>
          </a:p>
          <a:p>
            <a:pPr indent="-342900" lvl="0" marL="3429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cs-CZ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Opatření pro zvyšování informovanosti obyvatel a MČ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Courier New"/>
              <a:buChar char="o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programy a projekty environmentálního vzdělávání a osvěty EVVO,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Courier New"/>
              <a:buChar char="o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tvorba metodik a postupů pro MČ,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Courier New"/>
              <a:buChar char="o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tvorba speciálních webových stránek, Facebook, Instagram,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Courier New"/>
              <a:buChar char="o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další osvětové kampaně. </a:t>
            </a:r>
            <a:endParaRPr/>
          </a:p>
          <a:p>
            <a:pPr indent="-251459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329" name="Google Shape;32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162" y="609600"/>
            <a:ext cx="1263169" cy="126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2897" y="1975732"/>
            <a:ext cx="2113027" cy="914730"/>
          </a:xfrm>
          <a:prstGeom prst="roundRect">
            <a:avLst>
              <a:gd fmla="val 1858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162" y="609600"/>
            <a:ext cx="1263169" cy="1263169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7"/>
          <p:cNvSpPr txBox="1"/>
          <p:nvPr/>
        </p:nvSpPr>
        <p:spPr>
          <a:xfrm>
            <a:off x="597162" y="2492117"/>
            <a:ext cx="10759096" cy="4115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Noto Sans Symbols"/>
              <a:buChar char="❑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Příprava metodiky pro zavádění a postupnou změnu zpevněných nepropustných ploch na 	plochy s propustným nebo polopropustným povrchem</a:t>
            </a:r>
            <a:endParaRPr b="0" i="0" sz="16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Noto Sans Symbols"/>
              <a:buChar char="❑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Analýza rozmístění mlžítek a pítek v Praze s ohledem na zmírňování dopadů extrémních 	teplot</a:t>
            </a:r>
            <a:endParaRPr/>
          </a:p>
          <a:p>
            <a:pPr indent="-342900" lvl="0" marL="3429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Noto Sans Symbols"/>
              <a:buChar char="❑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Standardy HDV</a:t>
            </a:r>
            <a:endParaRPr/>
          </a:p>
          <a:p>
            <a:pPr indent="-342900" lvl="0" marL="3429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Noto Sans Symbols"/>
              <a:buChar char="❑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Příprava metodiky výsadby a údržby zelených tramvajových pásů</a:t>
            </a:r>
            <a:endParaRPr/>
          </a:p>
          <a:p>
            <a:pPr indent="-342900" lvl="0" marL="3429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Noto Sans Symbols"/>
              <a:buChar char="❑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Modelování průběhu teploty ovzduší a provětrávání pro vybraná zastavěná území v Praze</a:t>
            </a:r>
            <a:endParaRPr/>
          </a:p>
          <a:p>
            <a:pPr indent="-342900" lvl="0" marL="3429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Noto Sans Symbols"/>
              <a:buChar char="❑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Analýza možnosti revitalizace dešťových usazovacích nádrží (DUN)</a:t>
            </a:r>
            <a:endParaRPr/>
          </a:p>
          <a:p>
            <a:pPr indent="-342900" lvl="0" marL="3429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Noto Sans Symbols"/>
              <a:buChar char="❑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Metodika péče o vnitrobloky, informace pro zainteresovanou veřejnost = Metodika 	oživení vnitrobloků</a:t>
            </a:r>
            <a:endParaRPr/>
          </a:p>
          <a:p>
            <a:pPr indent="-342900" lvl="0" marL="3429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Noto Sans Symbols"/>
              <a:buChar char="❑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Metodika podpory komunitních zahrad, informace pro zainteresovanou veřejnost</a:t>
            </a:r>
            <a:endParaRPr/>
          </a:p>
          <a:p>
            <a:pPr indent="-342900" lvl="0" marL="3429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Noto Sans Symbols"/>
              <a:buChar char="❑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Dívčí hrady – připravovaný krajinářský park</a:t>
            </a:r>
            <a:endParaRPr/>
          </a:p>
          <a:p>
            <a:pPr indent="-261620" lvl="0" marL="3429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1620" lvl="0" marL="3429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1620" lvl="0" marL="3429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62329" y="1356437"/>
            <a:ext cx="2113027" cy="1017693"/>
          </a:xfrm>
          <a:prstGeom prst="roundRect">
            <a:avLst>
              <a:gd fmla="val 1858" name="adj"/>
            </a:avLst>
          </a:prstGeom>
          <a:noFill/>
          <a:ln>
            <a:noFill/>
          </a:ln>
        </p:spPr>
      </p:pic>
      <p:sp>
        <p:nvSpPr>
          <p:cNvPr id="339" name="Google Shape;339;p27"/>
          <p:cNvSpPr txBox="1"/>
          <p:nvPr/>
        </p:nvSpPr>
        <p:spPr>
          <a:xfrm>
            <a:off x="2814495" y="963092"/>
            <a:ext cx="656301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Příklady projektů v rámci současného Implementačního plánu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t – zasedací místnost">
  <a:themeElements>
    <a:clrScheme name="Zelená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