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oddílu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hyperlink" Target="http://www.dobrebydlo.cz/zasad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obcepro.cz/data/MMR-obce-investori-web.pdf" TargetMode="External"/><Relationship Id="rId4" Type="http://schemas.openxmlformats.org/officeDocument/2006/relationships/hyperlink" Target="https://www.investorzahumny.cz/nova-publikace-pro-obce-jak-nastavit-pravidla-jednani-s-investory/" TargetMode="External"/><Relationship Id="rId5" Type="http://schemas.openxmlformats.org/officeDocument/2006/relationships/hyperlink" Target="https://www.investorzahumny.cz/novy-manual-pro-obce-jak-na-developerskou-vystavbu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investorzahumny.cz/" TargetMode="External"/><Relationship Id="rId4" Type="http://schemas.openxmlformats.org/officeDocument/2006/relationships/hyperlink" Target="mailto:zahumenska@investorzahumny.cz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www.obcepro.cz/" TargetMode="External"/><Relationship Id="rId9" Type="http://schemas.openxmlformats.org/officeDocument/2006/relationships/hyperlink" Target="https://mmr.cz/cs/Ministerstvo/Stavebni-pravo/Stanoviska-a-metodiky/Stanoviska-odboru-uzemniho-planovani-MMR/9-Ostatni-stanoviska-a-metodiky/Standardy-dostupnosti-verejne-infrastruktury" TargetMode="External"/><Relationship Id="rId5" Type="http://schemas.openxmlformats.org/officeDocument/2006/relationships/hyperlink" Target="http://www.opatreni-adaptace.cz/" TargetMode="External"/><Relationship Id="rId6" Type="http://schemas.openxmlformats.org/officeDocument/2006/relationships/hyperlink" Target="http://web.natur.cuni.cz/demodept/kalkulacka/" TargetMode="External"/><Relationship Id="rId7" Type="http://schemas.openxmlformats.org/officeDocument/2006/relationships/hyperlink" Target="http://www.uur.cz/default.asp?ID=899" TargetMode="External"/><Relationship Id="rId8" Type="http://schemas.openxmlformats.org/officeDocument/2006/relationships/hyperlink" Target="https://www.smscr.cz/cz/1741-agi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cs-CZ"/>
              <a:t>Zásady rozvoje obce</a:t>
            </a:r>
            <a:br>
              <a:rPr lang="cs-CZ"/>
            </a:br>
            <a:br>
              <a:rPr lang="cs-CZ"/>
            </a:br>
            <a:r>
              <a:rPr lang="cs-CZ" sz="3600"/>
              <a:t>Pravidla pro jednání s investory</a:t>
            </a:r>
            <a:endParaRPr/>
          </a:p>
        </p:txBody>
      </p:sp>
      <p:sp>
        <p:nvSpPr>
          <p:cNvPr id="102" name="Google Shape;102;p13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cs-CZ" sz="2040"/>
              <a:t>INVESTOR ZAHUMNY</a:t>
            </a:r>
            <a:endParaRPr sz="2040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cs-CZ" sz="2040"/>
              <a:t>VENDULA ZAHUMENSKÁ</a:t>
            </a:r>
            <a:endParaRPr sz="2040"/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r>
              <a:rPr lang="cs-CZ" sz="2040"/>
              <a:t>2019</a:t>
            </a: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8735" y="4455621"/>
            <a:ext cx="4463665" cy="1114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Pojmy: komentář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Zásady rozvoje obce nemusí zbytečně vymezovat pojmy, které už zná stavební zákon nebo jiný právní předpis.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Definovat nové pojmy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Obecná část: ze zásad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Pravidla pro: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Působnost zásad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/>
              <a:t>Tyto Zásady se vztahují na realizaci záměrů, není-li v těchto Zásadách uvedeno jinak. </a:t>
            </a:r>
            <a:r>
              <a:rPr b="1" lang="cs-CZ"/>
              <a:t>Ze samotných Zásad nevyplývají pro investory žádné nároky vůči Obci. Zásady nenahrazují uzavření Smlouvy ani smlouvy o finančním příspěvku. Postup podle Zásad nenahrazuje žádná správní řízení</a:t>
            </a:r>
            <a:r>
              <a:rPr lang="cs-CZ"/>
              <a:t>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Veřejná infrastruktura budovaná investorem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b="1" lang="cs-CZ"/>
              <a:t>Investor vždy zajišťuje budování veřejné infrastruktury bezprostředně související se záměrem</a:t>
            </a:r>
            <a:r>
              <a:rPr lang="cs-CZ"/>
              <a:t>. Obec nenese náklady s tímto související. Mezi Obcí a investorem bude uzavřena Smlouva. Mezi Obcí a investorem může být ve Smlouvě dohodnuto budování další veřejné infrastruktury nad rámec věty první tohoto odstavce.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Finanční příspěvek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b="1" lang="cs-CZ"/>
              <a:t>Na finanční náklady spojené s budováním ostatní veřejné infrastruktury dotčené záměrem investor Obci přispívá prostřednictvím finančního příspěvku.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Obecná část: ze zásad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Osvobození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/>
              <a:t>Plnění podle Zásad není požadováno: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cs-CZ"/>
              <a:t>je-li investorem záměru Obec nebo právnická osoba založená či zřízená Obcí;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cs-CZ"/>
              <a:t>v případě, kdy Obec má s investorem uzavřenu smlouvu o převodu požadovaného záměru do majetku Obce nebo do majetku právnické osoby založené či zřízené Obcí;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cs-CZ"/>
              <a:t>je-li investorem nezisková organizace se sídlem v Obci a současně záměr je spolufinancován z rozpočtu Obce formou účelového investičního příspěvku či grantu.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Snížení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/>
              <a:t>Pokud investor buduje veřejnou infrastrukturu nad rámec veřejné infrastruktury bezprostředně související se záměrem, je možné o náklady prokazatelně vynaložené na její vybudování snížit výši finančního příspěvku.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Obecná část: ze zásad</a:t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Převzetí infrastruktury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b="1" lang="cs-CZ"/>
              <a:t>Obec bude souhlasit s převzetím veřejné infrastruktury budované investorem pouze tehdy, pokud bude tato bude plně odpovídat předem stanoveným požadavkům </a:t>
            </a:r>
            <a:r>
              <a:rPr lang="cs-CZ"/>
              <a:t>dle právních předpisů, českých technických norem, těchto Zásad a uzavřené Smlouvy. 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/>
              <a:t>Obvyklým a preferovaným způsobem převodu veřejné infrastruktury budované investorem je úplatný převod za symbolickou kupní cenu, zpravidla 1,- Kč.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Zveřejňování smluv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/>
              <a:t>Každá Smlouva a smlouva o finančním příspěvku je veřejně dostupná a musí být uložena k nahlédnutí na úřadu Obce.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Procesní část: ze zásad</a:t>
            </a: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Žádost o stanovisko Obce k záměru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Výzva investorovi k jednání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Stanovisko Obce k záměru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Pracovní skupina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Jednání o obsahu Smlouvy/smlouvy o finančním příspěvku a stanoviska Obce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Výkladové stanovisko k Zásadám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Uzavření Smlouvy a smlouvy o finančním příspěvku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b="1" lang="cs-CZ"/>
              <a:t>Postup v rámci správních řízení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Procesní část: komentář</a:t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Ze zásad musí být každému stavebníkovi, ať už jde o někoho, kdo chce v obci stavět rodinný dům, nebo o většího developera, jasné, co má udělat.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cs-CZ"/>
              <a:t>Proto obec musí definovat, jak má vypadat proces vyjednávání: na kterém odboru začít, kdy záměr oznámit, jak obec může záměr podpořit, pokud bude v plném souladu se zájmy obce a jejích obyvatel, jak se předkládá návrh smlouvy atp.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cs-CZ"/>
              <a:t>Ideální mít jednoho úředníka specializovaného na jednání se stavebníky (nereálné v menších obcích)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Přechodná a závěrečná ustanovení: ze zásad</a:t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7475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Font typeface="Noto Sans Symbols"/>
              <a:buChar char="❖"/>
            </a:pPr>
            <a:r>
              <a:rPr lang="cs-CZ" sz="1850"/>
              <a:t>Pro záměry, u kterých přede dnem účinnosti těchto Zásad nabylo právní moci územní rozhodnutí nebo společné územní a stavební rozhodnutí, nebo byla uzavřena veřejnoprávní smlouva nebo nabyl platnosti územní souhlas nebo regulační plán, který nahrazuje územní rozhodnutí, se postup podle těchto Zásad neuplatní. </a:t>
            </a:r>
            <a:endParaRPr/>
          </a:p>
          <a:p>
            <a:pPr indent="-117475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Noto Sans Symbols"/>
              <a:buChar char="❖"/>
            </a:pPr>
            <a:r>
              <a:rPr lang="cs-CZ" sz="1850"/>
              <a:t>Pokud bude mezi Obcí a investorem uzavírána plánovací smlouva nebo smlouva s vlastníkem dopravní a technické infrastruktury podle § 86, resp. § 88 stavebního zákona, postupuje Obec podle těchto Zásad obdobně.</a:t>
            </a:r>
            <a:endParaRPr/>
          </a:p>
          <a:p>
            <a:pPr indent="-117475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Noto Sans Symbols"/>
              <a:buChar char="❖"/>
            </a:pPr>
            <a:r>
              <a:rPr lang="cs-CZ" sz="1850"/>
              <a:t>Tento dokument nezasahuje do žádných procesů podle platných právních předpisů. Obec se uzavřením Smlouvy nebo smlouvy o finančním příspěvku předem nevzdává svých práv jako účastníka správních řízení. </a:t>
            </a:r>
            <a:endParaRPr/>
          </a:p>
          <a:p>
            <a:pPr indent="-117475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Noto Sans Symbols"/>
              <a:buChar char="❖"/>
            </a:pPr>
            <a:r>
              <a:rPr lang="cs-CZ" sz="1850"/>
              <a:t>Tyto Zásady jsou veřejně dostupné a jsou umístěny na této webové adrese: </a:t>
            </a:r>
            <a:r>
              <a:rPr lang="cs-CZ" sz="1850" u="sng">
                <a:solidFill>
                  <a:schemeClr val="hlink"/>
                </a:solidFill>
                <a:hlinkClick r:id="rId4"/>
              </a:rPr>
              <a:t>www.dobrebydlo.cz/zasady</a:t>
            </a:r>
            <a:r>
              <a:rPr lang="cs-CZ" sz="1850"/>
              <a:t> 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Noto Sans Symbols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Co se stane, když investor nevyjednává</a:t>
            </a: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Obec je účastníkem územních řízení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Může podávat námitky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Může klást požadavky, za kterých je záměr přijatelný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Definitivně rozhoduje stavební úřad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Obec často bývá vlastníkem dopravní a technické infrastruktury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Nemusí převzít infrastrukturu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cs-CZ"/>
              <a:t>Ze zásad: </a:t>
            </a:r>
            <a:endParaRPr/>
          </a:p>
          <a:p>
            <a:pPr indent="-182880" lvl="2" marL="56692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/>
              <a:t>Neprojeví-li investor vůli s Obcí podle schválených Zásad spolupracovat, bude řešit potřebná správní rozhodnutí podle stavebního zákona výhradně se stavebním úřadem. Taková výstavba ale zpravidla nebude v zájmu Obce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Jak začlenit MZI</a:t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Nutno řešit již v programu rozvoj/strategických plánech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Řešit v územním plánu prostřednictvím indexů (koeficientů)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V zásadách požadovat dodržení určitých minimálních standardů pro zeleň a zasakovací plochy (např. zajištění zasakování na pozemku jako primárního řešení)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Vytvořit směrnice pro veřejné investiční projekty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Vytvořit zásobník nápadů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Spolupráce mezi obcemi – svazky obcí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Podle § 46 zákona o obcích mohou obce při výkonu této působnosti spolupracovat, pro tyto účely také někdy zakládají dobrovolné svazky obcí podle § 49 stejného předpisu. Sousední obce často společně řeší územní rozvoj, někdy se společně snaží plnit i jiné funkce, kupř. zakládají tzv. svazkové školy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Založení dobrovolného svazku obcí může být dobrým krokem i v situaci, kdy jsou obce pod tlakem na novou výstavbu a potřebují kuř. koordinovat svůj postup nebo mít jednoduše lepší postavení vůči silnému investorovi nebo sdílet náklady na právní pomoc.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fotka&#10;&#10;Popis byl vytvořen automaticky"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8715"/>
            <a:ext cx="12192000" cy="408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Publikace</a:t>
            </a:r>
            <a:endParaRPr/>
          </a:p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0795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MMR: Doporučení pro obce v oblasti výstavby a uzavírání smluv s investory  (</a:t>
            </a:r>
            <a:r>
              <a:rPr lang="cs-CZ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http://www.obcepro.cz/data/MMR-obce-investori-web.pdf</a:t>
            </a: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Články: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Moderní obec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PRO města a obce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Manuály: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Zásady rozvoje: Jak nastavit pravidla jednání s investory ohledně nové výstavby (</a:t>
            </a:r>
            <a:r>
              <a:rPr lang="cs-CZ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https://www.investorzahumny.cz/nova-publikace-pro-obce-jak-nastavit-pravidla-jednani-s-investory/</a:t>
            </a: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- Investor za humny? Jak na developerskou výstavbu v obci a smlouvy s investory?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https://www.investorzahumny.cz/novy-manual-pro-obce-jak-na-developerskou-vystavbu/</a:t>
            </a: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b="1" lang="cs-CZ" sz="1700">
                <a:latin typeface="Calibri"/>
                <a:ea typeface="Calibri"/>
                <a:cs typeface="Calibri"/>
                <a:sym typeface="Calibri"/>
              </a:rPr>
              <a:t>Chystané: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Char char=" 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Odborná publikace pro nakladatelství Wolters Kluwer pro obce o smlouvách s investory (podzim 2019)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633999" y="4550229"/>
            <a:ext cx="10909073" cy="1057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70"/>
              <a:buFont typeface="Calibri"/>
              <a:buNone/>
            </a:pPr>
            <a:r>
              <a:rPr lang="cs-CZ" sz="2970" u="sng">
                <a:solidFill>
                  <a:schemeClr val="hlink"/>
                </a:solidFill>
                <a:hlinkClick r:id="rId3"/>
              </a:rPr>
              <a:t>www.investorzahumny.cz</a:t>
            </a:r>
            <a:br>
              <a:rPr lang="cs-CZ" sz="2970">
                <a:solidFill>
                  <a:srgbClr val="262626"/>
                </a:solidFill>
              </a:rPr>
            </a:br>
            <a:r>
              <a:rPr lang="cs-CZ" sz="2970">
                <a:solidFill>
                  <a:srgbClr val="262626"/>
                </a:solidFill>
              </a:rPr>
              <a:t>Telefon: + 420 721 725 474</a:t>
            </a:r>
            <a:br>
              <a:rPr lang="cs-CZ" sz="2970">
                <a:solidFill>
                  <a:srgbClr val="262626"/>
                </a:solidFill>
              </a:rPr>
            </a:br>
            <a:r>
              <a:rPr lang="cs-CZ" sz="2970">
                <a:solidFill>
                  <a:srgbClr val="262626"/>
                </a:solidFill>
              </a:rPr>
              <a:t>E-mail: </a:t>
            </a:r>
            <a:r>
              <a:rPr lang="cs-CZ" sz="2970" u="sng">
                <a:solidFill>
                  <a:schemeClr val="hlink"/>
                </a:solidFill>
                <a:hlinkClick r:id="rId4"/>
              </a:rPr>
              <a:t>zahumenska@investorzahumny.cz</a:t>
            </a:r>
            <a:r>
              <a:rPr lang="cs-CZ" sz="2970">
                <a:solidFill>
                  <a:srgbClr val="262626"/>
                </a:solidFill>
              </a:rPr>
              <a:t> </a:t>
            </a:r>
            <a:br>
              <a:rPr lang="cs-CZ" sz="2970">
                <a:solidFill>
                  <a:srgbClr val="262626"/>
                </a:solidFill>
              </a:rPr>
            </a:br>
            <a:endParaRPr sz="2970">
              <a:solidFill>
                <a:srgbClr val="262626"/>
              </a:solidFill>
            </a:endParaRPr>
          </a:p>
        </p:txBody>
      </p:sp>
      <p:pic>
        <p:nvPicPr>
          <p:cNvPr id="247" name="Google Shape;247;p3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457" y="1517550"/>
            <a:ext cx="10916463" cy="2725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Co jsou zásady rozvoje</a:t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5"/>
          <p:cNvCxnSpPr/>
          <p:nvPr/>
        </p:nvCxnSpPr>
        <p:spPr>
          <a:xfrm>
            <a:off x="6411684" y="2086188"/>
            <a:ext cx="474880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0795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Pravidla pro jednání s investory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Definují zájmy obce a jejích občanů při rozvoji obce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Určují způsob financování budování/rozšiřování veřejné infrastruktury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Neupravuje žádný zákon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Obce vytváří z vlastní iniciativy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Forma: usnesení zastupitelstva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Příspěvek je DOBROVOLNÝ a NEDISKRIMINAČNÍ (není poskytnut v tísni a za nápadně nevýhodných podmínek)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Vyjednávání = méně pochybností o záměru, vyjasnění dopadů na infrastrukturu, včasné dohoda, včasné informace pro investora o tom, jaký záměr lze v území z pohledu obce realizovat, jaké připomínky bude v případě konkrétního záměru obec uplatňovat do územních řízení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</p:txBody>
      </p:sp>
      <p:sp>
        <p:nvSpPr>
          <p:cNvPr id="118" name="Google Shape;118;p1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Z čeho vyplývá postavení obce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6"/>
          <p:cNvCxnSpPr/>
          <p:nvPr/>
        </p:nvCxnSpPr>
        <p:spPr>
          <a:xfrm>
            <a:off x="6411684" y="2086188"/>
            <a:ext cx="4748808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cs-CZ" sz="1400"/>
              <a:t>§ 2 odst. 2 zákona o obcích: Obec pečuje o všestranný rozvoj svého území a o potřeby svých občanů; při plnění svých úkolů chrání též veřejný zájem.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cs-CZ" sz="1400"/>
              <a:t>§ 5 odst. 3 stavebního zákona: Orgány obce zajišťují ochranu a rozvoj hodnot území obce, pokud nejsou svěřeny působnosti v záležitostech nadmístního významu orgánům kraje nebo na základě zvláštních právních předpisů dotčeným orgánům.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cs-CZ" sz="1400"/>
              <a:t>§ 18 odst. 1 stavebního zákona: Cílem územního plánování je vytvářet předpoklady pro výstavbu a pro udržitelný rozvoj území, spočívající ve vyváženém vztahu podmínek pro příznivé životní prostředí, pro hospodářský rozvoj a pro soudržnost společenství obyvatel území a který uspokojuje potřeby současné generace, aniž by ohrožoval podmínky života generací budoucích.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❑"/>
            </a:pPr>
            <a:r>
              <a:rPr lang="cs-CZ" sz="1400"/>
              <a:t>§ 18 odst. 4 stavebního zákona: Územní plánování ve veřejném zájmu chrání a rozvíjí přírodní, kulturní a civilizační hodnoty území, včetně urbanistického, architektonického a archeologického dědictví. Přitom chrání krajinu jako podstatnou složku prostředí života obyvatel a základ jejich totožnosti. S ohledem na to určuje podmínky pro hospodárné využívání zastavěného území a zajišťuje ochranu nezastavěného území a nezastavitelných pozemků. Zastavitelné plochy se vymezují s ohledem na potenciál rozvoje území a míru využití zastavěného území.</a:t>
            </a:r>
            <a:endParaRPr sz="1400"/>
          </a:p>
        </p:txBody>
      </p:sp>
      <p:sp>
        <p:nvSpPr>
          <p:cNvPr id="129" name="Google Shape;129;p1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757084" y="634947"/>
            <a:ext cx="10781773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Podklady pro přípravu zásad rozvoje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0795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Strategický plán/Program rozvoje (podle zákona č. 128/2000 Sb.)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/>
              <a:t>Tvorba programů rozvoje metodika a aplikace ObcePRO </a:t>
            </a:r>
            <a:r>
              <a:rPr lang="cs-CZ" sz="1530" u="sng">
                <a:solidFill>
                  <a:schemeClr val="hlink"/>
                </a:solidFill>
                <a:hlinkClick r:id="rId4"/>
              </a:rPr>
              <a:t>http://www.obcepro.cz/</a:t>
            </a:r>
            <a:endParaRPr sz="1530"/>
          </a:p>
          <a:p>
            <a:pPr indent="-107950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Další strategie (adaptační strategie atp.)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/>
              <a:t>Adaptační opatření: Czech Globe: </a:t>
            </a:r>
            <a:r>
              <a:rPr lang="cs-CZ" sz="1530" u="sng">
                <a:solidFill>
                  <a:schemeClr val="hlink"/>
                </a:solidFill>
                <a:hlinkClick r:id="rId5"/>
              </a:rPr>
              <a:t>http://www.opatreni-adaptace.cz/</a:t>
            </a:r>
            <a:endParaRPr sz="1530"/>
          </a:p>
          <a:p>
            <a:pPr indent="-107950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Demografické studie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/>
              <a:t>Populační kalkulátor – PřF UK  </a:t>
            </a:r>
            <a:r>
              <a:rPr lang="cs-CZ" sz="1530" u="sng">
                <a:solidFill>
                  <a:schemeClr val="hlink"/>
                </a:solidFill>
                <a:hlinkClick r:id="rId6"/>
              </a:rPr>
              <a:t>http://web.natur.cuni.cz/demodept/kalkulacka/</a:t>
            </a:r>
            <a:endParaRPr sz="1530"/>
          </a:p>
          <a:p>
            <a:pPr indent="-107950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Územně analytické podklady</a:t>
            </a:r>
            <a:endParaRPr/>
          </a:p>
          <a:p>
            <a:pPr indent="-10795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cs-CZ" sz="1700"/>
              <a:t>Přehled o stavu infrastruktury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/>
              <a:t>Průměrné Ceny dopravní a technické infrastruktury - </a:t>
            </a:r>
            <a:r>
              <a:rPr lang="cs-CZ" sz="1530" u="sng">
                <a:solidFill>
                  <a:schemeClr val="hlink"/>
                </a:solidFill>
                <a:hlinkClick r:id="rId7"/>
              </a:rPr>
              <a:t>http://www.uur.cz/default.asp?ID=899</a:t>
            </a:r>
            <a:r>
              <a:rPr lang="cs-CZ" sz="1530"/>
              <a:t>  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/>
              <a:t>Agis – Analytický geoinformační systém - </a:t>
            </a:r>
            <a:r>
              <a:rPr lang="cs-CZ" sz="1530" u="sng">
                <a:solidFill>
                  <a:schemeClr val="hlink"/>
                </a:solidFill>
                <a:hlinkClick r:id="rId8"/>
              </a:rPr>
              <a:t>https://www.smscr.cz/cz/1741-agis</a:t>
            </a:r>
            <a:r>
              <a:rPr lang="cs-CZ" sz="1530"/>
              <a:t> </a:t>
            </a:r>
            <a:endParaRPr/>
          </a:p>
          <a:p>
            <a:pPr indent="-182880" lvl="1" marL="38404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Noto Sans Symbols"/>
              <a:buChar char="❑"/>
            </a:pPr>
            <a:r>
              <a:rPr lang="cs-CZ" sz="1530"/>
              <a:t>Standardy dostupnosti veřejné infrastruktury - </a:t>
            </a:r>
            <a:r>
              <a:rPr lang="cs-CZ" sz="1530" u="sng">
                <a:solidFill>
                  <a:schemeClr val="hlink"/>
                </a:solidFill>
                <a:hlinkClick r:id="rId9"/>
              </a:rPr>
              <a:t>https://mmr.cz/cs/Ministerstvo/Stavebni-pravo/Stanoviska-a-metodiky/Stanoviska-odboru-uzemniho-planovani-MMR/9-Ostatni-stanoviska-a-metodiky/Standardy-dostupnosti-verejne-infrastruktury</a:t>
            </a:r>
            <a:r>
              <a:rPr lang="cs-CZ" sz="1530"/>
              <a:t> 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Jak zásady rozvoje formulovat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038169"/>
            <a:ext cx="5697210" cy="336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Obsah zásad: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Úvod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Vymezení pojmů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Vymezení situací, na které se vztahují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Výši příspěvku/způsob plnění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Proces vyjednávání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Postavení obce v rámci územního řízení a jako vlastníka infrastruktury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Úvod: ze zásad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0795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cs-CZ" sz="1700"/>
              <a:t>Z výše uvedených příčin je zájmem Obce a jejích občanů dále nerozšiřovat výstavbu, jestliže nebudou současně řešeny nedostatky ve veřejné infrastruktuře. </a:t>
            </a:r>
            <a:r>
              <a:rPr b="1" lang="cs-CZ" sz="1700"/>
              <a:t>Nová výstavba bez rozšíření celého spektra veřejné infrastruktury by mohla narušit stabilitu sídla, protože znamená výraznou zátěž pro stávající infrastrukturu a vyvolává finanční náklady na budování infrastruktury nové</a:t>
            </a:r>
            <a:r>
              <a:rPr lang="cs-CZ" sz="1700"/>
              <a:t>.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cs-CZ" sz="1700"/>
              <a:t>Zastupitelé Obce proto v zájmu harmonického rozvoje území schválili tyto „Zásady rozvoje obce Dobré bydlo“ (dále jen „Zásady“) jako soubor pravidel pro zájemce o novou výstavbu na území Obce. </a:t>
            </a:r>
            <a:r>
              <a:rPr b="1" lang="cs-CZ" sz="1700"/>
              <a:t>Pokud má dojít k územnímu rozvoji, je zapotřebí, aby se investoři nediskriminačním způsobem podíleli na financování nákladů, které jejich činnost v Obci vyvolá a aby spolupracovali na vytváření kvalitních a udržitelných podmínek k životu v Obci pro stávající i budoucí obyvatele</a:t>
            </a:r>
            <a:r>
              <a:rPr lang="cs-CZ" sz="1700"/>
              <a:t>. </a:t>
            </a:r>
            <a:endParaRPr/>
          </a:p>
          <a:p>
            <a:pPr indent="-10795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cs-CZ" sz="1700"/>
              <a:t>Protože </a:t>
            </a:r>
            <a:r>
              <a:rPr b="1" lang="cs-CZ" sz="1700"/>
              <a:t>Obec nemá povinnost na své náklady rozšiřovat veřejnou infrastrukturu</a:t>
            </a:r>
            <a:r>
              <a:rPr lang="cs-CZ" sz="1700"/>
              <a:t>, která je potřebná k dalšímu územnímu rozvoji, je třeba napříště postupovat při rozhodování o nové zástavbě, ať už rezidenční, volnočasové nebo komerční a průmyslové, podle těchto Zásad. Díky tomu může samospráva naplňovat svoje základní poslání, tedy chránit zájem obce a jejích obyvatel (§ 2 odst. 1 obecního zřízení).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40080" y="634947"/>
            <a:ext cx="10898776" cy="1246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Úvod: komentář</a:t>
            </a:r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77494" y="3334261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2847703" y="2198914"/>
            <a:ext cx="8691153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Proč  obec zásady schvaluje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Proč je pro zájmy obce a jejích obyvatel důležité, aby stavebníci přispívali na chod veřejné infrastruktury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cs-CZ"/>
              <a:t>Obce musí odkázat na program rozvoje, na územně analytické podklady, na stávající míru územního rozvoje a na stav veřejné infrastruktury a předpokládané dopady nové výstavby.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914401" y="634947"/>
            <a:ext cx="10624456" cy="1106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Pojmy: ze zásad</a:t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0388"/>
            <a:ext cx="5451627" cy="306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2782389" y="2198914"/>
            <a:ext cx="8756467" cy="3670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bytový záměr 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nebytový záměr  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investor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veřejná infrastruktura bezprostředně související se záměrem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ostatní veřejná infrastruktura dotčená realizací záměru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budování veřejné infrastruktury 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plánovací list minimálních standardů lokality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veřejný profil 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finanční příspěvek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smlouva o budování veřejné infrastruktury </a:t>
            </a:r>
            <a:endParaRPr/>
          </a:p>
          <a:p>
            <a:pPr indent="-9144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❖"/>
            </a:pPr>
            <a:r>
              <a:rPr lang="cs-CZ" sz="1400"/>
              <a:t>smlouva o finančním příspěvku</a:t>
            </a:r>
            <a:endParaRPr/>
          </a:p>
          <a:p>
            <a:pPr indent="-2539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ktiva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