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1"/>
  </p:notesMasterIdLst>
  <p:sldIdLst>
    <p:sldId id="256" r:id="rId2"/>
    <p:sldId id="257" r:id="rId3"/>
    <p:sldId id="266" r:id="rId4"/>
    <p:sldId id="263" r:id="rId5"/>
    <p:sldId id="274" r:id="rId6"/>
    <p:sldId id="258" r:id="rId7"/>
    <p:sldId id="264" r:id="rId8"/>
    <p:sldId id="259" r:id="rId9"/>
    <p:sldId id="260" r:id="rId10"/>
    <p:sldId id="265" r:id="rId11"/>
    <p:sldId id="261" r:id="rId12"/>
    <p:sldId id="275" r:id="rId13"/>
    <p:sldId id="267" r:id="rId14"/>
    <p:sldId id="268" r:id="rId15"/>
    <p:sldId id="273" r:id="rId16"/>
    <p:sldId id="270" r:id="rId17"/>
    <p:sldId id="271" r:id="rId18"/>
    <p:sldId id="269" r:id="rId19"/>
    <p:sldId id="272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7D905-5CD3-421B-BC9A-8B2A7AD39D5D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17E28-1561-4197-B873-8CCDB24CD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84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</a:t>
            </a:r>
            <a:r>
              <a:rPr lang="cs-CZ" baseline="0" dirty="0" smtClean="0"/>
              <a:t> potravy – ryby. Zubní </a:t>
            </a:r>
            <a:r>
              <a:rPr lang="cs-CZ" baseline="0" dirty="0" err="1" smtClean="0"/>
              <a:t>výplnbě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17E28-1561-4197-B873-8CCDB24CDA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39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31.1.2020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31.1.2020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31.1.2020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A271B-9529-491A-A63F-4FD262E38C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7447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31.1.2020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31.1.2020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31.1.2020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31.1.2020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31.1.2020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31.1.2020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31.1.2020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31.1.2020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31.1.2020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" TargetMode="External"/><Relationship Id="rId2" Type="http://schemas.openxmlformats.org/officeDocument/2006/relationships/hyperlink" Target="https://arnika.org/mezinarodni-umluvy-o-rtut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Pouring_liquid_mercury_bionerd.jpg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436096" y="1268760"/>
            <a:ext cx="3168352" cy="1656184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sz="6600" dirty="0" smtClean="0">
                <a:latin typeface="Bell MT" panose="02020503060305020303" pitchFamily="18" charset="0"/>
              </a:rPr>
              <a:t>RTUŤ</a:t>
            </a:r>
            <a:endParaRPr lang="cs-CZ" sz="6600" dirty="0">
              <a:latin typeface="Bell MT" panose="02020503060305020303" pitchFamily="18" charset="0"/>
            </a:endParaRPr>
          </a:p>
        </p:txBody>
      </p:sp>
      <p:pic>
        <p:nvPicPr>
          <p:cNvPr id="2054" name="Picture 6" descr="File:Pouring liquid mercury bioner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3" t="-3700"/>
          <a:stretch/>
        </p:blipFill>
        <p:spPr bwMode="auto">
          <a:xfrm>
            <a:off x="827584" y="1120485"/>
            <a:ext cx="4406612" cy="547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78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sz="4000" b="1" dirty="0" smtClean="0">
                <a:solidFill>
                  <a:schemeClr val="accent4"/>
                </a:solidFill>
              </a:rPr>
              <a:t>Kde najdeme rtuť doma?</a:t>
            </a:r>
            <a:endParaRPr lang="en-US" altLang="en-US" sz="4000" b="1" dirty="0" smtClean="0">
              <a:solidFill>
                <a:schemeClr val="accent4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sz="2800" dirty="0" smtClean="0">
                <a:latin typeface="Georgia" pitchFamily="18" charset="0"/>
              </a:rPr>
              <a:t>Fluorescentní žárovky</a:t>
            </a:r>
            <a:endParaRPr lang="en-US" altLang="en-US" sz="2800" dirty="0" smtClean="0">
              <a:latin typeface="Georgia" pitchFamily="18" charset="0"/>
            </a:endParaRPr>
          </a:p>
          <a:p>
            <a:pPr eaLnBrk="1" hangingPunct="1">
              <a:defRPr/>
            </a:pPr>
            <a:r>
              <a:rPr lang="cs-CZ" altLang="en-US" sz="2800" dirty="0" smtClean="0">
                <a:latin typeface="Georgia" pitchFamily="18" charset="0"/>
              </a:rPr>
              <a:t>Baterie</a:t>
            </a:r>
            <a:endParaRPr lang="en-US" altLang="en-US" sz="2800" dirty="0" smtClean="0">
              <a:latin typeface="Georgia" pitchFamily="18" charset="0"/>
            </a:endParaRPr>
          </a:p>
          <a:p>
            <a:pPr eaLnBrk="1" hangingPunct="1">
              <a:defRPr/>
            </a:pPr>
            <a:r>
              <a:rPr lang="cs-CZ" altLang="en-US" sz="2800" dirty="0" smtClean="0">
                <a:latin typeface="Georgia" pitchFamily="18" charset="0"/>
              </a:rPr>
              <a:t>Teploměry</a:t>
            </a:r>
            <a:endParaRPr lang="en-US" altLang="en-US" sz="2800" dirty="0" smtClean="0">
              <a:latin typeface="Georgia" pitchFamily="18" charset="0"/>
            </a:endParaRPr>
          </a:p>
          <a:p>
            <a:pPr eaLnBrk="1" hangingPunct="1">
              <a:defRPr/>
            </a:pPr>
            <a:r>
              <a:rPr lang="cs-CZ" altLang="en-US" sz="2800" dirty="0" smtClean="0">
                <a:latin typeface="Georgia" pitchFamily="18" charset="0"/>
              </a:rPr>
              <a:t>Zdravotnické pomůcky (tonometry)</a:t>
            </a:r>
            <a:endParaRPr lang="en-US" altLang="en-US" sz="2800" dirty="0" smtClean="0">
              <a:latin typeface="Georgia" pitchFamily="18" charset="0"/>
            </a:endParaRPr>
          </a:p>
          <a:p>
            <a:pPr eaLnBrk="1" hangingPunct="1">
              <a:defRPr/>
            </a:pPr>
            <a:r>
              <a:rPr lang="cs-CZ" altLang="en-US" sz="2800" dirty="0" smtClean="0">
                <a:latin typeface="Georgia" pitchFamily="18" charset="0"/>
              </a:rPr>
              <a:t>Termostaty</a:t>
            </a:r>
            <a:endParaRPr lang="en-US" altLang="en-US" sz="2800" dirty="0" smtClean="0">
              <a:latin typeface="Georgia" pitchFamily="18" charset="0"/>
            </a:endParaRPr>
          </a:p>
          <a:p>
            <a:pPr eaLnBrk="1" hangingPunct="1">
              <a:defRPr/>
            </a:pPr>
            <a:r>
              <a:rPr lang="cs-CZ" altLang="en-US" sz="2800" dirty="0" smtClean="0">
                <a:latin typeface="Georgia" pitchFamily="18" charset="0"/>
              </a:rPr>
              <a:t>Autodíly</a:t>
            </a:r>
            <a:endParaRPr lang="en-US" altLang="en-US" sz="2800" dirty="0" smtClean="0">
              <a:latin typeface="Georgia" pitchFamily="18" charset="0"/>
            </a:endParaRPr>
          </a:p>
          <a:p>
            <a:pPr eaLnBrk="1" hangingPunct="1">
              <a:defRPr/>
            </a:pPr>
            <a:endParaRPr lang="en-US" altLang="en-US" sz="2800" dirty="0" smtClean="0">
              <a:latin typeface="Georgia" pitchFamily="18" charset="0"/>
            </a:endParaRPr>
          </a:p>
        </p:txBody>
      </p:sp>
      <p:pic>
        <p:nvPicPr>
          <p:cNvPr id="5124" name="Picture 5" descr="Bulb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2438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 descr="s7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343400"/>
            <a:ext cx="2971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11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accent4"/>
                </a:solidFill>
              </a:rPr>
              <a:t>Vstup </a:t>
            </a:r>
            <a:r>
              <a:rPr lang="cs-CZ" b="1" dirty="0">
                <a:solidFill>
                  <a:schemeClr val="accent4"/>
                </a:solidFill>
              </a:rPr>
              <a:t>do prostředí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89120"/>
          </a:xfrm>
        </p:spPr>
        <p:txBody>
          <a:bodyPr>
            <a:normAutofit/>
          </a:bodyPr>
          <a:lstStyle/>
          <a:p>
            <a:r>
              <a:rPr lang="cs-CZ" sz="2400" dirty="0"/>
              <a:t>Přirozeně se </a:t>
            </a:r>
            <a:r>
              <a:rPr lang="cs-CZ" sz="2400" dirty="0" err="1"/>
              <a:t>Hg</a:t>
            </a:r>
            <a:r>
              <a:rPr lang="cs-CZ" sz="2400" dirty="0"/>
              <a:t> do prostředí dostává sopečnou činností a zvětráváním </a:t>
            </a:r>
            <a:r>
              <a:rPr lang="cs-CZ" sz="2400" dirty="0" err="1"/>
              <a:t>Hg</a:t>
            </a:r>
            <a:r>
              <a:rPr lang="cs-CZ" sz="2400" dirty="0"/>
              <a:t> ložisek</a:t>
            </a:r>
          </a:p>
          <a:p>
            <a:r>
              <a:rPr lang="cs-CZ" sz="2400" dirty="0"/>
              <a:t>většina je do prostředí uvolňována lidskou činnosti</a:t>
            </a:r>
          </a:p>
          <a:p>
            <a:r>
              <a:rPr lang="cs-CZ" sz="2400" dirty="0"/>
              <a:t>hlavní zdroj - spalování fosilních paliv a odpadů, těžba, metalurgie a chemický </a:t>
            </a:r>
            <a:r>
              <a:rPr lang="cs-CZ" sz="2400" dirty="0" smtClean="0"/>
              <a:t>průmysl, těžba zlata</a:t>
            </a:r>
            <a:endParaRPr lang="cs-CZ" sz="2400" dirty="0"/>
          </a:p>
          <a:p>
            <a:endParaRPr lang="cs-CZ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84792"/>
            <a:ext cx="4020368" cy="2683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36564"/>
            <a:ext cx="4464496" cy="298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67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46" y="23214"/>
            <a:ext cx="6669360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779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quatic Mercury 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8028384" cy="687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23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err="1">
                <a:solidFill>
                  <a:schemeClr val="accent4"/>
                </a:solidFill>
              </a:rPr>
              <a:t>Minamatská</a:t>
            </a:r>
            <a:r>
              <a:rPr lang="cs-CZ" b="1" dirty="0">
                <a:solidFill>
                  <a:schemeClr val="accent4"/>
                </a:solidFill>
              </a:rPr>
              <a:t> úmluva o </a:t>
            </a:r>
            <a:r>
              <a:rPr lang="cs-CZ" b="1" dirty="0" smtClean="0">
                <a:solidFill>
                  <a:schemeClr val="accent4"/>
                </a:solidFill>
              </a:rPr>
              <a:t>rtuti</a:t>
            </a:r>
            <a:endParaRPr lang="cs-CZ" dirty="0">
              <a:solidFill>
                <a:schemeClr val="accent4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73388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</a:t>
            </a:r>
            <a:r>
              <a:rPr lang="cs-CZ" dirty="0" smtClean="0"/>
              <a:t>odepsána v </a:t>
            </a:r>
            <a:r>
              <a:rPr lang="cs-CZ" dirty="0"/>
              <a:t>říjnu 2013 </a:t>
            </a:r>
            <a:r>
              <a:rPr lang="cs-CZ" dirty="0" smtClean="0"/>
              <a:t>na konferenci </a:t>
            </a:r>
            <a:r>
              <a:rPr lang="cs-CZ" dirty="0"/>
              <a:t>v </a:t>
            </a:r>
            <a:r>
              <a:rPr lang="cs-CZ" dirty="0" smtClean="0"/>
              <a:t>Japonsku</a:t>
            </a:r>
          </a:p>
          <a:p>
            <a:r>
              <a:rPr lang="cs-CZ" dirty="0" smtClean="0"/>
              <a:t>Vstoupila v platnost v srpnu 2017 poté, co ji ratifikovalo 50 států</a:t>
            </a:r>
          </a:p>
          <a:p>
            <a:r>
              <a:rPr lang="cs-CZ" dirty="0"/>
              <a:t>základní cíl </a:t>
            </a:r>
            <a:r>
              <a:rPr lang="cs-CZ" dirty="0" smtClean="0"/>
              <a:t>- ochrana </a:t>
            </a:r>
            <a:r>
              <a:rPr lang="cs-CZ" dirty="0"/>
              <a:t>lidského zdraví a životního prostředí </a:t>
            </a:r>
            <a:r>
              <a:rPr lang="cs-CZ" dirty="0" smtClean="0"/>
              <a:t>před </a:t>
            </a:r>
            <a:r>
              <a:rPr lang="cs-CZ" dirty="0"/>
              <a:t>emisemi a úniky rtuti a jejích sloučenin způsobenými lidskou </a:t>
            </a:r>
            <a:r>
              <a:rPr lang="cs-CZ" dirty="0" smtClean="0"/>
              <a:t>činností</a:t>
            </a:r>
          </a:p>
          <a:p>
            <a:r>
              <a:rPr lang="cs-CZ" dirty="0" smtClean="0"/>
              <a:t>omezit </a:t>
            </a:r>
            <a:r>
              <a:rPr lang="cs-CZ" dirty="0"/>
              <a:t>vstupy rtuti do výrobních </a:t>
            </a:r>
            <a:r>
              <a:rPr lang="cs-CZ" dirty="0" smtClean="0"/>
              <a:t>procesů</a:t>
            </a:r>
          </a:p>
          <a:p>
            <a:r>
              <a:rPr lang="cs-CZ" dirty="0" smtClean="0"/>
              <a:t>zakázat mezinárodní </a:t>
            </a:r>
            <a:r>
              <a:rPr lang="cs-CZ" dirty="0"/>
              <a:t>obchod se rtutí, emise rtuti do ovzduší, zajistit její bezpečné uložení a řešit i staré ekologické </a:t>
            </a:r>
            <a:r>
              <a:rPr lang="cs-CZ" dirty="0" smtClean="0"/>
              <a:t>zá</a:t>
            </a:r>
            <a:r>
              <a:rPr lang="cs-CZ" dirty="0"/>
              <a:t>těže a odpad s obsahem </a:t>
            </a:r>
            <a:r>
              <a:rPr lang="cs-CZ" dirty="0" smtClean="0"/>
              <a:t>rtuti</a:t>
            </a:r>
          </a:p>
          <a:p>
            <a:r>
              <a:rPr lang="cs-CZ" dirty="0" smtClean="0"/>
              <a:t>zamezit </a:t>
            </a:r>
            <a:r>
              <a:rPr lang="cs-CZ" dirty="0"/>
              <a:t>používání </a:t>
            </a:r>
            <a:r>
              <a:rPr lang="cs-CZ" dirty="0" err="1" smtClean="0"/>
              <a:t>Hg</a:t>
            </a:r>
            <a:r>
              <a:rPr lang="cs-CZ" dirty="0" smtClean="0"/>
              <a:t> při </a:t>
            </a:r>
            <a:r>
              <a:rPr lang="cs-CZ" dirty="0"/>
              <a:t>výrobě chlóru, ale také v celé řadě zdravotnických </a:t>
            </a:r>
            <a:r>
              <a:rPr lang="cs-CZ" dirty="0" smtClean="0"/>
              <a:t>přístrojů</a:t>
            </a:r>
          </a:p>
          <a:p>
            <a:r>
              <a:rPr lang="cs-CZ" dirty="0" smtClean="0"/>
              <a:t>přispět k </a:t>
            </a:r>
            <a:r>
              <a:rPr lang="cs-CZ" dirty="0"/>
              <a:t>redukci emisí rtuti z uhelných elektráren, spaloven odpadů a dalších </a:t>
            </a:r>
            <a:r>
              <a:rPr lang="cs-CZ" dirty="0" smtClean="0"/>
              <a:t>zdrojů</a:t>
            </a:r>
          </a:p>
        </p:txBody>
      </p:sp>
    </p:spTree>
    <p:extLst>
      <p:ext uri="{BB962C8B-B14F-4D97-AF65-F5344CB8AC3E}">
        <p14:creationId xmlns:p14="http://schemas.microsoft.com/office/powerpoint/2010/main" val="369361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184" y="442452"/>
            <a:ext cx="6491089" cy="5914104"/>
          </a:xfrm>
        </p:spPr>
      </p:pic>
    </p:spTree>
    <p:extLst>
      <p:ext uri="{BB962C8B-B14F-4D97-AF65-F5344CB8AC3E}">
        <p14:creationId xmlns:p14="http://schemas.microsoft.com/office/powerpoint/2010/main" val="125142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52117"/>
            <a:ext cx="3604907" cy="240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accent4"/>
                </a:solidFill>
              </a:rPr>
              <a:t>Rtuť v rybách </a:t>
            </a:r>
            <a:endParaRPr lang="cs-CZ" b="1" dirty="0">
              <a:solidFill>
                <a:schemeClr val="accent4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303606" y="1484784"/>
            <a:ext cx="4906888" cy="781664"/>
          </a:xfrm>
        </p:spPr>
        <p:txBody>
          <a:bodyPr/>
          <a:lstStyle/>
          <a:p>
            <a:r>
              <a:rPr lang="en-US" sz="2200" dirty="0" smtClean="0"/>
              <a:t>N</a:t>
            </a:r>
            <a:r>
              <a:rPr lang="cs-CZ" sz="2200" dirty="0" err="1" smtClean="0"/>
              <a:t>ejvyšší</a:t>
            </a:r>
            <a:r>
              <a:rPr lang="cs-CZ" sz="2200" dirty="0" smtClean="0"/>
              <a:t> koncentrace </a:t>
            </a:r>
            <a:r>
              <a:rPr lang="cs-CZ" sz="2200" dirty="0"/>
              <a:t>rtuti </a:t>
            </a: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 smtClean="0"/>
              <a:t>v </a:t>
            </a:r>
            <a:r>
              <a:rPr lang="cs-CZ" sz="2200" dirty="0"/>
              <a:t>kupovaných  </a:t>
            </a:r>
            <a:r>
              <a:rPr lang="cs-CZ" sz="2200" dirty="0" smtClean="0"/>
              <a:t>mořských rybách:</a:t>
            </a:r>
            <a:endParaRPr lang="cs-CZ" sz="22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4788024" y="1556792"/>
            <a:ext cx="4041775" cy="65484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</a:t>
            </a:r>
            <a:r>
              <a:rPr lang="cs-CZ" dirty="0" err="1" smtClean="0"/>
              <a:t>ejvyšší</a:t>
            </a:r>
            <a:r>
              <a:rPr lang="cs-CZ" dirty="0" smtClean="0"/>
              <a:t> </a:t>
            </a:r>
            <a:r>
              <a:rPr lang="cs-CZ" dirty="0"/>
              <a:t>koncentrace rtuti </a:t>
            </a:r>
            <a:br>
              <a:rPr lang="cs-CZ" dirty="0"/>
            </a:br>
            <a:r>
              <a:rPr lang="cs-CZ" dirty="0"/>
              <a:t>v </a:t>
            </a:r>
            <a:r>
              <a:rPr lang="cs-CZ" dirty="0" smtClean="0"/>
              <a:t>rybách ulovených v  Česku: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2"/>
          </p:nvPr>
        </p:nvSpPr>
        <p:spPr>
          <a:xfrm>
            <a:off x="457200" y="1988840"/>
            <a:ext cx="4114800" cy="2498576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r>
              <a:rPr lang="cs-CZ" dirty="0" smtClean="0"/>
              <a:t>1. mečoun obecný </a:t>
            </a:r>
            <a:br>
              <a:rPr lang="cs-CZ" dirty="0" smtClean="0"/>
            </a:br>
            <a:r>
              <a:rPr lang="cs-CZ" dirty="0" smtClean="0"/>
              <a:t>(1,117</a:t>
            </a:r>
            <a:r>
              <a:rPr lang="cs-CZ" dirty="0"/>
              <a:t> mg/kg čerstvé váhy</a:t>
            </a:r>
            <a:r>
              <a:rPr lang="en-US" dirty="0" smtClean="0"/>
              <a:t>)</a:t>
            </a:r>
            <a:endParaRPr lang="cs-CZ" dirty="0" smtClean="0"/>
          </a:p>
          <a:p>
            <a:r>
              <a:rPr lang="cs-CZ" dirty="0" smtClean="0"/>
              <a:t>2. tuňák žlutoploutvý  </a:t>
            </a:r>
            <a:br>
              <a:rPr lang="cs-CZ" dirty="0" smtClean="0"/>
            </a:br>
            <a:r>
              <a:rPr lang="cs-CZ" dirty="0" smtClean="0"/>
              <a:t>(0,296 mg/kg čerstvé váhy</a:t>
            </a:r>
            <a:r>
              <a:rPr lang="en-US" dirty="0" smtClean="0"/>
              <a:t>)</a:t>
            </a:r>
            <a:endParaRPr lang="cs-CZ" dirty="0" smtClean="0"/>
          </a:p>
          <a:p>
            <a:r>
              <a:rPr lang="cs-CZ" dirty="0" smtClean="0"/>
              <a:t>3. mořský ďas </a:t>
            </a:r>
            <a:br>
              <a:rPr lang="cs-CZ" dirty="0" smtClean="0"/>
            </a:br>
            <a:r>
              <a:rPr lang="en-US" dirty="0" smtClean="0"/>
              <a:t>(</a:t>
            </a:r>
            <a:r>
              <a:rPr lang="cs-CZ" dirty="0" smtClean="0"/>
              <a:t>0,242 mg/kg </a:t>
            </a:r>
            <a:r>
              <a:rPr lang="cs-CZ" dirty="0"/>
              <a:t>čerstvé váhy</a:t>
            </a:r>
            <a:r>
              <a:rPr lang="en-US" dirty="0"/>
              <a:t>)</a:t>
            </a:r>
            <a:endParaRPr lang="cs-CZ" dirty="0"/>
          </a:p>
          <a:p>
            <a:endParaRPr lang="en-US" dirty="0" smtClean="0"/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83738" y="1793216"/>
            <a:ext cx="4041775" cy="3845720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1. cejn velký </a:t>
            </a:r>
            <a:br>
              <a:rPr lang="cs-CZ" dirty="0" smtClean="0"/>
            </a:br>
            <a:r>
              <a:rPr lang="cs-CZ" dirty="0" smtClean="0"/>
              <a:t>(0,281 mg/kg čerstvé váhy</a:t>
            </a:r>
            <a:r>
              <a:rPr lang="en-US" dirty="0" smtClean="0"/>
              <a:t>)</a:t>
            </a:r>
            <a:endParaRPr lang="cs-CZ" dirty="0" smtClean="0"/>
          </a:p>
          <a:p>
            <a:r>
              <a:rPr lang="cs-CZ" dirty="0" smtClean="0"/>
              <a:t>2. okoun říční </a:t>
            </a:r>
            <a:br>
              <a:rPr lang="cs-CZ" dirty="0" smtClean="0"/>
            </a:br>
            <a:r>
              <a:rPr lang="en-US" dirty="0" smtClean="0"/>
              <a:t>(</a:t>
            </a:r>
            <a:r>
              <a:rPr lang="cs-CZ" dirty="0" smtClean="0"/>
              <a:t>0,254 mg/kg čerstvé váhy</a:t>
            </a:r>
            <a:r>
              <a:rPr lang="en-US" dirty="0" smtClean="0"/>
              <a:t>)</a:t>
            </a:r>
            <a:endParaRPr lang="cs-CZ" dirty="0" smtClean="0"/>
          </a:p>
          <a:p>
            <a:r>
              <a:rPr lang="cs-CZ" dirty="0" smtClean="0"/>
              <a:t>3. </a:t>
            </a:r>
            <a:r>
              <a:rPr lang="cs-CZ" dirty="0"/>
              <a:t>p</a:t>
            </a:r>
            <a:r>
              <a:rPr lang="cs-CZ" dirty="0" smtClean="0"/>
              <a:t>lotice obecná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(0,161 mg/kg čerstvé váhy</a:t>
            </a:r>
            <a:r>
              <a:rPr lang="en-US" dirty="0" smtClean="0"/>
              <a:t>)</a:t>
            </a:r>
            <a:endParaRPr lang="cs-CZ" dirty="0"/>
          </a:p>
        </p:txBody>
      </p:sp>
      <p:sp>
        <p:nvSpPr>
          <p:cNvPr id="9" name="Zástupný symbol pro obsah 5"/>
          <p:cNvSpPr txBox="1">
            <a:spLocks/>
          </p:cNvSpPr>
          <p:nvPr/>
        </p:nvSpPr>
        <p:spPr>
          <a:xfrm>
            <a:off x="395536" y="4797152"/>
            <a:ext cx="8352928" cy="1683568"/>
          </a:xfrm>
          <a:prstGeom prst="rect">
            <a:avLst/>
          </a:prstGeom>
        </p:spPr>
        <p:txBody>
          <a:bodyPr vert="horz" tIns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Ryby v pražských vodách - méně </a:t>
            </a:r>
            <a:br>
              <a:rPr lang="cs-CZ" dirty="0" smtClean="0"/>
            </a:br>
            <a:r>
              <a:rPr lang="cs-CZ" dirty="0" smtClean="0"/>
              <a:t>kontaminované </a:t>
            </a:r>
            <a:r>
              <a:rPr lang="cs-CZ" dirty="0" err="1" smtClean="0"/>
              <a:t>Hg</a:t>
            </a:r>
            <a:r>
              <a:rPr lang="cs-CZ" dirty="0" smtClean="0"/>
              <a:t> než ty kupované </a:t>
            </a:r>
          </a:p>
          <a:p>
            <a:r>
              <a:rPr lang="cs-CZ" dirty="0" smtClean="0"/>
              <a:t>Nejvíc kontaminované – dravé ryby</a:t>
            </a:r>
            <a:endParaRPr lang="en-US" dirty="0" smtClean="0"/>
          </a:p>
          <a:p>
            <a:endParaRPr lang="cs-CZ" dirty="0"/>
          </a:p>
        </p:txBody>
      </p:sp>
      <p:pic>
        <p:nvPicPr>
          <p:cNvPr id="5122" name="Picture 2" descr="Výsledok vyhľadávania obrázkov pre dopyt arnika logo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3" t="27090" b="22213"/>
          <a:stretch/>
        </p:blipFill>
        <p:spPr bwMode="auto">
          <a:xfrm>
            <a:off x="7219644" y="0"/>
            <a:ext cx="1944088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03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ýsledok vyhľadávania obrázkov pre dopyt arnika logo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23"/>
          <a:stretch/>
        </p:blipFill>
        <p:spPr bwMode="auto">
          <a:xfrm>
            <a:off x="6917601" y="0"/>
            <a:ext cx="2226399" cy="159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4"/>
                </a:solidFill>
              </a:rPr>
              <a:t>Rtuť ve vlasech</a:t>
            </a:r>
            <a:endParaRPr lang="cs-CZ" b="1" dirty="0">
              <a:solidFill>
                <a:schemeClr val="accent4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odebrány vzorky vlasů 10 ženám ve věku od 24 do 53 let, které žijí na území Prahy a ryby pravidelně </a:t>
            </a:r>
            <a:r>
              <a:rPr lang="cs-CZ" dirty="0" smtClean="0"/>
              <a:t>konzumují ryby</a:t>
            </a:r>
          </a:p>
          <a:p>
            <a:r>
              <a:rPr lang="cs-CZ" smtClean="0"/>
              <a:t>Největší koncentrace  rtuti – 0,332  mg/kg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644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4"/>
                </a:solidFill>
              </a:rPr>
              <a:t>Zdroje</a:t>
            </a:r>
            <a:endParaRPr lang="cs-CZ" b="1" dirty="0">
              <a:solidFill>
                <a:schemeClr val="accent4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arnika.org/mezinarodni-umluvy-o-rtuti</a:t>
            </a:r>
            <a:endParaRPr lang="cs-CZ" dirty="0" smtClean="0"/>
          </a:p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arnika.org/mezinarodni-umluvy-o-rtuti</a:t>
            </a:r>
            <a:endParaRPr lang="cs-CZ" dirty="0" smtClean="0"/>
          </a:p>
          <a:p>
            <a:r>
              <a:rPr lang="cs-CZ" dirty="0" smtClean="0"/>
              <a:t>Mach V., Petrlík J., </a:t>
            </a:r>
            <a:r>
              <a:rPr lang="cs-CZ" dirty="0" err="1" smtClean="0"/>
              <a:t>Žulkovská</a:t>
            </a:r>
            <a:r>
              <a:rPr lang="cs-CZ" dirty="0" smtClean="0"/>
              <a:t> K., </a:t>
            </a:r>
            <a:r>
              <a:rPr lang="cs-CZ" dirty="0" err="1" smtClean="0"/>
              <a:t>Podracká</a:t>
            </a:r>
            <a:r>
              <a:rPr lang="cs-CZ" dirty="0" smtClean="0"/>
              <a:t> M. (2019</a:t>
            </a:r>
            <a:r>
              <a:rPr lang="en-US" dirty="0" smtClean="0"/>
              <a:t>)</a:t>
            </a:r>
            <a:r>
              <a:rPr lang="cs-CZ" dirty="0" smtClean="0"/>
              <a:t>: Rtuť v rybách v Praze</a:t>
            </a:r>
          </a:p>
          <a:p>
            <a:r>
              <a:rPr lang="cs-CZ" dirty="0">
                <a:hlinkClick r:id="rId3"/>
              </a:rPr>
              <a:t>https://www.flickr.com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r>
              <a:rPr lang="cs-CZ" dirty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commons.wikimedia.org/wiki/File:Pouring_liquid_mercury_bionerd.jpg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251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vaši pozornost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683567" y="3445736"/>
            <a:ext cx="8119789" cy="192748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06896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56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8"/>
          <a:stretch/>
        </p:blipFill>
        <p:spPr bwMode="auto">
          <a:xfrm>
            <a:off x="4355976" y="0"/>
            <a:ext cx="4788024" cy="304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4"/>
                </a:solidFill>
              </a:rPr>
              <a:t>Rtuť</a:t>
            </a:r>
            <a:r>
              <a:rPr lang="cs-CZ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smtClean="0">
                <a:solidFill>
                  <a:schemeClr val="accent4"/>
                </a:solidFill>
              </a:rPr>
              <a:t>obecně</a:t>
            </a:r>
            <a:endParaRPr lang="cs-CZ" b="1" dirty="0">
              <a:solidFill>
                <a:schemeClr val="accent4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</a:t>
            </a:r>
            <a:r>
              <a:rPr lang="cs-CZ" dirty="0" smtClean="0"/>
              <a:t>apalný </a:t>
            </a:r>
            <a:r>
              <a:rPr lang="cs-CZ" dirty="0" smtClean="0"/>
              <a:t>těžký kov</a:t>
            </a:r>
          </a:p>
          <a:p>
            <a:r>
              <a:rPr lang="cs-CZ" dirty="0" smtClean="0"/>
              <a:t>Přirozeně </a:t>
            </a:r>
            <a:r>
              <a:rPr lang="cs-CZ" dirty="0"/>
              <a:t>se tvoří </a:t>
            </a:r>
            <a:r>
              <a:rPr lang="cs-CZ" dirty="0" smtClean="0"/>
              <a:t>v sopečných </a:t>
            </a:r>
            <a:r>
              <a:rPr lang="cs-CZ" dirty="0"/>
              <a:t>oblastech </a:t>
            </a:r>
            <a:r>
              <a:rPr lang="cs-CZ" dirty="0" smtClean="0"/>
              <a:t>a místech </a:t>
            </a:r>
            <a:br>
              <a:rPr lang="cs-CZ" dirty="0" smtClean="0"/>
            </a:br>
            <a:r>
              <a:rPr lang="cs-CZ" dirty="0" smtClean="0"/>
              <a:t>s horkými prameny</a:t>
            </a:r>
          </a:p>
          <a:p>
            <a:r>
              <a:rPr lang="cs-CZ" dirty="0" smtClean="0"/>
              <a:t>Perzistentní</a:t>
            </a:r>
            <a:r>
              <a:rPr lang="cs-CZ" dirty="0" smtClean="0"/>
              <a:t>, vysoce </a:t>
            </a:r>
            <a:r>
              <a:rPr lang="cs-CZ" dirty="0"/>
              <a:t>mobilní </a:t>
            </a:r>
            <a:r>
              <a:rPr lang="cs-CZ" dirty="0" smtClean="0"/>
              <a:t>toxická látk</a:t>
            </a:r>
            <a:r>
              <a:rPr lang="cs-CZ" dirty="0"/>
              <a:t>a</a:t>
            </a:r>
            <a:r>
              <a:rPr lang="cs-CZ" dirty="0" smtClean="0"/>
              <a:t> s</a:t>
            </a:r>
            <a:r>
              <a:rPr lang="cs-CZ" dirty="0"/>
              <a:t> vysokým bioakumulačním potenciálem (organická </a:t>
            </a:r>
            <a:r>
              <a:rPr lang="cs-CZ" dirty="0" err="1"/>
              <a:t>Hg</a:t>
            </a:r>
            <a:r>
              <a:rPr lang="cs-CZ" dirty="0" smtClean="0"/>
              <a:t>)</a:t>
            </a:r>
          </a:p>
          <a:p>
            <a:r>
              <a:rPr lang="cs-CZ" dirty="0"/>
              <a:t>O</a:t>
            </a:r>
            <a:r>
              <a:rPr lang="cs-CZ" dirty="0" smtClean="0"/>
              <a:t>rganické </a:t>
            </a:r>
            <a:r>
              <a:rPr lang="cs-CZ" dirty="0"/>
              <a:t>sloučeniny rtuti mají mimořádně velkou schopnost hromadit se v organismech a přenášet se dále potravním </a:t>
            </a:r>
            <a:r>
              <a:rPr lang="cs-CZ" dirty="0" smtClean="0"/>
              <a:t>řetězcem</a:t>
            </a:r>
          </a:p>
          <a:p>
            <a:r>
              <a:rPr lang="cs-CZ" dirty="0"/>
              <a:t>Z těla se vylučuje až několik </a:t>
            </a:r>
            <a:r>
              <a:rPr lang="cs-CZ" dirty="0" smtClean="0"/>
              <a:t>let</a:t>
            </a:r>
          </a:p>
          <a:p>
            <a:r>
              <a:rPr lang="cs-CZ" dirty="0" smtClean="0"/>
              <a:t>Neurotoxická látka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673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945212"/>
            <a:ext cx="8229600" cy="1143000"/>
          </a:xfrm>
        </p:spPr>
        <p:txBody>
          <a:bodyPr/>
          <a:lstStyle/>
          <a:p>
            <a:r>
              <a:rPr lang="cs-CZ" b="1" dirty="0" err="1" smtClean="0">
                <a:solidFill>
                  <a:schemeClr val="accent4"/>
                </a:solidFill>
              </a:rPr>
              <a:t>Methylrtuť</a:t>
            </a:r>
            <a:endParaRPr lang="cs-CZ" b="1" dirty="0">
              <a:solidFill>
                <a:schemeClr val="accent4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636912"/>
            <a:ext cx="8301608" cy="4677152"/>
          </a:xfrm>
        </p:spPr>
        <p:txBody>
          <a:bodyPr/>
          <a:lstStyle/>
          <a:p>
            <a:r>
              <a:rPr lang="cs-CZ" dirty="0" smtClean="0"/>
              <a:t>Organická forma rtuti</a:t>
            </a:r>
          </a:p>
          <a:p>
            <a:r>
              <a:rPr lang="cs-CZ" dirty="0" smtClean="0"/>
              <a:t>Vzniká při sloučení rtutě s uhlíkem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cs-CZ" sz="2600" dirty="0" smtClean="0"/>
              <a:t>Rozpustná v tucích </a:t>
            </a:r>
            <a:endParaRPr lang="cs-CZ" sz="2600" dirty="0"/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cs-CZ" sz="2600" dirty="0" smtClean="0"/>
              <a:t>Do organismu se dostává přes trávicí trakt</a:t>
            </a:r>
          </a:p>
          <a:p>
            <a:r>
              <a:rPr lang="cs-CZ" dirty="0" smtClean="0"/>
              <a:t>Akumuluje se v živých organismech – hlavně v rybách</a:t>
            </a:r>
          </a:p>
          <a:p>
            <a:r>
              <a:rPr lang="cs-CZ" dirty="0" smtClean="0"/>
              <a:t>Nejvíce rtuti v dravých mořských rybách (žralok, mečoun, tuňák, mořský </a:t>
            </a:r>
            <a:r>
              <a:rPr lang="cs-CZ" dirty="0" smtClean="0"/>
              <a:t>ďas, apod.)</a:t>
            </a:r>
            <a:endParaRPr lang="cs-CZ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" t="10277" b="3616"/>
          <a:stretch/>
        </p:blipFill>
        <p:spPr bwMode="auto">
          <a:xfrm>
            <a:off x="4499993" y="251220"/>
            <a:ext cx="4248472" cy="2869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500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02295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accent4"/>
                </a:solidFill>
              </a:rPr>
              <a:t>Zdroje kontaminace rtutí</a:t>
            </a:r>
            <a:endParaRPr lang="cs-CZ" b="1" dirty="0">
              <a:solidFill>
                <a:schemeClr val="accent4"/>
              </a:solidFill>
            </a:endParaRPr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84784"/>
            <a:ext cx="4248472" cy="5027573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55576" y="1542661"/>
            <a:ext cx="302433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cs-CZ" sz="2400" dirty="0" smtClean="0"/>
              <a:t>Ryby – strava</a:t>
            </a:r>
          </a:p>
          <a:p>
            <a:pPr marL="285750" indent="-285750">
              <a:buFont typeface="Arial" charset="0"/>
              <a:buChar char="•"/>
            </a:pPr>
            <a:r>
              <a:rPr lang="cs-CZ" sz="2400" dirty="0" smtClean="0"/>
              <a:t>Zubní výplně – amalgám</a:t>
            </a:r>
          </a:p>
          <a:p>
            <a:pPr marL="285750" indent="-285750">
              <a:buFont typeface="Arial" charset="0"/>
              <a:buChar char="•"/>
            </a:pPr>
            <a:r>
              <a:rPr lang="cs-CZ" sz="2400" dirty="0" smtClean="0"/>
              <a:t>Teploměry, zářivky – v domácnosti</a:t>
            </a:r>
            <a:endParaRPr lang="cs-CZ" sz="2400" dirty="0"/>
          </a:p>
          <a:p>
            <a:r>
              <a:rPr lang="cs-CZ" sz="2400" dirty="0" smtClean="0"/>
              <a:t>Průmyslové znečištění:</a:t>
            </a:r>
          </a:p>
          <a:p>
            <a:pPr marL="285750" indent="-285750">
              <a:buFont typeface="Arial" charset="0"/>
              <a:buChar char="•"/>
            </a:pPr>
            <a:r>
              <a:rPr lang="cs-CZ" sz="2400" dirty="0" smtClean="0"/>
              <a:t>tepelné elektrárny při pálení uhlí</a:t>
            </a:r>
          </a:p>
          <a:p>
            <a:pPr marL="285750" indent="-285750">
              <a:buFont typeface="Arial" charset="0"/>
              <a:buChar char="•"/>
            </a:pPr>
            <a:r>
              <a:rPr lang="cs-CZ" sz="2400" dirty="0" smtClean="0"/>
              <a:t>Chemičky</a:t>
            </a:r>
          </a:p>
          <a:p>
            <a:pPr marL="285750" indent="-285750">
              <a:buFont typeface="Arial" charset="0"/>
              <a:buChar char="•"/>
            </a:pPr>
            <a:r>
              <a:rPr lang="cs-CZ" sz="2400" dirty="0" smtClean="0"/>
              <a:t>Pesticidy</a:t>
            </a:r>
          </a:p>
          <a:p>
            <a:pPr marL="285750" indent="-285750">
              <a:buFont typeface="Arial" charset="0"/>
              <a:buChar char="•"/>
            </a:pPr>
            <a:r>
              <a:rPr lang="cs-CZ" sz="2400" dirty="0" smtClean="0"/>
              <a:t>Těžba zlata (neprůmyslová)</a:t>
            </a:r>
          </a:p>
          <a:p>
            <a:endParaRPr lang="cs-CZ" sz="2400" dirty="0" smtClean="0"/>
          </a:p>
          <a:p>
            <a:endParaRPr lang="cs-CZ" dirty="0" smtClean="0"/>
          </a:p>
          <a:p>
            <a:pPr marL="285750" indent="-285750">
              <a:buFont typeface="Arial" charset="0"/>
              <a:buChar char="•"/>
            </a:pPr>
            <a:endParaRPr lang="cs-CZ" dirty="0" smtClean="0"/>
          </a:p>
          <a:p>
            <a:r>
              <a:rPr lang="cs-CZ" dirty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34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74" y="257598"/>
            <a:ext cx="6339754" cy="633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accent4"/>
                </a:solidFill>
              </a:rPr>
              <a:t>Vstup </a:t>
            </a:r>
            <a:r>
              <a:rPr lang="cs-CZ" b="1" dirty="0" err="1" smtClean="0">
                <a:solidFill>
                  <a:schemeClr val="accent4"/>
                </a:solidFill>
              </a:rPr>
              <a:t>Hg</a:t>
            </a:r>
            <a:r>
              <a:rPr lang="cs-CZ" b="1" dirty="0" smtClean="0">
                <a:solidFill>
                  <a:schemeClr val="accent4"/>
                </a:solidFill>
              </a:rPr>
              <a:t> do lidského organismu</a:t>
            </a:r>
            <a:endParaRPr lang="cs-CZ" b="1" dirty="0">
              <a:solidFill>
                <a:schemeClr val="accent4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89120"/>
          </a:xfrm>
        </p:spPr>
        <p:txBody>
          <a:bodyPr/>
          <a:lstStyle/>
          <a:p>
            <a:r>
              <a:rPr lang="cs-CZ" dirty="0"/>
              <a:t>v</a:t>
            </a:r>
            <a:r>
              <a:rPr lang="cs-CZ" dirty="0" smtClean="0"/>
              <a:t>dechováním</a:t>
            </a:r>
          </a:p>
          <a:p>
            <a:r>
              <a:rPr lang="cs-CZ" dirty="0" smtClean="0"/>
              <a:t>přes </a:t>
            </a:r>
            <a:r>
              <a:rPr lang="cs-CZ" dirty="0"/>
              <a:t>trávicí trakt </a:t>
            </a:r>
          </a:p>
          <a:p>
            <a:r>
              <a:rPr lang="cs-CZ" dirty="0"/>
              <a:t>p</a:t>
            </a:r>
            <a:r>
              <a:rPr lang="cs-CZ" dirty="0" smtClean="0"/>
              <a:t>okožku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/>
              <a:t>v</a:t>
            </a:r>
            <a:r>
              <a:rPr lang="cs-CZ" dirty="0" smtClean="0"/>
              <a:t> játrech</a:t>
            </a:r>
          </a:p>
          <a:p>
            <a:r>
              <a:rPr lang="cs-CZ" dirty="0" smtClean="0"/>
              <a:t>v ledvinách</a:t>
            </a:r>
          </a:p>
          <a:p>
            <a:r>
              <a:rPr lang="cs-CZ" dirty="0" smtClean="0"/>
              <a:t>v slezině</a:t>
            </a:r>
          </a:p>
          <a:p>
            <a:endParaRPr lang="cs-CZ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67544" y="350100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464298" y="2689154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 smtClean="0">
                <a:solidFill>
                  <a:schemeClr val="accent4"/>
                </a:solidFill>
              </a:rPr>
              <a:t>Hromadění v lidském organismu</a:t>
            </a:r>
            <a:endParaRPr lang="cs-CZ" sz="4000" b="1" dirty="0">
              <a:solidFill>
                <a:schemeClr val="accent4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98" y="3864676"/>
            <a:ext cx="4117774" cy="2746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68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072" y="116632"/>
            <a:ext cx="8259856" cy="1143000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 smtClean="0"/>
              <a:t>TRVALÉ NÁSLEDKY PŮSOBENÍ RTUTI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57200" y="1600202"/>
            <a:ext cx="5432612" cy="4525963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Vysoce neurotoxická látka – poškozuje zdravý vývoj mozku</a:t>
            </a:r>
          </a:p>
          <a:p>
            <a:r>
              <a:rPr lang="cs-CZ" dirty="0" smtClean="0"/>
              <a:t>Postupem </a:t>
            </a:r>
            <a:r>
              <a:rPr lang="cs-CZ" dirty="0"/>
              <a:t>času se vědecký odhad tzv. „bezpečného množství“ neustále snižuje. </a:t>
            </a:r>
            <a:endParaRPr lang="cs-CZ" dirty="0" smtClean="0"/>
          </a:p>
          <a:p>
            <a:r>
              <a:rPr lang="cs-CZ" dirty="0" smtClean="0"/>
              <a:t>Na individuální úrovni efekt méně znepokojující než celospolečenské </a:t>
            </a:r>
            <a:r>
              <a:rPr lang="cs-CZ" dirty="0"/>
              <a:t>důsledky plošné </a:t>
            </a:r>
            <a:r>
              <a:rPr lang="cs-CZ" dirty="0" smtClean="0"/>
              <a:t>kontaminace. </a:t>
            </a:r>
          </a:p>
          <a:p>
            <a:r>
              <a:rPr lang="cs-CZ" dirty="0" smtClean="0"/>
              <a:t>Naše </a:t>
            </a:r>
            <a:r>
              <a:rPr lang="cs-CZ" dirty="0"/>
              <a:t>děti i budoucí generace </a:t>
            </a:r>
            <a:r>
              <a:rPr lang="cs-CZ" dirty="0" smtClean="0"/>
              <a:t>vážně </a:t>
            </a:r>
            <a:r>
              <a:rPr lang="cs-CZ" dirty="0"/>
              <a:t>ohroženy snižováním inteligence, rozvojem poruch učení, zhoršením senzorických funkcí a opožďováním normálního vývoje. </a:t>
            </a:r>
          </a:p>
        </p:txBody>
      </p:sp>
      <p:sp>
        <p:nvSpPr>
          <p:cNvPr id="5" name="Obdélník 4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. 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0" y="3429000"/>
            <a:ext cx="2857500" cy="2857500"/>
          </a:xfrm>
          <a:prstGeom prst="rect">
            <a:avLst/>
          </a:prstGeom>
        </p:spPr>
      </p:pic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134972"/>
              </p:ext>
            </p:extLst>
          </p:nvPr>
        </p:nvGraphicFramePr>
        <p:xfrm>
          <a:off x="7256207" y="1157450"/>
          <a:ext cx="1302601" cy="1049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obrázek" r:id="rId4" imgW="1219719" imgH="737321" progId="Word.Picture.8">
                  <p:embed/>
                </p:oleObj>
              </mc:Choice>
              <mc:Fallback>
                <p:oleObj name="obrázek" r:id="rId4" imgW="1219719" imgH="737321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6207" y="1157450"/>
                        <a:ext cx="1302601" cy="10492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901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4"/>
                </a:solidFill>
              </a:rPr>
              <a:t>Negativní vliv na zdraví</a:t>
            </a:r>
            <a:endParaRPr lang="cs-CZ" b="1" dirty="0">
              <a:solidFill>
                <a:schemeClr val="accent4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Akutní účinky</a:t>
            </a:r>
            <a:endParaRPr lang="cs-CZ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Chronické účinky</a:t>
            </a:r>
            <a:endParaRPr lang="cs-CZ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cs-CZ" dirty="0"/>
              <a:t>poškození dýchací </a:t>
            </a:r>
            <a:r>
              <a:rPr lang="cs-CZ" dirty="0" smtClean="0"/>
              <a:t>soustavy</a:t>
            </a:r>
          </a:p>
          <a:p>
            <a:r>
              <a:rPr lang="cs-CZ" dirty="0" smtClean="0"/>
              <a:t>bolesti břicha</a:t>
            </a:r>
          </a:p>
          <a:p>
            <a:r>
              <a:rPr lang="cs-CZ" dirty="0" smtClean="0"/>
              <a:t>průjem </a:t>
            </a:r>
            <a:r>
              <a:rPr lang="cs-CZ" dirty="0"/>
              <a:t>a </a:t>
            </a:r>
            <a:r>
              <a:rPr lang="cs-CZ" dirty="0" smtClean="0"/>
              <a:t>zvracení</a:t>
            </a:r>
          </a:p>
          <a:p>
            <a:r>
              <a:rPr lang="cs-CZ" dirty="0"/>
              <a:t>s</a:t>
            </a:r>
            <a:r>
              <a:rPr lang="cs-CZ" dirty="0" smtClean="0"/>
              <a:t>linění</a:t>
            </a:r>
          </a:p>
          <a:p>
            <a:r>
              <a:rPr lang="cs-CZ" dirty="0"/>
              <a:t>t</a:t>
            </a:r>
            <a:r>
              <a:rPr lang="cs-CZ" dirty="0" smtClean="0"/>
              <a:t>řes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/>
              <a:t>Smrtelné je pozření 1 g </a:t>
            </a:r>
            <a:r>
              <a:rPr lang="cs-CZ" dirty="0" err="1"/>
              <a:t>Hg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cs-CZ" dirty="0"/>
              <a:t>poškození nervové soustavy</a:t>
            </a:r>
          </a:p>
          <a:p>
            <a:r>
              <a:rPr lang="cs-CZ" dirty="0" smtClean="0"/>
              <a:t>poruchy </a:t>
            </a:r>
            <a:r>
              <a:rPr lang="cs-CZ" dirty="0"/>
              <a:t>až ochrnutí </a:t>
            </a:r>
            <a:r>
              <a:rPr lang="cs-CZ" dirty="0" smtClean="0"/>
              <a:t>mozku</a:t>
            </a:r>
          </a:p>
          <a:p>
            <a:r>
              <a:rPr lang="cs-CZ" dirty="0" smtClean="0"/>
              <a:t>mentální retardace </a:t>
            </a:r>
            <a:r>
              <a:rPr lang="cs-CZ" dirty="0"/>
              <a:t>u nově narozených </a:t>
            </a:r>
            <a:r>
              <a:rPr lang="cs-CZ" dirty="0" smtClean="0"/>
              <a:t>dětí</a:t>
            </a:r>
          </a:p>
          <a:p>
            <a:r>
              <a:rPr lang="cs-CZ" dirty="0"/>
              <a:t>negativně působí na vývoj plodu </a:t>
            </a:r>
            <a:endParaRPr lang="cs-CZ" dirty="0" smtClean="0"/>
          </a:p>
          <a:p>
            <a:r>
              <a:rPr lang="cs-CZ" dirty="0" smtClean="0"/>
              <a:t>poruchy </a:t>
            </a:r>
            <a:r>
              <a:rPr lang="cs-CZ" dirty="0" smtClean="0"/>
              <a:t>reprodukce, imunity </a:t>
            </a:r>
          </a:p>
          <a:p>
            <a:r>
              <a:rPr lang="cs-CZ" dirty="0"/>
              <a:t>h</a:t>
            </a:r>
            <a:r>
              <a:rPr lang="cs-CZ" dirty="0" smtClean="0"/>
              <a:t>luchota a slepota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57909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accent4"/>
                </a:solidFill>
              </a:rPr>
              <a:t>Využití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cs-CZ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průmyslová výroba </a:t>
            </a:r>
            <a:r>
              <a:rPr lang="cs-CZ" dirty="0"/>
              <a:t>chlóru a </a:t>
            </a:r>
            <a:r>
              <a:rPr lang="cs-CZ" dirty="0" smtClean="0"/>
              <a:t>těžba </a:t>
            </a:r>
            <a:r>
              <a:rPr lang="cs-CZ" dirty="0" smtClean="0"/>
              <a:t>zlata v malém měřítku (rozvojové země JV Asie, Afrika, Jižní Am</a:t>
            </a:r>
            <a:r>
              <a:rPr lang="cs-CZ" dirty="0" smtClean="0"/>
              <a:t>erika)</a:t>
            </a:r>
            <a:endParaRPr lang="cs-CZ" dirty="0" smtClean="0"/>
          </a:p>
          <a:p>
            <a:r>
              <a:rPr lang="cs-CZ" dirty="0"/>
              <a:t>v</a:t>
            </a:r>
            <a:r>
              <a:rPr lang="cs-CZ" dirty="0" smtClean="0"/>
              <a:t> zářivkách</a:t>
            </a:r>
            <a:r>
              <a:rPr lang="cs-CZ" dirty="0"/>
              <a:t>, bateriích, měřících </a:t>
            </a:r>
            <a:r>
              <a:rPr lang="cs-CZ" dirty="0" smtClean="0"/>
              <a:t>(</a:t>
            </a:r>
            <a:r>
              <a:rPr lang="cs-CZ" dirty="0"/>
              <a:t>teploměry, </a:t>
            </a:r>
            <a:r>
              <a:rPr lang="cs-CZ" dirty="0" smtClean="0"/>
              <a:t>tlakoměry</a:t>
            </a:r>
            <a:r>
              <a:rPr lang="en-US" dirty="0" smtClean="0"/>
              <a:t>) </a:t>
            </a:r>
            <a:r>
              <a:rPr lang="cs-CZ" dirty="0" smtClean="0"/>
              <a:t>a </a:t>
            </a:r>
            <a:r>
              <a:rPr lang="cs-CZ" dirty="0"/>
              <a:t>analytických (polarografie) </a:t>
            </a:r>
            <a:r>
              <a:rPr lang="cs-CZ" dirty="0" smtClean="0"/>
              <a:t>přístrojích</a:t>
            </a:r>
          </a:p>
          <a:p>
            <a:r>
              <a:rPr lang="cs-CZ" dirty="0"/>
              <a:t>je běžnou součástí elektrických výbojek a zářivých trubic</a:t>
            </a:r>
            <a:endParaRPr lang="cs-CZ" dirty="0" smtClean="0"/>
          </a:p>
          <a:p>
            <a:r>
              <a:rPr lang="cs-CZ" dirty="0" smtClean="0"/>
              <a:t>v medicíně - ochranná </a:t>
            </a:r>
            <a:r>
              <a:rPr lang="cs-CZ" dirty="0"/>
              <a:t>přísada různých </a:t>
            </a:r>
            <a:r>
              <a:rPr lang="cs-CZ" dirty="0" smtClean="0"/>
              <a:t>nátěrů</a:t>
            </a:r>
          </a:p>
          <a:p>
            <a:r>
              <a:rPr lang="cs-CZ" dirty="0" smtClean="0"/>
              <a:t>v </a:t>
            </a:r>
            <a:r>
              <a:rPr lang="cs-CZ" dirty="0"/>
              <a:t>některých hnojivech a </a:t>
            </a:r>
            <a:r>
              <a:rPr lang="cs-CZ" dirty="0" smtClean="0"/>
              <a:t>pesticidech</a:t>
            </a:r>
          </a:p>
        </p:txBody>
      </p:sp>
    </p:spTree>
    <p:extLst>
      <p:ext uri="{BB962C8B-B14F-4D97-AF65-F5344CB8AC3E}">
        <p14:creationId xmlns:p14="http://schemas.microsoft.com/office/powerpoint/2010/main" val="56234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1576</TotalTime>
  <Words>441</Words>
  <Application>Microsoft Office PowerPoint</Application>
  <PresentationFormat>Předvádění na obrazovce (4:3)</PresentationFormat>
  <Paragraphs>113</Paragraphs>
  <Slides>19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1" baseType="lpstr">
      <vt:lpstr>Tok</vt:lpstr>
      <vt:lpstr>obrázek</vt:lpstr>
      <vt:lpstr>RTUŤ</vt:lpstr>
      <vt:lpstr>Rtuť obecně</vt:lpstr>
      <vt:lpstr>Methylrtuť</vt:lpstr>
      <vt:lpstr>Zdroje kontaminace rtutí</vt:lpstr>
      <vt:lpstr>Prezentace aplikace PowerPoint</vt:lpstr>
      <vt:lpstr>Vstup Hg do lidského organismu</vt:lpstr>
      <vt:lpstr>TRVALÉ NÁSLEDKY PŮSOBENÍ RTUTI</vt:lpstr>
      <vt:lpstr>Negativní vliv na zdraví</vt:lpstr>
      <vt:lpstr>Využití </vt:lpstr>
      <vt:lpstr>Kde najdeme rtuť doma?</vt:lpstr>
      <vt:lpstr>Vstup do prostředí</vt:lpstr>
      <vt:lpstr>Prezentace aplikace PowerPoint</vt:lpstr>
      <vt:lpstr>Prezentace aplikace PowerPoint</vt:lpstr>
      <vt:lpstr>Minamatská úmluva o rtuti</vt:lpstr>
      <vt:lpstr>Prezentace aplikace PowerPoint</vt:lpstr>
      <vt:lpstr>Rtuť v rybách </vt:lpstr>
      <vt:lpstr>Rtuť ve vlasech</vt:lpstr>
      <vt:lpstr>Zdroje</vt:lpstr>
      <vt:lpstr>Děkuji za vaši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Rtuť</dc:title>
  <dc:creator>Gabika Zelinová</dc:creator>
  <cp:lastModifiedBy>karolina</cp:lastModifiedBy>
  <cp:revision>62</cp:revision>
  <dcterms:created xsi:type="dcterms:W3CDTF">2020-01-13T14:16:27Z</dcterms:created>
  <dcterms:modified xsi:type="dcterms:W3CDTF">2020-01-31T12:25:48Z</dcterms:modified>
</cp:coreProperties>
</file>