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4"/>
  </p:notesMasterIdLst>
  <p:sldIdLst>
    <p:sldId id="256" r:id="rId2"/>
    <p:sldId id="346" r:id="rId3"/>
    <p:sldId id="305" r:id="rId4"/>
    <p:sldId id="316" r:id="rId5"/>
    <p:sldId id="376" r:id="rId6"/>
    <p:sldId id="442" r:id="rId7"/>
    <p:sldId id="308" r:id="rId8"/>
    <p:sldId id="440" r:id="rId9"/>
    <p:sldId id="441" r:id="rId10"/>
    <p:sldId id="439" r:id="rId11"/>
    <p:sldId id="297" r:id="rId12"/>
    <p:sldId id="31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2" autoAdjust="0"/>
    <p:restoredTop sz="94714" autoAdjust="0"/>
  </p:normalViewPr>
  <p:slideViewPr>
    <p:cSldViewPr>
      <p:cViewPr varScale="1">
        <p:scale>
          <a:sx n="66" d="100"/>
          <a:sy n="66" d="100"/>
        </p:scale>
        <p:origin x="102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85DB-7261-4641-9A14-103406E51718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F28BE-3A54-4B5A-A67B-FA92CAA8A78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8FEA3-FB7E-49BE-BD2E-BEA033ACD6B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4DB-A610-499A-8F50-55289C42D2C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3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8FEA3-FB7E-49BE-BD2E-BEA033ACD6B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F28BE-3A54-4B5A-A67B-FA92CAA8A78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9D380-F16A-4AEB-AEF4-D30F932C6EBF}" type="datetimeFigureOut">
              <a:rPr lang="cs-CZ" smtClean="0"/>
              <a:pPr/>
              <a:t>15.06.2021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501E-F610-4E5E-B1E9-4C369225F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 descr="C:\Users\Petr Klápště\Documents\__Hribek_osobni\_Teorie_participace\_dilci_texty\2014-11_SZKT_Luhacovice\Kololec_2_setk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753" y="4221088"/>
            <a:ext cx="2555775" cy="1710891"/>
          </a:xfrm>
          <a:prstGeom prst="rect">
            <a:avLst/>
          </a:prstGeom>
          <a:noFill/>
        </p:spPr>
      </p:pic>
      <p:pic>
        <p:nvPicPr>
          <p:cNvPr id="7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57166"/>
            <a:ext cx="1357322" cy="325118"/>
          </a:xfrm>
          <a:prstGeom prst="rect">
            <a:avLst/>
          </a:prstGeom>
          <a:noFill/>
        </p:spPr>
      </p:pic>
      <p:pic>
        <p:nvPicPr>
          <p:cNvPr id="8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6459317"/>
            <a:ext cx="1357322" cy="325118"/>
          </a:xfrm>
          <a:prstGeom prst="rect">
            <a:avLst/>
          </a:prstGeom>
          <a:noFill/>
        </p:spPr>
      </p:pic>
      <p:pic>
        <p:nvPicPr>
          <p:cNvPr id="9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6459317"/>
            <a:ext cx="1357322" cy="325118"/>
          </a:xfrm>
          <a:prstGeom prst="rect">
            <a:avLst/>
          </a:prstGeom>
          <a:noFill/>
        </p:spPr>
      </p:pic>
      <p:pic>
        <p:nvPicPr>
          <p:cNvPr id="10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459317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459317"/>
            <a:ext cx="1357322" cy="325118"/>
          </a:xfrm>
          <a:prstGeom prst="rect">
            <a:avLst/>
          </a:prstGeom>
          <a:noFill/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428596" y="626399"/>
            <a:ext cx="8463884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Participativní plánování v měřítku čtvrti a města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D:\_Fotky\_Pracovni\_ProstorPlus\_Projekty_akce\Barrandov\_Vyber\Vyber_male\2007-03-18-02-Duch_Barrandova_a_jak_se_mu_tu_zi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12130"/>
            <a:ext cx="2562985" cy="1717200"/>
          </a:xfrm>
          <a:prstGeom prst="rect">
            <a:avLst/>
          </a:prstGeom>
          <a:noFill/>
        </p:spPr>
      </p:pic>
      <p:pic>
        <p:nvPicPr>
          <p:cNvPr id="2052" name="Picture 4" descr="D:\_Fotky\_Pracovni\_ProstorPlus\_Projekty_akce\Palackeho\2008-10-09_EX\DSC05481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15196"/>
            <a:ext cx="2574035" cy="1716023"/>
          </a:xfrm>
          <a:prstGeom prst="rect">
            <a:avLst/>
          </a:prstGeom>
          <a:noFill/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428596" y="1428736"/>
            <a:ext cx="828680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Role v participativních procesech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Výzvy participace v měřítku čtvrti a města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Nástroje územního plánování – který je k čemu vhodný včetně participace</a:t>
            </a: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428596" y="2992607"/>
            <a:ext cx="8286808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ea typeface="+mj-ea"/>
                <a:cs typeface="+mj-cs"/>
              </a:rPr>
              <a:t>Petr </a:t>
            </a:r>
            <a:r>
              <a:rPr kumimoji="0" lang="cs-CZ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ea typeface="+mj-ea"/>
                <a:cs typeface="+mj-cs"/>
              </a:rPr>
              <a:t>Klápště</a:t>
            </a: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Ústav prostorového plánování FA ČVUT / atelier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Nature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 Systems </a:t>
            </a: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16" name="Picture 4" descr="C:\__Media\_Fotky\_Pracovni\_Participace\_Projekty_akce\Jablonne\2012-05-16\DSC06532.JPG"/>
          <p:cNvPicPr>
            <a:picLocks noChangeAspect="1" noChangeArrowheads="1"/>
          </p:cNvPicPr>
          <p:nvPr/>
        </p:nvPicPr>
        <p:blipFill>
          <a:blip r:embed="rId7" cstate="print"/>
          <a:srcRect r="2703"/>
          <a:stretch>
            <a:fillRect/>
          </a:stretch>
        </p:blipFill>
        <p:spPr bwMode="auto">
          <a:xfrm>
            <a:off x="-36512" y="4196689"/>
            <a:ext cx="2592288" cy="1783535"/>
          </a:xfrm>
          <a:prstGeom prst="rect">
            <a:avLst/>
          </a:prstGeom>
          <a:noFill/>
        </p:spPr>
      </p:pic>
      <p:sp>
        <p:nvSpPr>
          <p:cNvPr id="17" name="Obdélník 16"/>
          <p:cNvSpPr/>
          <p:nvPr/>
        </p:nvSpPr>
        <p:spPr>
          <a:xfrm>
            <a:off x="-396552" y="4077072"/>
            <a:ext cx="108732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5929354"/>
            <a:ext cx="9144000" cy="71414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1412776"/>
            <a:ext cx="3275856" cy="417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Územně plánovací podklady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0" y="620688"/>
            <a:ext cx="896448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Politika územního rozvoje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51520" y="1844824"/>
            <a:ext cx="3024336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Územně analytické podklady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51520" y="3717032"/>
            <a:ext cx="3024336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Územní studie</a:t>
            </a:r>
          </a:p>
        </p:txBody>
      </p:sp>
      <p:grpSp>
        <p:nvGrpSpPr>
          <p:cNvPr id="2" name="Skupina 36"/>
          <p:cNvGrpSpPr/>
          <p:nvPr/>
        </p:nvGrpSpPr>
        <p:grpSpPr>
          <a:xfrm>
            <a:off x="3347864" y="1844824"/>
            <a:ext cx="5616624" cy="1728192"/>
            <a:chOff x="3347864" y="2204864"/>
            <a:chExt cx="5616624" cy="1728192"/>
          </a:xfrm>
        </p:grpSpPr>
        <p:sp>
          <p:nvSpPr>
            <p:cNvPr id="28" name="Obdélník 27"/>
            <p:cNvSpPr/>
            <p:nvPr/>
          </p:nvSpPr>
          <p:spPr>
            <a:xfrm>
              <a:off x="3347864" y="2204864"/>
              <a:ext cx="2592288" cy="1728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Knowledge</a:t>
              </a:r>
              <a:r>
                <a:rPr lang="cs-CZ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cs-CZ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</a:t>
              </a:r>
              <a:r>
                <a:rPr lang="cs-CZ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cs-CZ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power</a:t>
              </a:r>
              <a:endParaRPr lang="cs-CZ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cs-CZ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cs-CZ" sz="1600" b="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Francis</a:t>
              </a:r>
              <a:r>
                <a:rPr lang="cs-CZ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cs-CZ" sz="1600" b="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Bacon</a:t>
              </a:r>
              <a:r>
                <a:rPr lang="cs-CZ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pic>
          <p:nvPicPr>
            <p:cNvPr id="4120" name="Picture 24" descr="http://www.902.gr/sites/default/files/styles/902-original/public/Media/20140121/pourbus_francis_bacon.jpg?itok=6sLMFpyY"/>
            <p:cNvPicPr>
              <a:picLocks noChangeAspect="1" noChangeArrowheads="1"/>
            </p:cNvPicPr>
            <p:nvPr/>
          </p:nvPicPr>
          <p:blipFill>
            <a:blip r:embed="rId3" cstate="print"/>
            <a:srcRect b="52481"/>
            <a:stretch>
              <a:fillRect/>
            </a:stretch>
          </p:blipFill>
          <p:spPr bwMode="auto">
            <a:xfrm>
              <a:off x="5940152" y="2204864"/>
              <a:ext cx="3024336" cy="17281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Pravoúhlý trojúhelník 33"/>
            <p:cNvSpPr/>
            <p:nvPr/>
          </p:nvSpPr>
          <p:spPr>
            <a:xfrm>
              <a:off x="5796136" y="2780928"/>
              <a:ext cx="648072" cy="36004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" name="Skupina 37"/>
          <p:cNvGrpSpPr/>
          <p:nvPr/>
        </p:nvGrpSpPr>
        <p:grpSpPr>
          <a:xfrm>
            <a:off x="3347864" y="3717032"/>
            <a:ext cx="5616624" cy="1728192"/>
            <a:chOff x="3347864" y="4077072"/>
            <a:chExt cx="5616624" cy="1728192"/>
          </a:xfrm>
        </p:grpSpPr>
        <p:sp>
          <p:nvSpPr>
            <p:cNvPr id="32" name="Obdélník 31"/>
            <p:cNvSpPr/>
            <p:nvPr/>
          </p:nvSpPr>
          <p:spPr>
            <a:xfrm>
              <a:off x="3347864" y="4077072"/>
              <a:ext cx="2232248" cy="1728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Whatever</a:t>
              </a:r>
              <a:r>
                <a:rPr lang="cs-CZ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cs-CZ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</a:t>
              </a:r>
              <a:r>
                <a:rPr lang="cs-CZ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cs-CZ" b="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want</a:t>
              </a:r>
              <a:endParaRPr lang="cs-CZ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cs-CZ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(Status Quo)</a:t>
              </a:r>
            </a:p>
          </p:txBody>
        </p:sp>
        <p:pic>
          <p:nvPicPr>
            <p:cNvPr id="4122" name="Picture 26" descr="http://vinylphoto.ru/var/albums/S/Status%20quo_1979_Whatever%20you%20want_4.jpg?m=1330855053"/>
            <p:cNvPicPr>
              <a:picLocks noChangeAspect="1" noChangeArrowheads="1"/>
            </p:cNvPicPr>
            <p:nvPr/>
          </p:nvPicPr>
          <p:blipFill>
            <a:blip r:embed="rId4" cstate="print"/>
            <a:srcRect t="47955"/>
            <a:stretch>
              <a:fillRect/>
            </a:stretch>
          </p:blipFill>
          <p:spPr bwMode="auto">
            <a:xfrm>
              <a:off x="5554773" y="4077072"/>
              <a:ext cx="3409715" cy="17281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Pravoúhlý trojúhelník 35"/>
            <p:cNvSpPr/>
            <p:nvPr/>
          </p:nvSpPr>
          <p:spPr>
            <a:xfrm flipV="1">
              <a:off x="5436096" y="5085184"/>
              <a:ext cx="648072" cy="288032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Obdélník 14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857224" y="109815"/>
            <a:ext cx="7603208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Nástroje územního plánování: logika legislativy</a:t>
            </a:r>
          </a:p>
        </p:txBody>
      </p:sp>
      <p:pic>
        <p:nvPicPr>
          <p:cNvPr id="3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35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37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38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39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40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196752"/>
            <a:ext cx="7829576" cy="5256584"/>
          </a:xfrm>
        </p:spPr>
        <p:txBody>
          <a:bodyPr>
            <a:normAutofit/>
          </a:bodyPr>
          <a:lstStyle/>
          <a:p>
            <a:pPr marL="177800" indent="-177800">
              <a:buNone/>
            </a:pPr>
            <a:r>
              <a:rPr lang="cs-CZ" sz="1800" dirty="0">
                <a:solidFill>
                  <a:srgbClr val="FF6600"/>
                </a:solidFill>
              </a:rPr>
              <a:t>Směry, kam by se měla participaci rozšířit, abychom :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(Preventivní) hodnocení pro územní plánování (územně analytické podklady), definování hodnot, problémů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 / generely veřejných prostor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Transformace opuštěných / zdevastovaných prostor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>
                <a:solidFill>
                  <a:srgbClr val="FF6600"/>
                </a:solidFill>
              </a:rPr>
              <a:t>Administrativní výzvy: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Koordinování více činností s participací více útvarů veřejné správy (veřejné prostory + územní plánování + strategické plánování + veřejné budovy + krajina…)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Další posun ÚAP směrem ke konkrétním potřebám v území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Zadávání koncepčních a koordinačních územních studií v rozměru čtvrti / sektoru / regionu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Kriteria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zadávání větších zakázek tak, aby bylo transparentní a vedlo ke kvalitě; skloubení architektonické soutěže na koncepční řešení a participace.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6"/>
            <a:ext cx="7603208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potřebujeme vyřešit?</a:t>
            </a: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196752"/>
            <a:ext cx="7891240" cy="5256584"/>
          </a:xfrm>
        </p:spPr>
        <p:txBody>
          <a:bodyPr>
            <a:normAutofit/>
          </a:bodyPr>
          <a:lstStyle/>
          <a:p>
            <a:pPr marL="177800" indent="-177800">
              <a:buNone/>
            </a:pPr>
            <a:r>
              <a:rPr lang="cs-CZ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</a:t>
            </a:r>
          </a:p>
          <a:p>
            <a:pPr marL="177800" indent="-17780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arch. Petr Klápště, Ph.D.</a:t>
            </a:r>
          </a:p>
          <a:p>
            <a:pPr marL="177800" indent="-17780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Ústav prostorového plánování, České vysoké učení technické v Praze, Fakulta architektury</a:t>
            </a:r>
          </a:p>
          <a:p>
            <a:pPr marL="177800" indent="-17780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www.fa.cvut.cz </a:t>
            </a:r>
          </a:p>
          <a:p>
            <a:pPr marL="177800" indent="-17780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Nature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udržitelná architektura, urbanismus a zahradní a krajinní úpravy</a:t>
            </a:r>
          </a:p>
          <a:p>
            <a:pPr marL="177800" indent="-17780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naturesystems.cz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petr.klapste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naturesystems.cz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800" indent="-17780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GSM: 775 614 342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3500438"/>
            <a:ext cx="8286776" cy="280888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solidFill>
                  <a:schemeClr val="bg1"/>
                </a:solidFill>
                <a:latin typeface="+mj-lt"/>
              </a:rPr>
              <a:t>Občané jsou odborníci na to, jak chtějí žít.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solidFill>
                  <a:schemeClr val="bg1"/>
                </a:solidFill>
                <a:latin typeface="+mj-lt"/>
              </a:rPr>
              <a:t>Architekti a plánovači na to, co a kde je k tomu potřeba mít.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solidFill>
                  <a:schemeClr val="bg1"/>
                </a:solidFill>
                <a:latin typeface="+mj-lt"/>
              </a:rPr>
              <a:t>Proces participace veřejnosti znamená cíleně připravovat komunikaci a získat tak od správných lidí správné informace ve správné fázi plánování.</a:t>
            </a:r>
            <a:endParaRPr lang="cs-CZ" sz="2400" b="1" dirty="0">
              <a:solidFill>
                <a:schemeClr val="bg1"/>
              </a:solidFill>
              <a:latin typeface="+mj-lt"/>
            </a:endParaRPr>
          </a:p>
          <a:p>
            <a:pPr marL="177800" indent="-177800"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196752"/>
            <a:ext cx="421883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Termíny participace, participativní plánování v kontextu projektování a plánování veřejných prostorů a budov, měst, vesnic a regionů označují přímé, strukturované a transparentní zapojení uživatelů území do procesu vzniku plánu nebo projektu. Participace umožní uživatelům území ovlivnit výslednou podobu plánu či projektu a zároveň zachovává profesní odpovědnost projektanta i delegovanou odpovědnost veřejné správy.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Participace je takto integrována do rámce zastupitelské demokracie a nenarušuje rovnováhu pravomocí a zodpovědností. Nejedná se tedy o projektování bez projektantů ani o anarchii či snahu o nahrazení politického systému zastupitelské demokracie jiným.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286776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participace (pracovní)</a:t>
            </a: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pic>
        <p:nvPicPr>
          <p:cNvPr id="15" name="Picture 1" descr="D:\_Fotky\_Pracovni\_ProstorPlus\_Projekty_akce\Suchdolske_namesti\2008-09-28_Svatovaclavske_posviceni\DSC05319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436096" y="1268760"/>
            <a:ext cx="3456384" cy="231377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" name="Picture 7" descr="D:\_Fotky\_Pracovni\_ProstorPlus\_Projekty_akce\top9.jpg"/>
          <p:cNvPicPr>
            <a:picLocks noChangeAspect="1" noChangeArrowheads="1"/>
          </p:cNvPicPr>
          <p:nvPr/>
        </p:nvPicPr>
        <p:blipFill>
          <a:blip r:embed="rId6" cstate="print"/>
          <a:srcRect t="3174" b="4771"/>
          <a:stretch>
            <a:fillRect/>
          </a:stretch>
        </p:blipFill>
        <p:spPr bwMode="auto">
          <a:xfrm>
            <a:off x="5436096" y="3717032"/>
            <a:ext cx="3456384" cy="210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2" y="714354"/>
          <a:ext cx="9215469" cy="6143645"/>
        </p:xfrm>
        <a:graphic>
          <a:graphicData uri="http://schemas.openxmlformats.org/drawingml/2006/table">
            <a:tbl>
              <a:tblPr>
                <a:effectLst/>
                <a:tableStyleId>{08FB837D-C827-4EFA-A057-4D05807E0F7C}</a:tableStyleId>
              </a:tblPr>
              <a:tblGrid>
                <a:gridCol w="171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4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Role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5339" marR="35339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Význam pro projekt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5339" marR="35339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Zástupci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5339" marR="35339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93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Nositelé detailní znalosti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„</a:t>
                      </a:r>
                      <a:r>
                        <a:rPr lang="cs-CZ" sz="18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stakeholders</a:t>
                      </a:r>
                      <a:r>
                        <a:rPr lang="cs-CZ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Jsou současnými nebo budoucími uživateli předmětu projektu.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Přinášejí informace o</a:t>
                      </a:r>
                      <a:r>
                        <a:rPr lang="cs-CZ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současném stavu, budoucích potřebách a vhodnosti navrhovaných řešení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Projekt je připravován právě pro ně, proces jeho vzniku by tomu měl odpovídat. </a:t>
                      </a:r>
                      <a:endParaRPr lang="cs-CZ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jednotlivci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pravidelní uživatelé </a:t>
                      </a: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(rezidenti, zaměstnanci místních firem atd.)</a:t>
                      </a:r>
                    </a:p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občasní uživatelé </a:t>
                      </a: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(procházejí, užívají služby, rekreují se)</a:t>
                      </a:r>
                      <a:endParaRPr lang="cs-CZ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3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organizace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neziskové organizace </a:t>
                      </a: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(místně příslušná sdružení, kulturní sdružení, mládežnické organizace, ochránci životního prostředí)</a:t>
                      </a:r>
                    </a:p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komerční organizace </a:t>
                      </a: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(obchodníci, restaurace+ služby, nájemci/majitelé kancelářských prostor, majitelé bytových domů, správci/údržba prostoru)</a:t>
                      </a:r>
                      <a:endParaRPr lang="cs-CZ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3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Nositelé odborné znalosti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Přináší praktické znalosti metodické (metodika navrhování) technické, legislativní, orientuje se ve zdrojích informací. Využívá zkušeností s jinými projekty.</a:t>
                      </a:r>
                      <a:endParaRPr lang="cs-CZ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hlavní projektant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7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specialisté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techničtí specialisté </a:t>
                      </a: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(inženýrské sítě, doprava, rozpočet, konstrukce, statika…)</a:t>
                      </a:r>
                    </a:p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humanitní specialisté </a:t>
                      </a: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(demograf, sociolog)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9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Nositelé delegované pravomoci a odpovědnosti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Leží na nich zodpovědnost a pravomoc ve standardních procedurách zastupitelské demokracie.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Jejich obcházení by znamenalo narušení transparentnosti a předvídatelnosti rozhodovacího procesu – participace není anarchie.</a:t>
                      </a:r>
                      <a:endParaRPr lang="cs-CZ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samospráva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rada i zastupitelstvo </a:t>
                      </a:r>
                      <a:endParaRPr lang="cs-CZ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52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státní správa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dotčené orgány </a:t>
                      </a: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(ochrana přírody a krajiny, ochrana památek, hygiena, sousední obce…)</a:t>
                      </a:r>
                    </a:p>
                    <a:p>
                      <a:pPr marL="111760" indent="-9017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11760" algn="l"/>
                        </a:tabLs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„</a:t>
                      </a: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strážci pořádku</a:t>
                      </a: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“ (policie, obecní policie, hasiči) – projekt často vyžaduje jejich nadstandardní</a:t>
                      </a:r>
                      <a:r>
                        <a:rPr lang="cs-CZ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zapojení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-44073"/>
            <a:ext cx="8072494" cy="769441"/>
          </a:xfrm>
        </p:spPr>
        <p:txBody>
          <a:bodyPr wrap="square">
            <a:spAutoFit/>
          </a:bodyPr>
          <a:lstStyle/>
          <a:p>
            <a:pPr algn="l"/>
            <a:r>
              <a:rPr lang="cs-C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v návrhovém procesu v občanské společnosti se zastupitelskou demokracií</a:t>
            </a:r>
          </a:p>
        </p:txBody>
      </p:sp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3736" y="3500438"/>
            <a:ext cx="8286776" cy="64864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solidFill>
                  <a:schemeClr val="bg1"/>
                </a:solidFill>
                <a:latin typeface="+mj-lt"/>
              </a:rPr>
              <a:t>OSOBNÍ ROVNICE OPTIMALIZACE V PLÁNOVÁNÍ</a:t>
            </a: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14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893736" y="4149080"/>
            <a:ext cx="216609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cs-CZ" sz="2400" dirty="0">
                <a:solidFill>
                  <a:schemeClr val="bg1"/>
                </a:solidFill>
                <a:latin typeface="+mj-lt"/>
              </a:rPr>
              <a:t>schopnosti facilitátorů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3563888" y="4149080"/>
            <a:ext cx="18002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2400" dirty="0">
                <a:solidFill>
                  <a:schemeClr val="bg1"/>
                </a:solidFill>
                <a:latin typeface="+mj-lt"/>
              </a:rPr>
              <a:t>schopnosti odborníků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6372200" y="4149080"/>
            <a:ext cx="266429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>
                <a:solidFill>
                  <a:schemeClr val="bg1"/>
                </a:solidFill>
                <a:latin typeface="+mj-lt"/>
              </a:rPr>
              <a:t>m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íra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naplnění potřeb uživatelů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2771800" y="4149080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5508104" y="4149080"/>
            <a:ext cx="64807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196752"/>
            <a:ext cx="7829576" cy="5256584"/>
          </a:xfrm>
        </p:spPr>
        <p:txBody>
          <a:bodyPr>
            <a:normAutofit/>
          </a:bodyPr>
          <a:lstStyle/>
          <a:p>
            <a:pPr marL="177800" indent="-177800">
              <a:buNone/>
            </a:pPr>
            <a:r>
              <a:rPr lang="cs-CZ" sz="1800" dirty="0">
                <a:solidFill>
                  <a:srgbClr val="FF6600"/>
                </a:solidFill>
              </a:rPr>
              <a:t>Výzvy: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koordinaci smysluplná měřítka čtvrti / sektoru / regionu jsou daleko představivosti laiků.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Velké množství jednotlivých obyvatel, větší zapojení vyžaduje jinou práci s tím, co se od nich dozvíme. Neplatí jednoduché využití všeho diskutovaného pro jasně představitelný projekt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 umisťování řady celoměstsky potřebných funkcí do konkrétního území narážíme na to, že pro řadu konkrétních lidí je jejich umístění v sousedství nežádoucí (NIMBY efekt)</a:t>
            </a:r>
          </a:p>
          <a:p>
            <a:pPr marL="177800" indent="-177800">
              <a:buNone/>
            </a:pPr>
            <a:endParaRPr lang="cs-CZ" sz="1800" dirty="0">
              <a:solidFill>
                <a:srgbClr val="FF6600"/>
              </a:solidFill>
            </a:endParaRP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6"/>
            <a:ext cx="7603208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 participuje v měřítku čtvrti a města?</a:t>
            </a: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28CE78-540B-4FCF-BC7C-2464EBCBA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3862189"/>
            <a:ext cx="3347864" cy="2466175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307A1DB-375F-48E2-8D7D-84A6A5DE88AD}"/>
              </a:ext>
            </a:extLst>
          </p:cNvPr>
          <p:cNvSpPr txBox="1">
            <a:spLocks/>
          </p:cNvSpPr>
          <p:nvPr/>
        </p:nvSpPr>
        <p:spPr>
          <a:xfrm>
            <a:off x="846880" y="4005064"/>
            <a:ext cx="466122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itchFamily="34" charset="0"/>
              <a:buNone/>
            </a:pPr>
            <a:r>
              <a:rPr lang="cs-CZ" sz="1800" dirty="0">
                <a:solidFill>
                  <a:srgbClr val="FF6600"/>
                </a:solidFill>
              </a:rPr>
              <a:t>Co potřebujeme: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Víceúrovňovou participaci, kde každý najde úroveň odpovídající jeho roli a schopnostem a která dokáže dát prostor tomu, co mohou přinést místní odborníci a sdružení.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Dobrou znalost hodnot, problémů a potřeb v území pro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trade-off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ochota k tomu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Trade-off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dělat.</a:t>
            </a:r>
          </a:p>
          <a:p>
            <a:pPr marL="177800" indent="-177800">
              <a:buFont typeface="Wingdings" pitchFamily="2" charset="2"/>
              <a:buChar char="§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9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6"/>
            <a:ext cx="8286776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Pojetí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demokracie vs. přínosy a cíle participace</a:t>
            </a: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0" y="3861048"/>
          <a:ext cx="9144000" cy="2438400"/>
        </p:xfrm>
        <a:graphic>
          <a:graphicData uri="http://schemas.openxmlformats.org/drawingml/2006/table">
            <a:tbl>
              <a:tblPr/>
              <a:tblGrid>
                <a:gridCol w="193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2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Arial Narrow"/>
                          <a:ea typeface="Times New Roman"/>
                          <a:cs typeface="Times New Roman"/>
                        </a:rPr>
                        <a:t>paradigma demokracie</a:t>
                      </a:r>
                      <a:endParaRPr lang="cs-CZ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Arial Narrow"/>
                          <a:ea typeface="Times New Roman"/>
                          <a:cs typeface="Times New Roman"/>
                        </a:rPr>
                        <a:t>Cíle a přínosy očekávané od participace v daném paradigmatu</a:t>
                      </a:r>
                      <a:endParaRPr lang="cs-CZ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přínos pro kvalitu plánu (věcný přínos)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přínos pro realizovatelnost plánu (institucionální přínos)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přínos pro komunitu (zlepšení sociálního prostředí)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přínos pro jednotlivce (osobní růst jednotlivce)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demokratické elitářství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dle zájmu elit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Arial Narrow"/>
                          <a:ea typeface="Times New Roman"/>
                          <a:cs typeface="Times New Roman"/>
                        </a:rPr>
                        <a:t>společnost služeb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popis poptávky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zvyšování efektivity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tržní společnost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průzkum trhu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pluralismus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získávání spojenců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občanská společnost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optimalizace plánu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partnerství, zdroje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zlepšení komunikace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sociální učení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optimalizace plánu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 Narrow"/>
                          <a:ea typeface="Times New Roman"/>
                          <a:cs typeface="Times New Roman"/>
                        </a:rPr>
                        <a:t>partnerství, zdroje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Arial Narrow"/>
                          <a:ea typeface="Times New Roman"/>
                          <a:cs typeface="Times New Roman"/>
                        </a:rPr>
                        <a:t>sociální učení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Zástupný symbol pro obsah 2"/>
          <p:cNvSpPr txBox="1">
            <a:spLocks/>
          </p:cNvSpPr>
          <p:nvPr/>
        </p:nvSpPr>
        <p:spPr>
          <a:xfrm>
            <a:off x="857224" y="1052736"/>
            <a:ext cx="789124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Demokratické elitářství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Občan pouze jako volič (=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pouze technicky jiný výběr vládců)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Společnost služeb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Občan jako klient (cílem je efektivita naplňování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potřeb občanů)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Tržní společnost: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Občan jako konzument (dtto, peníze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coby jediné měřítko efektivity)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Pluralismus: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Občan jako zástupce zájmové skupiny v souboji idejí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Občanská společnost: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Občan jako dobrovolník a partner v občanské společnosti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Sociální učení: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Občan jako spolutvůrce znalostí v procesu sociálního učení / partner v procesu sociálního učení</a:t>
            </a:r>
          </a:p>
          <a:p>
            <a:pPr marL="177800" lvl="0" indent="-177800">
              <a:spcBef>
                <a:spcPct val="20000"/>
              </a:spcBef>
              <a:defRPr/>
            </a:pPr>
            <a:r>
              <a:rPr lang="cs-CZ" dirty="0"/>
              <a:t>	Založeno na typologii dle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Roberts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2004]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/>
          <p:cNvSpPr/>
          <p:nvPr/>
        </p:nvSpPr>
        <p:spPr>
          <a:xfrm>
            <a:off x="0" y="620688"/>
            <a:ext cx="896448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Politika územního rozvoje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419872" y="1412776"/>
            <a:ext cx="3312368" cy="417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Územně plánovací dokumentace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635896" y="1844824"/>
            <a:ext cx="3096344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Zásady územního rozvoje </a:t>
            </a:r>
          </a:p>
          <a:p>
            <a:pPr algn="ctr"/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kraj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635896" y="3068960"/>
            <a:ext cx="3096344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Územní plán</a:t>
            </a:r>
          </a:p>
          <a:p>
            <a:pPr algn="ctr"/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obec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635896" y="4293096"/>
            <a:ext cx="3096344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Regulační plán</a:t>
            </a:r>
          </a:p>
          <a:p>
            <a:pPr algn="ctr"/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část obce</a:t>
            </a:r>
          </a:p>
        </p:txBody>
      </p:sp>
      <p:grpSp>
        <p:nvGrpSpPr>
          <p:cNvPr id="2" name="Skupina 26"/>
          <p:cNvGrpSpPr/>
          <p:nvPr/>
        </p:nvGrpSpPr>
        <p:grpSpPr>
          <a:xfrm>
            <a:off x="6804248" y="1412776"/>
            <a:ext cx="2160240" cy="4176464"/>
            <a:chOff x="6804248" y="1772816"/>
            <a:chExt cx="2160240" cy="4176464"/>
          </a:xfrm>
        </p:grpSpPr>
        <p:sp>
          <p:nvSpPr>
            <p:cNvPr id="19" name="Obdélník 18"/>
            <p:cNvSpPr/>
            <p:nvPr/>
          </p:nvSpPr>
          <p:spPr>
            <a:xfrm>
              <a:off x="6804248" y="1772816"/>
              <a:ext cx="2160240" cy="41764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cs-CZ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Discipline is the bridge between goals and accomplishment</a:t>
              </a:r>
              <a:endParaRPr lang="cs-CZ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cs-CZ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(Jim </a:t>
              </a:r>
              <a:r>
                <a:rPr lang="cs-CZ" sz="1600" b="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Rohn</a:t>
              </a:r>
              <a:r>
                <a:rPr lang="cs-CZ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pic>
          <p:nvPicPr>
            <p:cNvPr id="72706" name="Picture 2" descr="http://abrevet.files.wordpress.com/2012/12/jim-rohn.jpg?w=614"/>
            <p:cNvPicPr>
              <a:picLocks noChangeAspect="1" noChangeArrowheads="1"/>
            </p:cNvPicPr>
            <p:nvPr/>
          </p:nvPicPr>
          <p:blipFill>
            <a:blip r:embed="rId3" cstate="print"/>
            <a:srcRect l="4447" t="2326" r="2166" b="25564"/>
            <a:stretch>
              <a:fillRect/>
            </a:stretch>
          </p:blipFill>
          <p:spPr bwMode="auto">
            <a:xfrm>
              <a:off x="6804248" y="4354817"/>
              <a:ext cx="2160240" cy="1594463"/>
            </a:xfrm>
            <a:prstGeom prst="rect">
              <a:avLst/>
            </a:prstGeom>
            <a:noFill/>
          </p:spPr>
        </p:pic>
        <p:sp>
          <p:nvSpPr>
            <p:cNvPr id="21" name="Pravoúhlý trojúhelník 20"/>
            <p:cNvSpPr/>
            <p:nvPr/>
          </p:nvSpPr>
          <p:spPr>
            <a:xfrm rot="5400000">
              <a:off x="8100392" y="4293096"/>
              <a:ext cx="648072" cy="36004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Obdélník 15"/>
          <p:cNvSpPr/>
          <p:nvPr/>
        </p:nvSpPr>
        <p:spPr>
          <a:xfrm>
            <a:off x="0" y="5661248"/>
            <a:ext cx="896448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Rozhodování v území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Nadpis 1"/>
          <p:cNvSpPr txBox="1">
            <a:spLocks/>
          </p:cNvSpPr>
          <p:nvPr/>
        </p:nvSpPr>
        <p:spPr>
          <a:xfrm>
            <a:off x="857224" y="109815"/>
            <a:ext cx="7603208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Nástroje územního plánování: logika legislativy</a:t>
            </a:r>
          </a:p>
        </p:txBody>
      </p:sp>
      <p:pic>
        <p:nvPicPr>
          <p:cNvPr id="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3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3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3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35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3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sp>
        <p:nvSpPr>
          <p:cNvPr id="37" name="Obdélník 36">
            <a:extLst>
              <a:ext uri="{FF2B5EF4-FFF2-40B4-BE49-F238E27FC236}">
                <a16:creationId xmlns:a16="http://schemas.microsoft.com/office/drawing/2014/main" id="{6EE480B9-B47E-4866-9170-9A65A41C62FC}"/>
              </a:ext>
            </a:extLst>
          </p:cNvPr>
          <p:cNvSpPr/>
          <p:nvPr/>
        </p:nvSpPr>
        <p:spPr>
          <a:xfrm>
            <a:off x="0" y="1412776"/>
            <a:ext cx="3275856" cy="417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Územně plánovací podklady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BB31EFE2-96B3-4970-A57E-229569773000}"/>
              </a:ext>
            </a:extLst>
          </p:cNvPr>
          <p:cNvSpPr/>
          <p:nvPr/>
        </p:nvSpPr>
        <p:spPr>
          <a:xfrm>
            <a:off x="251520" y="1844824"/>
            <a:ext cx="3024336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Územně analytické podklady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A63F8DC-2374-454D-9083-0B50524FF62F}"/>
              </a:ext>
            </a:extLst>
          </p:cNvPr>
          <p:cNvSpPr/>
          <p:nvPr/>
        </p:nvSpPr>
        <p:spPr>
          <a:xfrm>
            <a:off x="251520" y="3717032"/>
            <a:ext cx="3024336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Územní studie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Šipka dolů 34"/>
          <p:cNvSpPr/>
          <p:nvPr/>
        </p:nvSpPr>
        <p:spPr>
          <a:xfrm rot="5400000">
            <a:off x="3026678" y="2958098"/>
            <a:ext cx="714380" cy="1512168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/>
              <a:t>připomínky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109815"/>
            <a:ext cx="8143932" cy="461665"/>
          </a:xfrm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Rámec přípravy územně plánovací dokumentace</a:t>
            </a:r>
          </a:p>
        </p:txBody>
      </p:sp>
      <p:pic>
        <p:nvPicPr>
          <p:cNvPr id="103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61468"/>
            <a:ext cx="1357322" cy="325118"/>
          </a:xfrm>
          <a:prstGeom prst="rect">
            <a:avLst/>
          </a:prstGeom>
          <a:noFill/>
        </p:spPr>
      </p:pic>
      <p:pic>
        <p:nvPicPr>
          <p:cNvPr id="11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63619"/>
            <a:ext cx="1357322" cy="325118"/>
          </a:xfrm>
          <a:prstGeom prst="rect">
            <a:avLst/>
          </a:prstGeom>
          <a:noFill/>
        </p:spPr>
      </p:pic>
      <p:pic>
        <p:nvPicPr>
          <p:cNvPr id="12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63619"/>
            <a:ext cx="1357322" cy="325118"/>
          </a:xfrm>
          <a:prstGeom prst="rect">
            <a:avLst/>
          </a:prstGeom>
          <a:noFill/>
        </p:spPr>
      </p:pic>
      <p:pic>
        <p:nvPicPr>
          <p:cNvPr id="13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65770"/>
            <a:ext cx="1357322" cy="325118"/>
          </a:xfrm>
          <a:prstGeom prst="rect">
            <a:avLst/>
          </a:prstGeom>
          <a:noFill/>
        </p:spPr>
      </p:pic>
      <p:pic>
        <p:nvPicPr>
          <p:cNvPr id="14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63619"/>
            <a:ext cx="1357322" cy="325118"/>
          </a:xfrm>
          <a:prstGeom prst="rect">
            <a:avLst/>
          </a:prstGeom>
          <a:noFill/>
        </p:spPr>
      </p:pic>
      <p:pic>
        <p:nvPicPr>
          <p:cNvPr id="16" name="Picture 7" descr="C:\Users\Petr\Documents\__Hribek_osobni\_Doktorska_vyuka\Substance\Prezentace\logo_bar_dlou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63619"/>
            <a:ext cx="1357322" cy="325118"/>
          </a:xfrm>
          <a:prstGeom prst="rect">
            <a:avLst/>
          </a:prstGeom>
          <a:noFill/>
        </p:spPr>
      </p:pic>
      <p:pic>
        <p:nvPicPr>
          <p:cNvPr id="1037" name="Picture 13" descr="C:\Users\Petr\Documents\__Hribek_osobni\_Doktorska_vyuka\Substance\Prezentace\Logo_stul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69" y="71438"/>
            <a:ext cx="583441" cy="5714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</p:pic>
      <p:sp>
        <p:nvSpPr>
          <p:cNvPr id="37" name="Obdélník 36"/>
          <p:cNvSpPr/>
          <p:nvPr/>
        </p:nvSpPr>
        <p:spPr>
          <a:xfrm>
            <a:off x="899592" y="980728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postup zpracovávání</a:t>
            </a:r>
          </a:p>
        </p:txBody>
      </p:sp>
      <p:sp>
        <p:nvSpPr>
          <p:cNvPr id="40" name="Zástupný symbol pro obsah 2"/>
          <p:cNvSpPr>
            <a:spLocks noGrp="1"/>
          </p:cNvSpPr>
          <p:nvPr>
            <p:ph idx="1"/>
          </p:nvPr>
        </p:nvSpPr>
        <p:spPr>
          <a:xfrm>
            <a:off x="6228184" y="1700808"/>
            <a:ext cx="2915816" cy="1000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Připomínky pouze písemně k hotovému zadání. Veřejnost nezapojena do doplňujících průzkumů před zadáním.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915816" y="980728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zapojení veřejnosti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67376" y="980728"/>
            <a:ext cx="1716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zapojení veřejnosti zmocněním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971600" y="1772816"/>
            <a:ext cx="1584176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zadání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971600" y="2082334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/>
              <a:t>příprava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971600" y="2442374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/>
              <a:t>schválení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971600" y="2924944"/>
            <a:ext cx="1584176" cy="13681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variantní návrh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971600" y="3234462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/>
              <a:t>zpracování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971600" y="3954543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/>
              <a:t>veřejné projednání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971600" y="4437112"/>
            <a:ext cx="1584176" cy="1368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návrh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971600" y="4746630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/>
              <a:t>zpracování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971600" y="5106670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/>
              <a:t>společné jednání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971600" y="5466710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/>
              <a:t>veřejné projednání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971600" y="5949280"/>
            <a:ext cx="1584176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vydání</a:t>
            </a:r>
          </a:p>
        </p:txBody>
      </p:sp>
      <p:sp>
        <p:nvSpPr>
          <p:cNvPr id="54" name="Šipka dolů 53"/>
          <p:cNvSpPr/>
          <p:nvPr/>
        </p:nvSpPr>
        <p:spPr>
          <a:xfrm rot="5400000">
            <a:off x="3026678" y="1661954"/>
            <a:ext cx="714380" cy="1512168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/>
              <a:t>připomínky</a:t>
            </a:r>
          </a:p>
        </p:txBody>
      </p:sp>
      <p:sp>
        <p:nvSpPr>
          <p:cNvPr id="55" name="Šipka dolů 54"/>
          <p:cNvSpPr/>
          <p:nvPr/>
        </p:nvSpPr>
        <p:spPr>
          <a:xfrm rot="5400000">
            <a:off x="3026678" y="3395846"/>
            <a:ext cx="714380" cy="1512168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/>
              <a:t>připomínky</a:t>
            </a:r>
          </a:p>
        </p:txBody>
      </p:sp>
      <p:sp>
        <p:nvSpPr>
          <p:cNvPr id="56" name="Šipka dolů 55"/>
          <p:cNvSpPr/>
          <p:nvPr/>
        </p:nvSpPr>
        <p:spPr>
          <a:xfrm rot="5400000">
            <a:off x="3026678" y="4908014"/>
            <a:ext cx="714380" cy="1512168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b="1" dirty="0"/>
              <a:t>připomínky</a:t>
            </a:r>
          </a:p>
        </p:txBody>
      </p:sp>
      <p:sp>
        <p:nvSpPr>
          <p:cNvPr id="57" name="Šipka dolů 56"/>
          <p:cNvSpPr/>
          <p:nvPr/>
        </p:nvSpPr>
        <p:spPr>
          <a:xfrm rot="5400000">
            <a:off x="4610854" y="3102116"/>
            <a:ext cx="714380" cy="2088232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zástupce veřejnosti</a:t>
            </a:r>
          </a:p>
        </p:txBody>
      </p:sp>
      <p:sp>
        <p:nvSpPr>
          <p:cNvPr id="58" name="Šipka dolů 57"/>
          <p:cNvSpPr/>
          <p:nvPr/>
        </p:nvSpPr>
        <p:spPr>
          <a:xfrm rot="5400000">
            <a:off x="4610854" y="4619982"/>
            <a:ext cx="714380" cy="2088232"/>
          </a:xfrm>
          <a:prstGeom prst="down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zástupce veřejnosti</a:t>
            </a:r>
          </a:p>
        </p:txBody>
      </p:sp>
      <p:sp>
        <p:nvSpPr>
          <p:cNvPr id="59" name="Zástupný symbol pro obsah 2"/>
          <p:cNvSpPr txBox="1">
            <a:spLocks/>
          </p:cNvSpPr>
          <p:nvPr/>
        </p:nvSpPr>
        <p:spPr>
          <a:xfrm>
            <a:off x="6228184" y="3284985"/>
            <a:ext cx="291581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Určité množství obyvatel podávajících věcně shodnou připomínku může zmocnit zástupce – má silnější postavení.</a:t>
            </a: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Zástupný symbol pro obsah 2"/>
          <p:cNvSpPr txBox="1">
            <a:spLocks/>
          </p:cNvSpPr>
          <p:nvPr/>
        </p:nvSpPr>
        <p:spPr>
          <a:xfrm>
            <a:off x="6228184" y="4229068"/>
            <a:ext cx="291581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971600" y="3594502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/>
              <a:t>společné jednání</a:t>
            </a:r>
          </a:p>
        </p:txBody>
      </p: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6228184" y="4805132"/>
            <a:ext cx="291581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700" b="1" dirty="0">
                <a:solidFill>
                  <a:srgbClr val="FF6600"/>
                </a:solidFill>
              </a:rPr>
              <a:t>Jedná se tedy o zapojení v úrovni KONZULTACE</a:t>
            </a:r>
            <a:endParaRPr kumimoji="0" lang="cs-CZ" sz="1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build="p"/>
      <p:bldP spid="33" grpId="0" animBg="1"/>
      <p:bldP spid="41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34" grpId="0" animBg="1"/>
      <p:bldP spid="3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17473</TotalTime>
  <Words>1102</Words>
  <Application>Microsoft Office PowerPoint</Application>
  <PresentationFormat>Předvádění na obrazovce (4:3)</PresentationFormat>
  <Paragraphs>187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Motiv sady Office</vt:lpstr>
      <vt:lpstr>Prezentace aplikace PowerPoint</vt:lpstr>
      <vt:lpstr>Prezentace aplikace PowerPoint</vt:lpstr>
      <vt:lpstr>Definice participace (pracovní)</vt:lpstr>
      <vt:lpstr>Role v návrhovém procesu v občanské společnosti se zastupitelskou demokracií</vt:lpstr>
      <vt:lpstr>Prezentace aplikace PowerPoint</vt:lpstr>
      <vt:lpstr>Kdo participuje v měřítku čtvrti a města?</vt:lpstr>
      <vt:lpstr>Pojetí demokracie vs. přínosy a cíle participace</vt:lpstr>
      <vt:lpstr>Prezentace aplikace PowerPoint</vt:lpstr>
      <vt:lpstr>Rámec přípravy územně plánovací dokumentace</vt:lpstr>
      <vt:lpstr>Prezentace aplikace PowerPoint</vt:lpstr>
      <vt:lpstr>Co potřebujeme vyřešit?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Klápště</dc:creator>
  <cp:lastModifiedBy>Klapste, Petr</cp:lastModifiedBy>
  <cp:revision>224</cp:revision>
  <dcterms:created xsi:type="dcterms:W3CDTF">2009-03-25T12:00:18Z</dcterms:created>
  <dcterms:modified xsi:type="dcterms:W3CDTF">2021-06-15T08:44:20Z</dcterms:modified>
</cp:coreProperties>
</file>