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74" r:id="rId4"/>
    <p:sldId id="257" r:id="rId5"/>
    <p:sldId id="273" r:id="rId6"/>
    <p:sldId id="258" r:id="rId7"/>
    <p:sldId id="275" r:id="rId8"/>
    <p:sldId id="263" r:id="rId9"/>
    <p:sldId id="276" r:id="rId10"/>
    <p:sldId id="277" r:id="rId11"/>
    <p:sldId id="268" r:id="rId12"/>
    <p:sldId id="279" r:id="rId13"/>
    <p:sldId id="269" r:id="rId14"/>
    <p:sldId id="270" r:id="rId15"/>
    <p:sldId id="271" r:id="rId16"/>
    <p:sldId id="272" r:id="rId17"/>
    <p:sldId id="264" r:id="rId18"/>
    <p:sldId id="260" r:id="rId19"/>
    <p:sldId id="261" r:id="rId20"/>
    <p:sldId id="262" r:id="rId21"/>
    <p:sldId id="278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125F-9848-441F-8A9C-497ED278ACC9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B547-A679-433E-BD87-8CDF76128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6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125F-9848-441F-8A9C-497ED278ACC9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B547-A679-433E-BD87-8CDF76128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006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125F-9848-441F-8A9C-497ED278ACC9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B547-A679-433E-BD87-8CDF76128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77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125F-9848-441F-8A9C-497ED278ACC9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B547-A679-433E-BD87-8CDF76128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16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125F-9848-441F-8A9C-497ED278ACC9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B547-A679-433E-BD87-8CDF76128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686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125F-9848-441F-8A9C-497ED278ACC9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B547-A679-433E-BD87-8CDF76128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61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125F-9848-441F-8A9C-497ED278ACC9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B547-A679-433E-BD87-8CDF76128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32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125F-9848-441F-8A9C-497ED278ACC9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B547-A679-433E-BD87-8CDF76128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54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125F-9848-441F-8A9C-497ED278ACC9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B547-A679-433E-BD87-8CDF76128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307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125F-9848-441F-8A9C-497ED278ACC9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B547-A679-433E-BD87-8CDF76128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523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125F-9848-441F-8A9C-497ED278ACC9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B547-A679-433E-BD87-8CDF76128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84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F125F-9848-441F-8A9C-497ED278ACC9}" type="datetimeFigureOut">
              <a:rPr lang="cs-CZ" smtClean="0"/>
              <a:t>14.10.2019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FB547-A679-433E-BD87-8CDF76128B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71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Připravovaná výstavba na Lužinách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Rezidence Nové Stodůlky</a:t>
            </a:r>
          </a:p>
          <a:p>
            <a:r>
              <a:rPr lang="cs-CZ" dirty="0" smtClean="0"/>
              <a:t>Bytový dům Alfa</a:t>
            </a:r>
          </a:p>
          <a:p>
            <a:r>
              <a:rPr lang="cs-CZ" dirty="0" smtClean="0"/>
              <a:t>Výhledy Luka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Ing. Vladimír Podroužek, SVJ Amforová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6888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Výhledy Luka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Zoufalá situace, málo času. </a:t>
            </a:r>
          </a:p>
          <a:p>
            <a:r>
              <a:rPr lang="cs-CZ" dirty="0" smtClean="0"/>
              <a:t>20.6. oslovení senátora Lásky, okamžitá </a:t>
            </a:r>
            <a:r>
              <a:rPr lang="cs-CZ" dirty="0" smtClean="0"/>
              <a:t>reakce</a:t>
            </a:r>
          </a:p>
          <a:p>
            <a:r>
              <a:rPr lang="cs-CZ" dirty="0" smtClean="0"/>
              <a:t>Oslovení starosty Vodrážky – odpověď za měsíc</a:t>
            </a:r>
            <a:endParaRPr lang="cs-CZ" dirty="0" smtClean="0"/>
          </a:p>
          <a:p>
            <a:r>
              <a:rPr lang="cs-CZ" dirty="0" smtClean="0"/>
              <a:t>Svolávání sousedů, svolání schůze SVJ</a:t>
            </a:r>
          </a:p>
          <a:p>
            <a:r>
              <a:rPr lang="cs-CZ" dirty="0" smtClean="0"/>
              <a:t>25.6. asistent senátora kopíruje dokumenty a večer je posílá, zapojuje se právnička pana Lásky. Dva dny a dvě noci připravujeme námitky, 27.6. jsou připraveny 16 stran</a:t>
            </a:r>
          </a:p>
          <a:p>
            <a:r>
              <a:rPr lang="cs-CZ" dirty="0" smtClean="0"/>
              <a:t>Organizujeme jejich podání, dopisy starostovi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863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Územní plán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23772"/>
            <a:ext cx="8229600" cy="3478818"/>
          </a:xfrm>
        </p:spPr>
      </p:pic>
    </p:spTree>
    <p:extLst>
      <p:ext uri="{BB962C8B-B14F-4D97-AF65-F5344CB8AC3E}">
        <p14:creationId xmlns:p14="http://schemas.microsoft.com/office/powerpoint/2010/main" val="98023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Legenda k funkčnímu využití území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61" y="1600200"/>
            <a:ext cx="5839678" cy="4525963"/>
          </a:xfrm>
        </p:spPr>
      </p:pic>
    </p:spTree>
    <p:extLst>
      <p:ext uri="{BB962C8B-B14F-4D97-AF65-F5344CB8AC3E}">
        <p14:creationId xmlns:p14="http://schemas.microsoft.com/office/powerpoint/2010/main" val="160054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Územně analytické podklady 2016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8061"/>
            <a:ext cx="8229600" cy="4130240"/>
          </a:xfrm>
        </p:spPr>
      </p:pic>
    </p:spTree>
    <p:extLst>
      <p:ext uri="{BB962C8B-B14F-4D97-AF65-F5344CB8AC3E}">
        <p14:creationId xmlns:p14="http://schemas.microsoft.com/office/powerpoint/2010/main" val="70211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UAP legenda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5695"/>
            <a:ext cx="8229600" cy="4054972"/>
          </a:xfrm>
        </p:spPr>
      </p:pic>
    </p:spTree>
    <p:extLst>
      <p:ext uri="{BB962C8B-B14F-4D97-AF65-F5344CB8AC3E}">
        <p14:creationId xmlns:p14="http://schemas.microsoft.com/office/powerpoint/2010/main" val="392148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Metropolitní plán návrh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32" y="1600200"/>
            <a:ext cx="6887335" cy="4525963"/>
          </a:xfrm>
        </p:spPr>
      </p:pic>
    </p:spTree>
    <p:extLst>
      <p:ext uri="{BB962C8B-B14F-4D97-AF65-F5344CB8AC3E}">
        <p14:creationId xmlns:p14="http://schemas.microsoft.com/office/powerpoint/2010/main" val="218840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MP legenda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4" y="1600200"/>
            <a:ext cx="7460831" cy="4525963"/>
          </a:xfrm>
        </p:spPr>
      </p:pic>
    </p:spTree>
    <p:extLst>
      <p:ext uri="{BB962C8B-B14F-4D97-AF65-F5344CB8AC3E}">
        <p14:creationId xmlns:p14="http://schemas.microsoft.com/office/powerpoint/2010/main" val="4138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Příčiny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Nezvládnutá úloha MČ při vydávání pozemků při restitucích</a:t>
            </a:r>
          </a:p>
          <a:p>
            <a:r>
              <a:rPr lang="cs-CZ" dirty="0" smtClean="0"/>
              <a:t>Nedostatečné prosazování zájmů občanů při tvorbě a změnách územního plánu</a:t>
            </a:r>
          </a:p>
          <a:p>
            <a:r>
              <a:rPr lang="cs-CZ" dirty="0" smtClean="0"/>
              <a:t>Nestandardní postupy stavebního úřadu </a:t>
            </a:r>
          </a:p>
          <a:p>
            <a:r>
              <a:rPr lang="cs-CZ" dirty="0" smtClean="0"/>
              <a:t>Laxní přístup starosty MČ v rámci územních a stavebních řízení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417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Požadujeme, aby byly zachovány plochy stávající veřejné zeleně včetně parků bez možnosti zástavby. </a:t>
            </a:r>
          </a:p>
          <a:p>
            <a:endParaRPr lang="cs-CZ" dirty="0"/>
          </a:p>
          <a:p>
            <a:r>
              <a:rPr lang="cs-CZ" sz="1800" dirty="0" smtClean="0"/>
              <a:t>Stanovisko MČ Praha 13 před komunálními volbami 2018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90028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Úřad městské části  musí hájit především zájmy občanů</a:t>
            </a:r>
          </a:p>
          <a:p>
            <a:r>
              <a:rPr lang="cs-CZ" dirty="0" smtClean="0"/>
              <a:t>Běžný občan nemá šanci</a:t>
            </a:r>
          </a:p>
          <a:p>
            <a:r>
              <a:rPr lang="cs-CZ" dirty="0" smtClean="0"/>
              <a:t>Občanská sdružení mají velkou sílu, ale záleží na odborné způsobilosti členů  v boji profesionály u developerů</a:t>
            </a:r>
          </a:p>
          <a:p>
            <a:r>
              <a:rPr lang="cs-CZ" dirty="0" smtClean="0"/>
              <a:t>ÚMČ má možnosti, personál, zkušenosti a odbornou způsobilost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04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6696744" cy="1008112"/>
          </a:xfrm>
        </p:spPr>
        <p:txBody>
          <a:bodyPr/>
          <a:lstStyle/>
          <a:p>
            <a:r>
              <a:rPr lang="cs-CZ" dirty="0" smtClean="0"/>
              <a:t>Urbanistická studie 80. léta</a:t>
            </a:r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484551"/>
              </p:ext>
            </p:extLst>
          </p:nvPr>
        </p:nvGraphicFramePr>
        <p:xfrm>
          <a:off x="611560" y="1268760"/>
          <a:ext cx="7331478" cy="5178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11353713" imgH="8019997" progId="AcroExch.Document.DC">
                  <p:embed/>
                </p:oleObj>
              </mc:Choice>
              <mc:Fallback>
                <p:oleObj name="Acrobat Document" r:id="rId3" imgW="11353713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1268760"/>
                        <a:ext cx="7331478" cy="5178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19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Úloha MČ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Ponechání důležitých pozemků v majetku obce</a:t>
            </a:r>
          </a:p>
          <a:p>
            <a:r>
              <a:rPr lang="cs-CZ" dirty="0" smtClean="0"/>
              <a:t>Sledování vývoje změn územního plánu, aktivní zapojení do přípravy nového územního plánu</a:t>
            </a:r>
          </a:p>
          <a:p>
            <a:r>
              <a:rPr lang="cs-CZ" dirty="0" smtClean="0"/>
              <a:t>Sledování řízení EIA</a:t>
            </a:r>
          </a:p>
          <a:p>
            <a:r>
              <a:rPr lang="cs-CZ" dirty="0" smtClean="0"/>
              <a:t>Zapojení široké veřejnosti do diskuze o nové výstavbě, do územních a stavebních řízení  </a:t>
            </a:r>
          </a:p>
          <a:p>
            <a:r>
              <a:rPr lang="cs-CZ" dirty="0" smtClean="0"/>
              <a:t>Právní a odborná podpora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195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Pracovní skupina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Sledování </a:t>
            </a:r>
            <a:r>
              <a:rPr lang="cs-CZ" dirty="0" smtClean="0"/>
              <a:t>prodeje pozemků</a:t>
            </a:r>
          </a:p>
          <a:p>
            <a:r>
              <a:rPr lang="cs-CZ" dirty="0" smtClean="0"/>
              <a:t>Sledování územního plánu a jeho změny, EIA</a:t>
            </a:r>
          </a:p>
          <a:p>
            <a:r>
              <a:rPr lang="cs-CZ" dirty="0" smtClean="0"/>
              <a:t>Znalost Stavebního zákona, </a:t>
            </a:r>
            <a:r>
              <a:rPr lang="cs-CZ" dirty="0"/>
              <a:t>S</a:t>
            </a:r>
            <a:r>
              <a:rPr lang="cs-CZ" dirty="0" smtClean="0"/>
              <a:t>právního řádu a souvisejících předpisů, odborná znalost stavební problematiky, územního plánování, OTP</a:t>
            </a:r>
          </a:p>
          <a:p>
            <a:r>
              <a:rPr lang="cs-CZ" dirty="0" smtClean="0"/>
              <a:t>Finanční </a:t>
            </a:r>
            <a:r>
              <a:rPr lang="cs-CZ" dirty="0" smtClean="0"/>
              <a:t>zabezpečení</a:t>
            </a:r>
          </a:p>
          <a:p>
            <a:r>
              <a:rPr lang="cs-CZ" dirty="0" smtClean="0"/>
              <a:t>Nový stavební zákon – pro developery?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9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80. Léta 20.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Urbanistická studie, nízká zástavba nad tubusem metra, max. 4 podlaží, + 1 věž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46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Rezidence Nové Stodůlky 2009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86" y="1251986"/>
            <a:ext cx="7795978" cy="487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76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Rezidence Nové Stodůlky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Investor: Stodůlky s.r.o.</a:t>
            </a:r>
          </a:p>
          <a:p>
            <a:r>
              <a:rPr lang="cs-CZ" dirty="0" smtClean="0"/>
              <a:t>2009 velká EIA na 5 budov 12-20 podlaží</a:t>
            </a:r>
          </a:p>
          <a:p>
            <a:r>
              <a:rPr lang="cs-CZ" dirty="0" smtClean="0"/>
              <a:t>Nová občanská sdružení, námitky</a:t>
            </a:r>
          </a:p>
          <a:p>
            <a:r>
              <a:rPr lang="cs-CZ" dirty="0" smtClean="0"/>
              <a:t>2010 investor stáhnul žádost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370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Bytový dům Alfa 2012</a:t>
            </a:r>
            <a:endParaRPr lang="cs-CZ" dirty="0"/>
          </a:p>
        </p:txBody>
      </p:sp>
      <p:pic>
        <p:nvPicPr>
          <p:cNvPr id="3075" name="Picture 3" descr="C:\Users\Inst\Desktop\Amforová\Amforová Rezidence\Alfa 04062013\P1070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559169" cy="49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04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Bytový dům Alfa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Investor: Stodůlky s.r.o.</a:t>
            </a:r>
          </a:p>
          <a:p>
            <a:r>
              <a:rPr lang="cs-CZ" dirty="0" smtClean="0"/>
              <a:t>Salámová metoda – jeden z původní pětice</a:t>
            </a:r>
          </a:p>
          <a:p>
            <a:r>
              <a:rPr lang="cs-CZ" dirty="0" smtClean="0"/>
              <a:t>2012  územní řízení</a:t>
            </a:r>
          </a:p>
          <a:p>
            <a:r>
              <a:rPr lang="cs-CZ" dirty="0" smtClean="0"/>
              <a:t>Nesouhlas MČ Praha 13</a:t>
            </a:r>
          </a:p>
          <a:p>
            <a:r>
              <a:rPr lang="cs-CZ" dirty="0" smtClean="0"/>
              <a:t>Zamítnuto Stav úřadem MČ Praha v 06/2012</a:t>
            </a:r>
          </a:p>
          <a:p>
            <a:r>
              <a:rPr lang="cs-CZ" dirty="0" smtClean="0"/>
              <a:t>MHMP po odvolání rozhodnutí zrušil</a:t>
            </a:r>
          </a:p>
          <a:p>
            <a:r>
              <a:rPr lang="cs-CZ" dirty="0" smtClean="0"/>
              <a:t>3.1.2017 nové řízení, veřejné projednání, žádný zápis, bez sta. úřadu, bez starosty</a:t>
            </a:r>
          </a:p>
          <a:p>
            <a:r>
              <a:rPr lang="cs-CZ" dirty="0" smtClean="0"/>
              <a:t>Námitky dosud nevypořádány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651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Výhledy Luka 2019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22" y="1600200"/>
            <a:ext cx="8275547" cy="41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28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Výhledy Luka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Investor: Stodůlky s.r.o.</a:t>
            </a:r>
          </a:p>
          <a:p>
            <a:r>
              <a:rPr lang="cs-CZ" dirty="0" smtClean="0"/>
              <a:t>31.5.2019 zahájení sloučeného ÚR a SŘ, na 4 „bytové“ domy 10. až 12 NP za více než 1,5 mld. Kč, bez místního šetření a veřejného projednání</a:t>
            </a:r>
          </a:p>
          <a:p>
            <a:r>
              <a:rPr lang="cs-CZ" dirty="0" smtClean="0"/>
              <a:t>Vyvěšeno 15 dnů, pak sejmuto. Námitky do 2.7.2019</a:t>
            </a:r>
          </a:p>
          <a:p>
            <a:r>
              <a:rPr lang="cs-CZ" dirty="0" smtClean="0"/>
              <a:t>19.6. 2019 zjištění z webu Pirátů, okamžitě elektronická komunikace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45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459</Words>
  <Application>Microsoft Office PowerPoint</Application>
  <PresentationFormat>Předvádění na obrazovce (4:3)</PresentationFormat>
  <Paragraphs>69</Paragraphs>
  <Slides>21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3" baseType="lpstr">
      <vt:lpstr>Motiv systému Office</vt:lpstr>
      <vt:lpstr>Acrobat Document</vt:lpstr>
      <vt:lpstr>Připravovaná výstavba na Lužinách</vt:lpstr>
      <vt:lpstr>Urbanistická studie 80. léta</vt:lpstr>
      <vt:lpstr>80. Léta 20. století</vt:lpstr>
      <vt:lpstr>Rezidence Nové Stodůlky 2009</vt:lpstr>
      <vt:lpstr>Rezidence Nové Stodůlky</vt:lpstr>
      <vt:lpstr>Bytový dům Alfa 2012</vt:lpstr>
      <vt:lpstr>Bytový dům Alfa</vt:lpstr>
      <vt:lpstr>Výhledy Luka 2019</vt:lpstr>
      <vt:lpstr>Výhledy Luka</vt:lpstr>
      <vt:lpstr>Výhledy Luka</vt:lpstr>
      <vt:lpstr>Územní plán</vt:lpstr>
      <vt:lpstr>Legenda k funkčnímu využití území</vt:lpstr>
      <vt:lpstr>Územně analytické podklady 2016</vt:lpstr>
      <vt:lpstr>UAP legenda</vt:lpstr>
      <vt:lpstr>Metropolitní plán návrh</vt:lpstr>
      <vt:lpstr>MP legenda</vt:lpstr>
      <vt:lpstr>Příčiny</vt:lpstr>
      <vt:lpstr>Prezentace aplikace PowerPoint</vt:lpstr>
      <vt:lpstr>Prezentace aplikace PowerPoint</vt:lpstr>
      <vt:lpstr>Úloha MČ</vt:lpstr>
      <vt:lpstr>Pracovní skupina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Urbanistická studie 80. léta</dc:title>
  <dc:creator>Inst</dc:creator>
  <cp:lastModifiedBy>Inst</cp:lastModifiedBy>
  <cp:revision>21</cp:revision>
  <dcterms:created xsi:type="dcterms:W3CDTF">2019-10-08T16:19:48Z</dcterms:created>
  <dcterms:modified xsi:type="dcterms:W3CDTF">2019-10-14T12:07:15Z</dcterms:modified>
</cp:coreProperties>
</file>