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Quattrocento Sans"/>
      <p:regular r:id="rId23"/>
      <p:bold r:id="rId24"/>
      <p:italic r:id="rId25"/>
      <p:boldItalic r:id="rId26"/>
    </p:embeddedFon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QuattrocentoSans-bold.fntdata"/><Relationship Id="rId23" Type="http://schemas.openxmlformats.org/officeDocument/2006/relationships/font" Target="fonts/Quattrocento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attrocentoSans-boldItalic.fntdata"/><Relationship Id="rId25" Type="http://schemas.openxmlformats.org/officeDocument/2006/relationships/font" Target="fonts/QuattrocentoSans-italic.fntdata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</a:pPr>
            <a:r>
              <a:rPr lang="cs-CZ" sz="1800"/>
              <a:t>plocha zeleně, která není v cílovém stavu a dostatečné kvalitě = nic tam není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/>
              <a:t>Mobilní aplikace Tree Check App </a:t>
            </a:r>
            <a:r>
              <a:rPr b="1" baseline="30000" lang="cs-CZ" sz="1800"/>
              <a:t>TM</a:t>
            </a:r>
            <a:endParaRPr/>
          </a:p>
          <a:p>
            <a:pPr indent="-257168" lvl="0" marL="257168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cs-CZ" sz="1800"/>
              <a:t>aplikace k rozpoznávání stromů a keřů na základě fotografie a vyhodnocení jejich přínosů pro klima ve městě </a:t>
            </a:r>
            <a:endParaRPr/>
          </a:p>
          <a:p>
            <a:pPr indent="-257168" lvl="0" marL="257168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cs-CZ" sz="1800"/>
              <a:t>zapojení veřejnosti do péče o městskou zeleň</a:t>
            </a:r>
            <a:endParaRPr/>
          </a:p>
          <a:p>
            <a:pPr indent="-142868" lvl="0" marL="257168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/>
              <a:t>Elektronický online nástroj Tree Check Pro </a:t>
            </a:r>
            <a:r>
              <a:rPr b="1" baseline="30000" lang="cs-CZ" sz="1800"/>
              <a:t>TM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cs-CZ" sz="1800"/>
              <a:t>online nástroj k vyhodnocení přínosů a nákladů zeleně k ochlazování města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cs-CZ" sz="1800"/>
              <a:t>plánování investic ve veřejném prostoru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latin typeface="Helvetica Neue"/>
                <a:ea typeface="Helvetica Neue"/>
                <a:cs typeface="Helvetica Neue"/>
                <a:sym typeface="Helvetica Neue"/>
              </a:rPr>
              <a:t>Zlepšení kvality ovzduší</a:t>
            </a:r>
            <a:endParaRPr b="0" i="0" sz="1800" u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latin typeface="Helvetica Neue"/>
                <a:ea typeface="Helvetica Neue"/>
                <a:cs typeface="Helvetica Neue"/>
                <a:sym typeface="Helvetica Neue"/>
              </a:rPr>
              <a:t>Zlepšení zdraví obyvatel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latin typeface="Helvetica Neue"/>
                <a:ea typeface="Helvetica Neue"/>
                <a:cs typeface="Helvetica Neue"/>
                <a:sym typeface="Helvetica Neue"/>
              </a:rPr>
              <a:t>Čištění srážkových vod</a:t>
            </a:r>
            <a:endParaRPr b="0" i="0" sz="1800" u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latin typeface="Helvetica Neue"/>
                <a:ea typeface="Helvetica Neue"/>
                <a:cs typeface="Helvetica Neue"/>
                <a:sym typeface="Helvetica Neue"/>
              </a:rPr>
              <a:t>Snížení hlučnosti</a:t>
            </a:r>
            <a:endParaRPr b="0" i="0" sz="1800" u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latin typeface="Helvetica Neue"/>
                <a:ea typeface="Helvetica Neue"/>
                <a:cs typeface="Helvetica Neue"/>
                <a:sym typeface="Helvetica Neue"/>
              </a:rPr>
              <a:t>Snížení nákladů na čištění odpadních vod</a:t>
            </a:r>
            <a:endParaRPr b="0" i="0" sz="1800" u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latin typeface="Helvetica Neue"/>
                <a:ea typeface="Helvetica Neue"/>
                <a:cs typeface="Helvetica Neue"/>
                <a:sym typeface="Helvetica Neue"/>
              </a:rPr>
              <a:t>Tvorba biotopů</a:t>
            </a:r>
            <a:endParaRPr b="0" i="0" sz="1800" u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latin typeface="Helvetica Neue"/>
                <a:ea typeface="Helvetica Neue"/>
                <a:cs typeface="Helvetica Neue"/>
                <a:sym typeface="Helvetica Neue"/>
              </a:rPr>
              <a:t>Estetický vliv</a:t>
            </a:r>
            <a:endParaRPr b="0" i="0" sz="1800" u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latin typeface="Helvetica Neue"/>
                <a:ea typeface="Helvetica Neue"/>
                <a:cs typeface="Helvetica Neue"/>
                <a:sym typeface="Helvetica Neue"/>
              </a:rPr>
              <a:t>Snížení hlučnosti</a:t>
            </a:r>
            <a:endParaRPr b="0" i="0" sz="1800" u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latin typeface="Helvetica Neue"/>
                <a:ea typeface="Helvetica Neue"/>
                <a:cs typeface="Helvetica Neue"/>
                <a:sym typeface="Helvetica Neue"/>
              </a:rPr>
              <a:t>Snížení hlučnosti</a:t>
            </a:r>
            <a:endParaRPr b="0" i="0" sz="1800" u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latin typeface="Helvetica Neue"/>
                <a:ea typeface="Helvetica Neue"/>
                <a:cs typeface="Helvetica Neue"/>
                <a:sym typeface="Helvetica Neue"/>
              </a:rPr>
              <a:t>Zvýšení cen nemovitostí</a:t>
            </a:r>
            <a:endParaRPr b="0" i="0" sz="1800" u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latin typeface="Helvetica Neue"/>
                <a:ea typeface="Helvetica Neue"/>
                <a:cs typeface="Helvetica Neue"/>
                <a:sym typeface="Helvetica Neue"/>
              </a:rPr>
              <a:t>Zachycení srážkové vody</a:t>
            </a:r>
            <a:endParaRPr b="0" i="0" sz="1800" u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latin typeface="Helvetica Neue"/>
                <a:ea typeface="Helvetica Neue"/>
                <a:cs typeface="Helvetica Neue"/>
                <a:sym typeface="Helvetica Neue"/>
              </a:rPr>
              <a:t>Snížení nákladů na chlazení a vytápění nemovitostí</a:t>
            </a:r>
            <a:endParaRPr b="0" i="0" sz="1800" u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strike="noStrike">
                <a:latin typeface="Helvetica Neue"/>
                <a:ea typeface="Helvetica Neue"/>
                <a:cs typeface="Helvetica Neue"/>
                <a:sym typeface="Helvetica Neue"/>
              </a:rPr>
              <a:t>Zlepšení zdraví organismů</a:t>
            </a:r>
            <a:endParaRPr b="0" i="0" sz="1800" u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384892" y="4684712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3"/>
            <a:ext cx="9144000" cy="514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 showMasterSp="0">
  <p:cSld name="Defaul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4419600" y="4767262"/>
            <a:ext cx="2133600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3"/>
            <a:ext cx="9144000" cy="514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 showMasterSp="0">
  <p:cSld name="Default 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4419600" y="4767262"/>
            <a:ext cx="2133600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115"/>
            <a:ext cx="9144000" cy="514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Vlastní rozložení">
  <p:cSld name="1_Vlastní rozložení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67544" y="1923678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92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92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92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92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92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92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92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92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8384892" y="4684712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920"/>
              </a:buClr>
              <a:buSzPts val="4200"/>
              <a:buFont typeface="Arial"/>
              <a:buNone/>
              <a:defRPr b="1" i="0" sz="4200" u="none" cap="none" strike="noStrike">
                <a:solidFill>
                  <a:srgbClr val="F4792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920"/>
              </a:buClr>
              <a:buSzPts val="4200"/>
              <a:buFont typeface="Arial"/>
              <a:buNone/>
              <a:defRPr b="1" i="0" sz="4200" u="none" cap="none" strike="noStrike">
                <a:solidFill>
                  <a:srgbClr val="F4792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920"/>
              </a:buClr>
              <a:buSzPts val="4200"/>
              <a:buFont typeface="Arial"/>
              <a:buNone/>
              <a:defRPr b="1" i="0" sz="4200" u="none" cap="none" strike="noStrike">
                <a:solidFill>
                  <a:srgbClr val="F4792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920"/>
              </a:buClr>
              <a:buSzPts val="4200"/>
              <a:buFont typeface="Arial"/>
              <a:buNone/>
              <a:defRPr b="1" i="0" sz="4200" u="none" cap="none" strike="noStrike">
                <a:solidFill>
                  <a:srgbClr val="F4792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920"/>
              </a:buClr>
              <a:buSzPts val="4200"/>
              <a:buFont typeface="Arial"/>
              <a:buNone/>
              <a:defRPr b="1" i="0" sz="4200" u="none" cap="none" strike="noStrike">
                <a:solidFill>
                  <a:srgbClr val="F4792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920"/>
              </a:buClr>
              <a:buSzPts val="4200"/>
              <a:buFont typeface="Arial"/>
              <a:buNone/>
              <a:defRPr b="1" i="0" sz="4200" u="none" cap="none" strike="noStrike">
                <a:solidFill>
                  <a:srgbClr val="F4792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920"/>
              </a:buClr>
              <a:buSzPts val="4200"/>
              <a:buFont typeface="Arial"/>
              <a:buNone/>
              <a:defRPr b="1" i="0" sz="4200" u="none" cap="none" strike="noStrike">
                <a:solidFill>
                  <a:srgbClr val="F4792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920"/>
              </a:buClr>
              <a:buSzPts val="4200"/>
              <a:buFont typeface="Arial"/>
              <a:buNone/>
              <a:defRPr b="1" i="0" sz="4200" u="none" cap="none" strike="noStrike">
                <a:solidFill>
                  <a:srgbClr val="F479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84892" y="4684712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opatreni-adaptace.cz/opatreni/" TargetMode="External"/><Relationship Id="rId4" Type="http://schemas.openxmlformats.org/officeDocument/2006/relationships/hyperlink" Target="http://www.opatreni-adaptace.cz/opatreni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google.cz/imgres?imgurl=http%3A%2F%2Fwww.mlit.go.jp%2Fenglish%2F2006%2Fb_n_and_r_planning_bureau%2F02_useplans%2Fimages%2Fb_002_1.gif&amp;imgrefurl=http%3A%2F%2Fwww.mlit.go.jp%2Fenglish%2F2006%2Fb_n_and_r_planning_bureau%2F02_useplans%2F&amp;docid=PyQ_-5JABEiX1M&amp;tbnid=mDAzbXP0m_hCUM%3A&amp;vet=10ahUKEwiRorL54d_lAhVLA2MBHWkSB4EQMwigAShRMFE..i&amp;w=367&amp;h=224&amp;bih=655&amp;biw=1366&amp;q=landuse&amp;ved=0ahUKEwiRorL54d_lAhVLA2MBHWkSB4EQMwigAShRMFE&amp;iact=mrc&amp;uact=8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4294967295" type="title"/>
          </p:nvPr>
        </p:nvSpPr>
        <p:spPr>
          <a:xfrm>
            <a:off x="467544" y="771550"/>
            <a:ext cx="8064896" cy="792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cs-CZ" sz="5400">
                <a:solidFill>
                  <a:schemeClr val="lt1"/>
                </a:solidFill>
              </a:rPr>
              <a:t>Adaptace měst             na změnu klimatu</a:t>
            </a:r>
            <a:endParaRPr sz="5400">
              <a:solidFill>
                <a:schemeClr val="lt1"/>
              </a:solidFill>
            </a:endParaRPr>
          </a:p>
        </p:txBody>
      </p:sp>
      <p:sp>
        <p:nvSpPr>
          <p:cNvPr id="27" name="Google Shape;27;p6"/>
          <p:cNvSpPr txBox="1"/>
          <p:nvPr>
            <p:ph idx="4294967295" type="body"/>
          </p:nvPr>
        </p:nvSpPr>
        <p:spPr>
          <a:xfrm>
            <a:off x="179512" y="3651870"/>
            <a:ext cx="8964488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b="1" lang="cs-CZ" sz="1700">
                <a:solidFill>
                  <a:schemeClr val="lt1"/>
                </a:solidFill>
              </a:rPr>
              <a:t>Seminář ARNIKA                                                                         Praha, 11. listopadu 2019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b="1" lang="cs-CZ" sz="1700">
                <a:solidFill>
                  <a:schemeClr val="lt1"/>
                </a:solidFill>
              </a:rPr>
              <a:t>Adaptace na změnu klimatu – role a možnosti obcí a občanů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323528" y="2427734"/>
            <a:ext cx="8352928" cy="86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Ing. Pavlína Valentová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CzechGlobe - Ústav výzkumu globální změny AV ČR, v. v. i.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467544" y="84993"/>
            <a:ext cx="30091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B3C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Nezastavěné území</a:t>
            </a:r>
            <a:endParaRPr b="1" i="0" sz="24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251520" y="692861"/>
            <a:ext cx="8676965" cy="32470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zeleno-modrá infrastruktura – ekologické sítě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systém ÚSES, NATURA 2000, ZCHÚ, VKP, systém sídelní zeleně ve městě</a:t>
            </a:r>
            <a:endParaRPr/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extrémní tlak na využívání krajiny v oblasti zemědělství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změna přístupu k využívání zemědělské půdy a maximálně intenzivního zemědělství (pronájem městské půdy bez ohledu na snižování její bonity, erozním procesům, znečištění vodních toků pesticidy, neprostupnosti krajiny, nemožnosti obnovit původní polní cesty a krajinotvorné prvky)</a:t>
            </a:r>
            <a:endParaRPr/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/>
          <p:nvPr/>
        </p:nvSpPr>
        <p:spPr>
          <a:xfrm>
            <a:off x="467544" y="84993"/>
            <a:ext cx="30091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B3C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Nezastavěné území</a:t>
            </a:r>
            <a:endParaRPr b="1" i="0" sz="24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51520" y="555526"/>
            <a:ext cx="8676965" cy="32470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ochrana zemědělského půdního fondu a ploch určených k plnění funkcí lesa</a:t>
            </a: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před rozptýlenou zástavbou do krajiny a novými rozvojovými plochami, pokud nejsou vyčerpány stávající plochy určené k zástavbě a přestavbě</a:t>
            </a:r>
            <a:endParaRPr/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realizace navržených prvků ÚSES a navržených ploch systému městské zeleně</a:t>
            </a:r>
            <a:endParaRPr/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kvalitní péče o městskou zeleň</a:t>
            </a: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(důležité vždy uvažovat reálné provozní náklady)</a:t>
            </a:r>
            <a:endParaRPr/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revitalizace drobných vodních toků </a:t>
            </a: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občasných vodních toků, ochrana údolních niv vodních toků před navyšováním terénu a zástavbou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467544" y="84993"/>
            <a:ext cx="8392041" cy="907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B3C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Zastavěné území / zastavitelné území / plochy přestavby</a:t>
            </a:r>
            <a:endParaRPr b="1" i="0" sz="24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251520" y="442865"/>
            <a:ext cx="8676965" cy="40010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silný tlak na zastavitelnost území ve městě </a:t>
            </a:r>
            <a:endParaRPr/>
          </a:p>
          <a:p>
            <a:pPr indent="0" lvl="8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nové rozvojové plochy (nekoncepčnost z hlediska vyrovnanosti potřeb města jako celku/jednotlivých městských obvodů), lobby</a:t>
            </a:r>
            <a:endParaRPr/>
          </a:p>
          <a:p>
            <a:pPr indent="-177800" lvl="8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8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ochrana ploch zeleně v urbanizovaném prostoru </a:t>
            </a: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před novými parkovacími místy</a:t>
            </a:r>
            <a:endParaRPr/>
          </a:p>
          <a:p>
            <a:pPr indent="-177800" lvl="8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standardy pro péči o plochy zeleně </a:t>
            </a: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jednotlivých městských obvodech</a:t>
            </a:r>
            <a:endParaRPr/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stanovit standardy pro umísťování stromů v uličním prostoru</a:t>
            </a: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(ochranná pásma technické infrastruktury)</a:t>
            </a:r>
            <a:endParaRPr/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zelené střechy na veřejných budovách </a:t>
            </a: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(prověření při rekonstrukcích střech)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467544" y="123478"/>
            <a:ext cx="83920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B3C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Zastavěné území / zastavitelné území / plochy přestavby</a:t>
            </a:r>
            <a:endParaRPr b="1" i="0" sz="24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251520" y="555523"/>
            <a:ext cx="8676965" cy="3816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propojenost veřejného prostoru s prvky zeleno-modré infrastruktury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urbanizovaném území – </a:t>
            </a: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hospodaření s dešťovými vodami </a:t>
            </a: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(HDV)</a:t>
            </a:r>
            <a:endParaRPr/>
          </a:p>
          <a:p>
            <a:pPr indent="-285750" lvl="8" marL="720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zasakování srážek v místě jejich dopadu</a:t>
            </a:r>
            <a:endParaRPr/>
          </a:p>
          <a:p>
            <a:pPr indent="-285750" lvl="0" marL="900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retence a regulované odvádění oddílnou kanalizací</a:t>
            </a:r>
            <a:endParaRPr/>
          </a:p>
          <a:p>
            <a:pPr indent="-285750" lvl="0" marL="1080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regulované vypouštění do jednotné kanalizace</a:t>
            </a:r>
            <a:endParaRPr/>
          </a:p>
          <a:p>
            <a:pPr indent="-285750" lvl="0" marL="720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ochrana před přívalovými dešti / suchem / znečištění povrchových vod</a:t>
            </a:r>
            <a:endParaRPr/>
          </a:p>
          <a:p>
            <a:pPr indent="-285750" lvl="0" marL="720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snížení spotřeby pitné vody využíváním vody srážkové</a:t>
            </a:r>
            <a:endParaRPr/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doprava v klidu přednostně do parkovacích domů a podzemních garáží</a:t>
            </a:r>
            <a:endParaRPr/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realizace cyklostezek, podpora nemotorové dopravy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9"/>
          <p:cNvGrpSpPr/>
          <p:nvPr/>
        </p:nvGrpSpPr>
        <p:grpSpPr>
          <a:xfrm>
            <a:off x="1338263" y="195486"/>
            <a:ext cx="6467475" cy="4489608"/>
            <a:chOff x="624" y="6345"/>
            <a:chExt cx="10186" cy="6426"/>
          </a:xfrm>
        </p:grpSpPr>
        <p:pic>
          <p:nvPicPr>
            <p:cNvPr descr="titul2" id="111" name="Google Shape;111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4" y="6347"/>
              <a:ext cx="3231" cy="6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itul2 – kopie" id="112" name="Google Shape;112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8" y="6345"/>
              <a:ext cx="6962" cy="6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itul2" id="113" name="Google Shape;113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67" y="10399"/>
              <a:ext cx="3095" cy="20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/>
          <p:nvPr/>
        </p:nvSpPr>
        <p:spPr>
          <a:xfrm>
            <a:off x="467544" y="84993"/>
            <a:ext cx="65950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B3C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Příklady dobré praxe adaptačních opatření</a:t>
            </a:r>
            <a:endParaRPr b="1" i="0" sz="24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251520" y="132186"/>
            <a:ext cx="8676965" cy="32316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cs-CZ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http://www.opatreni-adaptace.cz/opatreni/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aplikace charakterizuje jednotlivá přírodě blízká řešení ve městech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přehlednou formou shrnuje přínosy daných opatření z hlediska zmírňování dopadů změny klimatu, jejich časové náročnosti opatření, či dalších vedlejších přínosů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 vybrané příklady opatření je zpracována ekonomická analýza nákladů a přínosů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/>
        </p:nvSpPr>
        <p:spPr>
          <a:xfrm>
            <a:off x="467544" y="84993"/>
            <a:ext cx="27831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B3C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Investiční proces</a:t>
            </a:r>
            <a:endParaRPr b="1" i="0" sz="24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251520" y="529681"/>
            <a:ext cx="8676965" cy="37702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odlišný postup pro každý městský obvod v jedno městě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značná operativnost při rozhodování o investicích (hlavně rekonstrukce) – nedostatečná profesní koordinace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</a:t>
            </a: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koordinace</a:t>
            </a: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jednotlivých správců – každý si realizuje „své“ projekty na svém svěřeném majetku – hlavně správci technické infrastruktury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investiční záměry se zpracovávají a posuzují pouze pro projekty s fin. dotacemi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zadání projektové dokumentace </a:t>
            </a: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(již od územní studie) předurčuje průběh a výsledek celé investice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dlouhodobá příprava náročných staveb (včetně majetkové přípravy) – silná neochota měnit jakýkoliv detail v projektové přípravě, změna dokumentace ve prospěch lepšího řešení z hlediska adaptace na změnu klimatu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kvalitní zhotovitel a dodavatel  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95536" y="1347614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cs-CZ"/>
              <a:t>Děkuji za pozornost.</a:t>
            </a:r>
            <a:br>
              <a:rPr lang="cs-CZ"/>
            </a:br>
            <a:br>
              <a:rPr lang="cs-CZ"/>
            </a:br>
            <a:r>
              <a:rPr lang="cs-CZ"/>
              <a:t>Pavlína Valentová</a:t>
            </a:r>
            <a:br>
              <a:rPr lang="cs-CZ"/>
            </a:br>
            <a:r>
              <a:rPr lang="cs-CZ"/>
              <a:t>valentova.p@czechglobe.cz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394665" y="577754"/>
            <a:ext cx="849781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plánovat město odolné proti přehřívání, suchu či přívalovým srážkám​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efektivně plánovat a projektovat zeleno-modrou infrastrukturu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přenášet zkušenosti mezi městy 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zapojovat veřejnost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B3C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LIFE Tree Check spolufinancují:</a:t>
            </a:r>
            <a:endParaRPr b="1" i="0" sz="18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Evropská komise prostřednictvím programu LIFE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Národní vlády zapojených zemí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4" name="Google Shape;34;p7"/>
          <p:cNvSpPr/>
          <p:nvPr/>
        </p:nvSpPr>
        <p:spPr>
          <a:xfrm>
            <a:off x="467544" y="123478"/>
            <a:ext cx="78774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B3C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PROJEKT LIFE Tree Check 	…aby město nepálilo</a:t>
            </a:r>
            <a:endParaRPr b="0" i="0" sz="24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5744" y="1554480"/>
            <a:ext cx="2712720" cy="2034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179512" y="483518"/>
            <a:ext cx="8964488" cy="4778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B3C0"/>
              </a:buClr>
              <a:buSzPts val="1700"/>
              <a:buFont typeface="Arial"/>
              <a:buNone/>
            </a:pPr>
            <a:r>
              <a:rPr b="1" i="0" lang="cs-CZ" sz="17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Koordinátor: </a:t>
            </a:r>
            <a:r>
              <a:rPr b="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Nadace Partnerství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B3C0"/>
              </a:buClr>
              <a:buSzPts val="1700"/>
              <a:buFont typeface="Arial"/>
              <a:buNone/>
            </a:pPr>
            <a:r>
              <a:rPr b="1" i="0" lang="cs-CZ" sz="17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Partneři: </a:t>
            </a:r>
            <a:r>
              <a:rPr b="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Ústav výzkumu globální změny Akademie věd ČR, Karpatský rozvojový institut, EKOTOXA, Ökotárs Alapítvány, LEMITOR Ochrona Środowiska a SAFE TREES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CB3C0"/>
              </a:buClr>
              <a:buSzPts val="1700"/>
              <a:buFont typeface="Arial"/>
              <a:buNone/>
            </a:pPr>
            <a:r>
              <a:rPr b="1" i="0" lang="cs-CZ" sz="17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Zapojené země / Pilotní města</a:t>
            </a:r>
            <a:endParaRPr b="1" i="0" sz="17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Česká republika – Praha, Brno, Ostrava, Plzeň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Slovensko – Košice, Prešov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Maďarsko – Budapešť (14. obvod)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Polsko – Walbrzych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/>
          <p:nvPr/>
        </p:nvSpPr>
        <p:spPr>
          <a:xfrm>
            <a:off x="179512" y="51470"/>
            <a:ext cx="37240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Projekt LIFE Tree Check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394665" y="577754"/>
            <a:ext cx="8497815" cy="241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posílení zeleno-modré infrastruktury s cílem ochránit obyvatele před riziky sucha a přehříváním města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analýza současného stavu adaptací ve městech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analýza nákladů a přínosů adaptačních projektů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vytvoření adaptační adaptace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sestavení akčního plánu 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investiční plán zaměřený na ZMI</a:t>
            </a:r>
            <a:endParaRPr b="0" i="0" sz="10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467544" y="123478"/>
            <a:ext cx="35525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B3C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Cíle a výstupy projektu</a:t>
            </a:r>
            <a:endParaRPr b="0" i="0" sz="24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0601" y="1237456"/>
            <a:ext cx="5895975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394665" y="577754"/>
            <a:ext cx="8497815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Mobilní aplikace Tree Check App </a:t>
            </a:r>
            <a:r>
              <a:rPr b="1" baseline="3000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endParaRPr/>
          </a:p>
          <a:p>
            <a:pPr indent="-257168" lvl="0" marL="25716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aplikace k rozpoznávání stromů a keřů na základě fotografie a vyhodnocení jejich přínosů pro klima ve městě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2868" lvl="0" marL="25716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Elektronický online nástroj Tree Check Pro </a:t>
            </a:r>
            <a:r>
              <a:rPr b="1" baseline="3000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online nástroj k vyhodnocení přínosů a nákladů zeleně k ochlazování města</a:t>
            </a:r>
            <a:endParaRPr b="0" i="0" sz="10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" name="Google Shape;54;p10"/>
          <p:cNvSpPr/>
          <p:nvPr/>
        </p:nvSpPr>
        <p:spPr>
          <a:xfrm>
            <a:off x="395536" y="123478"/>
            <a:ext cx="26805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B3C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Výstupy projektu</a:t>
            </a:r>
            <a:endParaRPr b="0" i="0" sz="24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6532" y="2754696"/>
            <a:ext cx="4450937" cy="1905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211948" y="92742"/>
            <a:ext cx="75568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B3C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Ekosystémové služby zeleno-modré infrastruktury</a:t>
            </a:r>
            <a:endParaRPr b="1" i="0" sz="24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133853" y="714345"/>
            <a:ext cx="8902643" cy="3585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B3C0"/>
              </a:buClr>
              <a:buSzPts val="1700"/>
              <a:buFont typeface="Arial"/>
              <a:buNone/>
            </a:pPr>
            <a:r>
              <a:rPr b="1" i="0" lang="cs-CZ" sz="17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regulační </a:t>
            </a: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regulace mikroklimatu (stínění, evapotranspirace)</a:t>
            </a: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makroklimatu (ukládání uhlíku), </a:t>
            </a: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odtoku srážkové vody, kvality ovzduší, hluku,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⮚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parky, vodní prvky, zelené fasády a střechy, infiltrační plochy, stromy, lesy, …</a:t>
            </a:r>
            <a:endParaRPr/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B3C0"/>
              </a:buClr>
              <a:buSzPts val="1700"/>
              <a:buFont typeface="Arial"/>
              <a:buNone/>
            </a:pPr>
            <a:r>
              <a:rPr b="1" i="0" lang="cs-CZ" sz="17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kulturní </a:t>
            </a: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1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společenská sounáležitost, rekreační a estetické funkce, vzdělávací funkce, vztah k místu,…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⮚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parky, zahrádky, volně stojící stromy, vodní plochy a prvky, zelené fasády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B3C0"/>
              </a:buClr>
              <a:buSzPts val="1700"/>
              <a:buFont typeface="Arial"/>
              <a:buNone/>
            </a:pPr>
            <a:r>
              <a:rPr b="1" i="0" lang="cs-CZ" sz="17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tvorba biotopů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B3C0"/>
              </a:buClr>
              <a:buSzPts val="1700"/>
              <a:buFont typeface="Arial"/>
              <a:buNone/>
            </a:pPr>
            <a:r>
              <a:rPr b="1" i="0" lang="cs-CZ" sz="17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produkční </a:t>
            </a: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produkce biomasy a plodin (městské zahrádky, intenzivní zelené střechy)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/>
          <p:nvPr/>
        </p:nvSpPr>
        <p:spPr>
          <a:xfrm>
            <a:off x="467544" y="84993"/>
            <a:ext cx="85988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B3C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Bariéry pro realizaci projektů zeleno-modré infrastruktury</a:t>
            </a:r>
            <a:endParaRPr b="1" i="0" sz="24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2"/>
          <p:cNvSpPr txBox="1"/>
          <p:nvPr/>
        </p:nvSpPr>
        <p:spPr>
          <a:xfrm>
            <a:off x="251520" y="437929"/>
            <a:ext cx="8676965" cy="4078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náročnost z hlediska koordinace profesí, finanční, prostorová, časová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setrvačnost myšlení, zaběhnuté praxe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chybějící zakotvení právní a technické předpisy, standardy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chybějící územně-analytické podklady (vodní režim území, hospodaření s dešťovými vodami)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majetkové vztahy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pravomoci jednotlivých správců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nedostatečná informovanost – slabá společenská poptávka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nedostatek projektantů a odborníků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nedostatečná politická vůle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lobby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ýsledek obrázku pro razítko" id="68" name="Google Shape;6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2355726"/>
            <a:ext cx="2074545" cy="1897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>
            <a:off x="467544" y="123478"/>
            <a:ext cx="7622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B3C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Zeleno-modrá infrastruktura v plánovacím procesu</a:t>
            </a:r>
            <a:endParaRPr b="1" i="0" sz="24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251520" y="483518"/>
            <a:ext cx="8676965" cy="40010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pojem není zakotven v technických ani právních předpisech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nutná úzká mezioborová spolupráce od začátku plánování investice, časté „zaběhnuté“ postupy a neochota hledat nová řešení</a:t>
            </a:r>
            <a:endParaRPr/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město musí chránit své zájmy – své kvalitní životní prostředí a svůj veřejný prostor před ekonomickými zájmy různých subjektů (např. správci technické infrastruktury)</a:t>
            </a:r>
            <a:endParaRPr/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vlastní závazné městské standardy pro HDV a zahrnutí MZI do plánování a investic</a:t>
            </a:r>
            <a:endParaRPr/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Útvar hlavního architekta či jiný městský koordinační plánovací subjekt</a:t>
            </a:r>
            <a:endParaRPr/>
          </a:p>
          <a:p>
            <a:pPr indent="-17780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nutná informovanost a ekovýchova odborné i široké veřejnosti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467544" y="123478"/>
            <a:ext cx="4459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B3C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rgbClr val="1CB3C0"/>
                </a:solidFill>
                <a:latin typeface="Arial"/>
                <a:ea typeface="Arial"/>
                <a:cs typeface="Arial"/>
                <a:sym typeface="Arial"/>
              </a:rPr>
              <a:t>Koncepční dokumenty města</a:t>
            </a:r>
            <a:endParaRPr b="1" i="0" sz="2400" u="none" cap="none" strike="noStrike">
              <a:solidFill>
                <a:srgbClr val="1CB3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215515" y="471901"/>
            <a:ext cx="8676965" cy="33239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Strategický plán </a:t>
            </a:r>
            <a:r>
              <a:rPr b="0" i="0" lang="cs-CZ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provázanost na rozpočet města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Adaptační strategie města na změnu klimatu – Akční plán – Implementační plán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Územní plán – </a:t>
            </a:r>
            <a:r>
              <a:rPr b="0" i="0" lang="cs-CZ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závaznost ochrany ploch a systémů, regulativy možného využití území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Studie odtokových poměrů </a:t>
            </a:r>
            <a:r>
              <a:rPr b="0" i="0" lang="cs-CZ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mapování drobných vodních toků – odvádění srážkových vod, možnosti zasakování na pozemku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Uzemní studie krajiny </a:t>
            </a:r>
            <a:r>
              <a:rPr b="0" i="0" lang="cs-CZ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PPO, PEO, PSZ z KPÚ, hydrologický režim krajiny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Územní studie, Regulační plány </a:t>
            </a:r>
            <a:r>
              <a:rPr b="0" i="0" lang="cs-CZ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(zastavitelné plochy, plochy přestavby, rekonstrukce uličních profilů, dopravní stavby)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Mapa sucha </a:t>
            </a:r>
            <a:r>
              <a:rPr b="0" i="0" lang="cs-CZ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b="1" i="0" lang="cs-CZ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Územně – analytické podklady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ýsledek obrázku pro landuse" id="81" name="Google Shape;81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4168" y="2921099"/>
            <a:ext cx="273367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ulní stránka">
  <a:themeElements>
    <a:clrScheme name="Titulní stránk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ulní stránka">
  <a:themeElements>
    <a:clrScheme name="Titulní stránk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