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oddílu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obcepro.cz/data/MMR-obce-investori-web.pdf" TargetMode="External"/><Relationship Id="rId4" Type="http://schemas.openxmlformats.org/officeDocument/2006/relationships/hyperlink" Target="https://www.investorzahumny.cz/nova-publikace-pro-obce-jak-nastavit-pravidla-jednani-s-investory/" TargetMode="External"/><Relationship Id="rId5" Type="http://schemas.openxmlformats.org/officeDocument/2006/relationships/hyperlink" Target="https://www.investorzahumny.cz/novy-manual-pro-obce-jak-na-developerskou-vystavbu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investorzahumny.cz/" TargetMode="External"/><Relationship Id="rId4" Type="http://schemas.openxmlformats.org/officeDocument/2006/relationships/hyperlink" Target="mailto:zahumenska@investorzahumny.cz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rnika.org/smlouvy-o-uzemnim-rozvoji-analyza-problematiky/download/smlouvy-o-uzemnim-rozvoji-analyza-1-pdf-1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b="1" lang="cs-CZ" sz="7200"/>
              <a:t>Smlouvy o rozvoji území a plánovací smlouvy </a:t>
            </a:r>
            <a:br>
              <a:rPr b="1" lang="cs-CZ" sz="7200"/>
            </a:br>
            <a:r>
              <a:rPr b="1" lang="cs-CZ" sz="7200"/>
              <a:t>– právní úprava a judikatura</a:t>
            </a:r>
            <a:endParaRPr sz="7200"/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INVESTOR ZAHUMNY</a:t>
            </a:r>
            <a:endParaRPr sz="204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VENDULA ZAHUMENSKÁ</a:t>
            </a:r>
            <a:endParaRPr sz="204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2019</a:t>
            </a: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8735" y="4455621"/>
            <a:ext cx="4463665" cy="111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Ústavní soud, sp. zn. I. ÚS 3278/15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cs-CZ" sz="2035">
                <a:latin typeface="Calibri"/>
                <a:ea typeface="Calibri"/>
                <a:cs typeface="Calibri"/>
                <a:sym typeface="Calibri"/>
              </a:rPr>
              <a:t>V případě čl. 15 Deklarace nešlo o smlouvu, ale o nezávaznou deklaraci CSR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cs-CZ" sz="2035">
                <a:latin typeface="Calibri"/>
                <a:ea typeface="Calibri"/>
                <a:cs typeface="Calibri"/>
                <a:sym typeface="Calibri"/>
              </a:rPr>
              <a:t>Hlavní důvody:</a:t>
            </a:r>
            <a:endParaRPr/>
          </a:p>
          <a:p>
            <a:pPr indent="-182879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15"/>
              <a:buChar char="◦"/>
            </a:pPr>
            <a:r>
              <a:rPr lang="cs-CZ" sz="1815">
                <a:latin typeface="Calibri"/>
                <a:ea typeface="Calibri"/>
                <a:cs typeface="Calibri"/>
                <a:sym typeface="Calibri"/>
              </a:rPr>
              <a:t>Označení „deklarace“,</a:t>
            </a:r>
            <a:endParaRPr/>
          </a:p>
          <a:p>
            <a:pPr indent="-182879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15"/>
              <a:buChar char="◦"/>
            </a:pPr>
            <a:r>
              <a:rPr lang="cs-CZ" sz="1815">
                <a:latin typeface="Calibri"/>
                <a:ea typeface="Calibri"/>
                <a:cs typeface="Calibri"/>
                <a:sym typeface="Calibri"/>
              </a:rPr>
              <a:t>chybí termín, do kdy by měl žalovaný čl. 15 splnit, </a:t>
            </a:r>
            <a:endParaRPr/>
          </a:p>
          <a:p>
            <a:pPr indent="-182879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15"/>
              <a:buChar char="◦"/>
            </a:pPr>
            <a:r>
              <a:rPr lang="cs-CZ" sz="1815">
                <a:latin typeface="Calibri"/>
                <a:ea typeface="Calibri"/>
                <a:cs typeface="Calibri"/>
                <a:sym typeface="Calibri"/>
              </a:rPr>
              <a:t>Chybělo konstatování, že v případě nesplnění závazků se mohou smluvní strany obrátit na soud</a:t>
            </a:r>
            <a:endParaRPr/>
          </a:p>
          <a:p>
            <a:pPr indent="-182879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15"/>
              <a:buChar char="◦"/>
            </a:pPr>
            <a:r>
              <a:rPr lang="cs-CZ" sz="1815">
                <a:latin typeface="Calibri"/>
                <a:ea typeface="Calibri"/>
                <a:cs typeface="Calibri"/>
                <a:sym typeface="Calibri"/>
              </a:rPr>
              <a:t>jediným následkem nedodržení deklarace, který si smluvní strany dohodly, pak bylo uveřejnění informace o porušení deklarace v médiích, nabude-li jedna ze smluvních stran pocit, že se ho protistrana dopustila. </a:t>
            </a:r>
            <a:endParaRPr/>
          </a:p>
          <a:p>
            <a:pPr indent="-21589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Judikatura Nejvyššího soudu ČR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cs-CZ" sz="2900" u="sng">
                <a:latin typeface="Calibri"/>
                <a:ea typeface="Calibri"/>
                <a:cs typeface="Calibri"/>
                <a:sym typeface="Calibri"/>
              </a:rPr>
              <a:t>zásadní rozhodnutí NS</a:t>
            </a: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514349" lvl="1" marL="834389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AutoNum type="arabicParenR"/>
            </a:pPr>
            <a:r>
              <a:rPr b="1" lang="cs-CZ" sz="2900">
                <a:latin typeface="Calibri"/>
                <a:ea typeface="Calibri"/>
                <a:cs typeface="Calibri"/>
                <a:sym typeface="Calibri"/>
              </a:rPr>
              <a:t>33 Cdo 3225/2011 – platná a závazná smlouva </a:t>
            </a: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(rozsudek ze dne 28. 2. 2013) – potvrzeno usnesením NS 33 Cdo 2809/2013 - 1. 9. 2015 a usnesením ÚS) </a:t>
            </a:r>
            <a:endParaRPr/>
          </a:p>
          <a:p>
            <a:pPr indent="-514349" lvl="1" marL="834389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AutoNum type="arabicParenR"/>
            </a:pPr>
            <a:r>
              <a:rPr b="1" lang="cs-CZ" sz="2900">
                <a:latin typeface="Calibri"/>
                <a:ea typeface="Calibri"/>
                <a:cs typeface="Calibri"/>
                <a:sym typeface="Calibri"/>
              </a:rPr>
              <a:t>33 Odo 1416/2005 </a:t>
            </a: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cs-CZ" sz="2900">
                <a:latin typeface="Calibri"/>
                <a:ea typeface="Calibri"/>
                <a:cs typeface="Calibri"/>
                <a:sym typeface="Calibri"/>
              </a:rPr>
              <a:t>neplatná smlouva pro rozpor s dobrými mravy </a:t>
            </a: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(rozsudek ze dne 20. 10. 2006)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Řada otázek bude ještě muset být judikaturou řešena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Obec Kolová - 33 Cdo 3225/2011 (1)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Investoři se zavázali poskytnout příspěvek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(celkem 1.250.000 Kč) na vybudování inženýrských sítí, resp. připojení na v budoucnu postavené rodinné domy,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nezaplatili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Soud prvního stupně žalobě vyhověl, ale odvolací soud žalobu obce zamítnul pro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rozpor smlouvy se zákonem o vodovodech a kanalizacích a zákonem o místních poplatcích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Obec Kolová - 33 Cdo 3225/2011 (2)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Nejvyšší soud: „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Nezbývá tedy než uzavřít, že odvolací soud pochybil, jestliže dovodil, že smlouva o finančním příspěvku na vybudování inženýrských sítí uzavřená mezi účastníky dne 16. 10. 2007 je neplatná pro rozpor se zákonem o vodovodech a kanalizacích a se zákonem o místních poplatcích.“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Obec Kolová - 33 Cdo 3225/2011 (3)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Podle NS šlo o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dobrovolně uzavřenou smlouvu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(investor věděl, co dělá)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Nejednalo se o platbu za připojení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ke kanalizaci či vodovodu – předmětem byl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příspěvek na vybudování inženýrských sítí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ZoVK ani ZMP </a:t>
            </a:r>
            <a:r>
              <a:rPr b="1" lang="cs-CZ" u="sng">
                <a:latin typeface="Calibri"/>
                <a:ea typeface="Calibri"/>
                <a:cs typeface="Calibri"/>
                <a:sym typeface="Calibri"/>
              </a:rPr>
              <a:t>nezakazují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 uzavření nepojmenované smlouvy mezi obcí a investorem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Vojtice - 33 Odo 1416/2005 (1) 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Darovací smlouva mezi obcí a vlastníky stavební parcely na 216.000 Kč jako příspěvek na vybudování inženýrských sítí, veřejného osvětlení, zpevněných komunikací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V rámci stavebního řízení dáno stanovisko obce, že souhlas s připojením s připojením k vodovodnímu a kanalizačnímu řádu bude vydán až po úhradě příspěvku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Soudy žalobě obce nejprve vyhověly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Vojtice - 33 Odo 1416/2005 (2) </a:t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NS: „Žalobce neměl právo vázat souhlas s připojením na veřejné řády jako nezbytnou podmínku vydání stavebního povolení na poskytnutí daru. … Dovolatelé by pak darovací smlouvu nikdy neuzavřeli, kdyby reálně nehrozilo, že jim pro nedostatek souhlasu žalobce s připojením na vodovodní řád nebude stavební povolení vydáno“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Vojtice - 33 Odo 1416/2005 (3) </a:t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Darovací smlouva byla shledána neplatnou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Žaloba obce nakonec zamítnuta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Závaznost § 8 odst. 5 zákona o vodovodech a kanalizacích: vlastník vodovodu nebo kanalizace ( popřípadě provozovatel) je povinen umožnit připojení na vodovod nebo kanalizaci, pokud to umožňují kapacitní a další technické požadavky. Možnost napojení nesmí být podmiňována vyžadováním poplatků nebo jiných finančních plnění.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Říčany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Rozsudek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00"/>
              <a:buChar char="◦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Obvodního soudu pro Prahu 4 sp. zn. 12 C 41/2015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800"/>
              <a:buChar char="◦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Městského soudu v Praze sp. zn. 72 Co 143/2016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Potvrzena platnost sjednaného závazku na úhradu finančního příspěvku 68.840 Kč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„žalovaný nemohl být jednáním žalobce nucen k podpisu uvedené dohody, neboť věděl o tom, že souhlasné stanovisko města (se stavbou rodinného domu žalovaného) není nezbytnou podmínkou úspěchu žalovaného ve stavebním řízení (vydání stavebního povolení). Vyjádření města ... bylo pouze jedním z podkladů pro rozhodování ve stavebním řízení ... Byli i stavebníci, kteří neposkytli žalobci příspěvek, přesto stavební povolení dostali“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b="1" lang="cs-CZ" sz="4320"/>
              <a:t>Co z judikatury NS plyne pro smlouvy o rozvoji území?</a:t>
            </a:r>
            <a:endParaRPr sz="4320"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5400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lphaUcPeriod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DOBROVOLNOST, DŮRAZ NA PŘEDVÍDATELNOST (X donucení)</a:t>
            </a:r>
            <a:endParaRPr/>
          </a:p>
          <a:p>
            <a:pPr indent="-540000" lvl="0" marL="5400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Calibri"/>
              <a:buAutoNum type="alphaUcPeriod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ZÁVAZNOST (platně uzavřenou smlouvu je potřeba splnit)</a:t>
            </a:r>
            <a:endParaRPr/>
          </a:p>
          <a:p>
            <a:pPr indent="-540000" lvl="0" marL="5400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Calibri"/>
              <a:buAutoNum type="alphaUcPeriod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ZPRAVIDLA PROTIPLNĚNÍ (X dar)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73600" lvl="0" marL="2736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Rozhodnutí ve věci Říčan ukazuje, že soudy vhodně nastavený systém smluv akceptují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Lze maximálně doporučit přijetí Zásad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Obsah obrázku fotka, různé, barevné, nákladní auto&#10;&#10;Popis byl vytvořen automaticky" id="109" name="Google Shape;10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6" y="1168729"/>
            <a:ext cx="12031026" cy="402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10 častých chyb při uzavírání smluv (1)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1) CHYBÍ SMLOUVA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2) NEDOSTATEČNÁ SPECIFIKACE ÚČELU A VÝCHOZÍHO STAVU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3) ROZPOR S USTANOVENÍMI ZÁKONA, NEDOVOLENÉ PLNĚNÍ OBCE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4) CHYBÍ ČASOVÉ OHRANIČENÍ ZÁVAZKŮ INVESTORA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5) CHYBÍ TECHNICKÁ SPECIFIKACE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10 častých chyb při uzavírání smluv (2)</a:t>
            </a:r>
            <a:endParaRPr/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6) CHYBÍ SANKCE ZA PORUŠENÍ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7) CHYBÍ ZAJIŠTĚNÍ ZÁVAZKŮ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8) NENÍ ŘEŠENA ODPOVĚDNOST ZA ŠKODU, NÁSTUPNICTVÍ NA STRANĚ INVESTORA APOD.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9) OBEC NEMÁ SCHVÁLENY ZÁSADY (OBCHODNÍ PODMÍNKY)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10) NEDOSTATEČNÁ KOMUNIKACE S OBČANY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Vybrané problémy: referendum</a:t>
            </a: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Upravuje zákon č. 22/2004 Sb., o místním referendu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Smí se konat ve věcech samostatné působnosti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Místní referendum se může stát významnou překážkou v realizaci závazků vyplývajících ze smlouvy s investorem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Ústavní soud: přípustnost referenda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Výsledek referenda, spočívající v tom, že občané obce vyjadřují nesouhlas s realizací určitého developerského či průmyslového projektu na území obce, žádným způsobem neporušuje ani nemůže porušit právní normy ve smyslu § 7 písm. d) ZMR. Takový výsledek je nutno interpretovat tak, že orgány obce jsou zavázány prosazovat názor občanů těmi prostředky, které jim právní řád dává k dispozici.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Referendum nelze prohlásit za nepřípustné ani s odkazem na obavy obce z eventuálních soukromoprávních sankcí, které by po ní v návaznosti na výsledek místního referenda mohl eventuálně požadovat smluvní partner, se kterým obec před konáním místního referenda o navržené otázce uzavřela smluvní vztah.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(Nález III.ÚS 263/09 ze dne 9. 2. 2012 )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Dopady místního referenda</a:t>
            </a:r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Obce samozřejmě musí jako každý jiný svoje smlouvy plnit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Platným rozhodnutím v referendu nezanikají smluvní povinnosti obce, které jsou v rozporu s tímto rozhodnutím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Konání referenda a odhlasování určitého řešení neznamená zánik smlouvy a zánik povinnosti obce dle smlouvy plnit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Orgány obce jsou povinny usilovat např. o změnu nebo zánik těchto smluvních závazků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Obec musí přijmout následky, které referendum vyvolá – např. 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>
                <a:latin typeface="Calibri"/>
                <a:ea typeface="Calibri"/>
                <a:cs typeface="Calibri"/>
                <a:sym typeface="Calibri"/>
              </a:rPr>
              <a:t>Odstoupení od smlouvy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>
                <a:latin typeface="Calibri"/>
                <a:ea typeface="Calibri"/>
                <a:cs typeface="Calibri"/>
                <a:sym typeface="Calibri"/>
              </a:rPr>
              <a:t>Bezdůvodné obohacení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>
                <a:latin typeface="Calibri"/>
                <a:ea typeface="Calibri"/>
                <a:cs typeface="Calibri"/>
                <a:sym typeface="Calibri"/>
              </a:rPr>
              <a:t>Ušlý zisk, atp.</a:t>
            </a:r>
            <a:endParaRPr/>
          </a:p>
          <a:p>
            <a:pPr indent="-113347" lvl="1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85"/>
              <a:buFont typeface="Noto Sans Symbols"/>
              <a:buChar char="❑"/>
            </a:pPr>
            <a:r>
              <a:rPr lang="cs-CZ" sz="1785">
                <a:latin typeface="Calibri"/>
                <a:ea typeface="Calibri"/>
                <a:cs typeface="Calibri"/>
                <a:sym typeface="Calibri"/>
              </a:rPr>
              <a:t>Proto doporučujeme, aby si obce vždy do smlouvy dávaly klauzuli, která je zbaví odpovědnosti za plnění smluvní povinnosti v případě, kdy to bude nemožné kvůli konání referenda. </a:t>
            </a:r>
            <a:endParaRPr sz="1785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Publikace</a:t>
            </a:r>
            <a:endParaRPr/>
          </a:p>
        </p:txBody>
      </p:sp>
      <p:sp>
        <p:nvSpPr>
          <p:cNvPr id="276" name="Google Shape;276;p3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MMR: Doporučení pro obce v oblasti výstavby a uzavírání smluv s investory  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http://www.obcepro.cz/data/MMR-obce-investori-web.pdf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Články: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Moderní obec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PRO města a obce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Manuály: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Zásady rozvoje: Jak nastavit pravidla jednání s investory ohledně nové výstavby 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https://www.investorzahumny.cz/nova-publikace-pro-obce-jak-nastavit-pravidla-jednani-s-investory/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Investor za humny? Jak na developerskou výstavbu v obci a smlouvy s investory?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https://www.investorzahumny.cz/novy-manual-pro-obce-jak-na-developerskou-vystavbu/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Chystané: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Odborná publikace pro nakladatelství Wolters Kluwer pro obce o smlouvách s investory (podzim 2019)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title"/>
          </p:nvPr>
        </p:nvSpPr>
        <p:spPr>
          <a:xfrm>
            <a:off x="633999" y="4550229"/>
            <a:ext cx="10909073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70"/>
              <a:buFont typeface="Calibri"/>
              <a:buNone/>
            </a:pPr>
            <a:r>
              <a:rPr lang="cs-CZ" sz="2970" u="sng">
                <a:solidFill>
                  <a:schemeClr val="hlink"/>
                </a:solidFill>
                <a:hlinkClick r:id="rId3"/>
              </a:rPr>
              <a:t>www.investorzahumny.cz</a:t>
            </a:r>
            <a:br>
              <a:rPr lang="cs-CZ" sz="2970">
                <a:solidFill>
                  <a:srgbClr val="262626"/>
                </a:solidFill>
              </a:rPr>
            </a:br>
            <a:r>
              <a:rPr lang="cs-CZ" sz="2970">
                <a:solidFill>
                  <a:srgbClr val="262626"/>
                </a:solidFill>
              </a:rPr>
              <a:t>Telefon: + 420 721 725 474</a:t>
            </a:r>
            <a:br>
              <a:rPr lang="cs-CZ" sz="2970">
                <a:solidFill>
                  <a:srgbClr val="262626"/>
                </a:solidFill>
              </a:rPr>
            </a:br>
            <a:r>
              <a:rPr lang="cs-CZ" sz="2970">
                <a:solidFill>
                  <a:srgbClr val="262626"/>
                </a:solidFill>
              </a:rPr>
              <a:t>E-mail: </a:t>
            </a:r>
            <a:r>
              <a:rPr lang="cs-CZ" sz="2970" u="sng">
                <a:solidFill>
                  <a:schemeClr val="hlink"/>
                </a:solidFill>
                <a:hlinkClick r:id="rId4"/>
              </a:rPr>
              <a:t>zahumenska@investorzahumny.cz</a:t>
            </a:r>
            <a:r>
              <a:rPr lang="cs-CZ" sz="2970">
                <a:solidFill>
                  <a:srgbClr val="262626"/>
                </a:solidFill>
              </a:rPr>
              <a:t> </a:t>
            </a:r>
            <a:br>
              <a:rPr lang="cs-CZ" sz="2970">
                <a:solidFill>
                  <a:srgbClr val="262626"/>
                </a:solidFill>
              </a:rPr>
            </a:br>
            <a:endParaRPr sz="2970">
              <a:solidFill>
                <a:srgbClr val="262626"/>
              </a:solidFill>
            </a:endParaRPr>
          </a:p>
        </p:txBody>
      </p:sp>
      <p:pic>
        <p:nvPicPr>
          <p:cNvPr id="282" name="Google Shape;282;p38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457" y="1517550"/>
            <a:ext cx="10916463" cy="272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Co jsou to smlouvy o rozvoji území?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Smlouva mezi obcí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(či svazkem obcí, krajem apod.)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investorem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(developerem)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Řeší zpravidla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průběh či dopady realizace záměru investora na území obce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(resp. kraje apod.)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Investor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zpravidla na základě smlouvy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buduje infrastrukturu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či na její vybudování a provoz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finančně přispívá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Obec při splnění závazků investora vyjadřuje podporu projektu,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zavazuje se převzít infrastrukturu apod. 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Viz analýza - Zahumenská, V. a kol.: </a:t>
            </a:r>
            <a:r>
              <a:rPr lang="cs-CZ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Smlouvy o územním rozvoji – analýza problematiky.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 Arnika 2017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Příklad ze zahraničí: Mnichov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6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Font typeface="Arial"/>
              <a:buChar char="•"/>
            </a:pPr>
            <a:r>
              <a:rPr lang="cs-CZ" sz="3330">
                <a:latin typeface="Calibri"/>
                <a:ea typeface="Calibri"/>
                <a:cs typeface="Calibri"/>
                <a:sym typeface="Calibri"/>
              </a:rPr>
              <a:t>Developeři na každý m2 nově vybudovaných bytů hradí městu částku </a:t>
            </a:r>
            <a:r>
              <a:rPr b="1" lang="cs-CZ" sz="3330">
                <a:latin typeface="Calibri"/>
                <a:ea typeface="Calibri"/>
                <a:cs typeface="Calibri"/>
                <a:sym typeface="Calibri"/>
              </a:rPr>
              <a:t>100 €</a:t>
            </a:r>
            <a:r>
              <a:rPr lang="cs-CZ" sz="3330">
                <a:latin typeface="Calibri"/>
                <a:ea typeface="Calibri"/>
                <a:cs typeface="Calibri"/>
                <a:sym typeface="Calibri"/>
              </a:rPr>
              <a:t> (2017 )</a:t>
            </a:r>
            <a:endParaRPr/>
          </a:p>
          <a:p>
            <a:pPr indent="-273600" lvl="0" marL="2736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3330"/>
              <a:buFont typeface="Arial"/>
              <a:buChar char="•"/>
            </a:pPr>
            <a:r>
              <a:rPr lang="cs-CZ" sz="3330">
                <a:latin typeface="Calibri"/>
                <a:ea typeface="Calibri"/>
                <a:cs typeface="Calibri"/>
                <a:sym typeface="Calibri"/>
              </a:rPr>
              <a:t>Celkové příspěvky městu (1994-2016):</a:t>
            </a:r>
            <a:endParaRPr/>
          </a:p>
          <a:p>
            <a:pPr indent="-199707" lvl="1" marL="384048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3145"/>
              <a:buChar char="◦"/>
            </a:pP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na sociální infrastrukturu </a:t>
            </a:r>
            <a:r>
              <a:rPr b="1" lang="cs-CZ" sz="3145">
                <a:latin typeface="Calibri"/>
                <a:ea typeface="Calibri"/>
                <a:cs typeface="Calibri"/>
                <a:sym typeface="Calibri"/>
              </a:rPr>
              <a:t>211,4 mil €</a:t>
            </a: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199707" lvl="1" marL="384048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3145"/>
              <a:buChar char="◦"/>
            </a:pP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na dopravní infrastrukturu </a:t>
            </a:r>
            <a:r>
              <a:rPr b="1" lang="cs-CZ" sz="3145">
                <a:latin typeface="Calibri"/>
                <a:ea typeface="Calibri"/>
                <a:cs typeface="Calibri"/>
                <a:sym typeface="Calibri"/>
              </a:rPr>
              <a:t>237,7 mil €</a:t>
            </a: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199707" lvl="1" marL="384048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3145"/>
              <a:buChar char="◦"/>
            </a:pP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na plochy zeleně </a:t>
            </a:r>
            <a:r>
              <a:rPr b="1" lang="cs-CZ" sz="3145">
                <a:latin typeface="Calibri"/>
                <a:ea typeface="Calibri"/>
                <a:cs typeface="Calibri"/>
                <a:sym typeface="Calibri"/>
              </a:rPr>
              <a:t>130,2 mil € </a:t>
            </a:r>
            <a:endParaRPr/>
          </a:p>
          <a:p>
            <a:pPr indent="-199707" lvl="1" marL="384048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3145"/>
              <a:buChar char="◦"/>
            </a:pPr>
            <a:r>
              <a:rPr lang="cs-CZ" sz="3145">
                <a:latin typeface="Calibri"/>
                <a:ea typeface="Calibri"/>
                <a:cs typeface="Calibri"/>
                <a:sym typeface="Calibri"/>
              </a:rPr>
              <a:t>na plánování a podobné činnosti </a:t>
            </a:r>
            <a:r>
              <a:rPr b="1" lang="cs-CZ" sz="3145">
                <a:latin typeface="Calibri"/>
                <a:ea typeface="Calibri"/>
                <a:cs typeface="Calibri"/>
                <a:sym typeface="Calibri"/>
              </a:rPr>
              <a:t>49,1 mil €</a:t>
            </a:r>
            <a:endParaRPr sz="166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Příklady z ČR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Říčany, Mníšek pod Brdy aj. ve Středočeském kraji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Mokrá – Horákov, Pozořice v JMK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Městské části (Praha 5, 7, 22, Dolní Chabry)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757084" y="634947"/>
            <a:ext cx="10781773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Smlouvy o rozvoji území v ČR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Základ ve smlouvách podle stavebního zákona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(plánovací smlouvy podle § 66 odst. 2, další smlouvy – např. 86 odst. 2 písm. d), § 94c odst. 1, § 94l odst. 2 písm. d) …)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Možnost </a:t>
            </a: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nepojmenovaných smluv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podle § 1746 odst. 2 OZ (č. 89/2012 Sb.)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Proč smlouvy podle OZ?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Omezená možnost uzavření smlouvy v režimu stavebního zákona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Sdílení odpovědnosti za dopady výstavby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Preference </a:t>
            </a:r>
            <a:r>
              <a:rPr b="1" lang="cs-CZ" sz="2250">
                <a:latin typeface="Calibri"/>
                <a:ea typeface="Calibri"/>
                <a:cs typeface="Calibri"/>
                <a:sym typeface="Calibri"/>
              </a:rPr>
              <a:t>včasného řešení </a:t>
            </a: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sporných bodů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125"/>
              <a:buChar char="◦"/>
            </a:pPr>
            <a:r>
              <a:rPr lang="cs-CZ" sz="2125">
                <a:latin typeface="Calibri"/>
                <a:ea typeface="Calibri"/>
                <a:cs typeface="Calibri"/>
                <a:sym typeface="Calibri"/>
              </a:rPr>
              <a:t>Co chce obec?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125"/>
              <a:buChar char="◦"/>
            </a:pPr>
            <a:r>
              <a:rPr lang="cs-CZ" sz="2125">
                <a:latin typeface="Calibri"/>
                <a:ea typeface="Calibri"/>
                <a:cs typeface="Calibri"/>
                <a:sym typeface="Calibri"/>
              </a:rPr>
              <a:t>Co chce investor?</a:t>
            </a:r>
            <a:endParaRPr sz="2250">
              <a:latin typeface="Calibri"/>
              <a:ea typeface="Calibri"/>
              <a:cs typeface="Calibri"/>
              <a:sym typeface="Calibri"/>
            </a:endParaRPr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cs-CZ" sz="2250" u="sng">
                <a:latin typeface="Calibri"/>
                <a:ea typeface="Calibri"/>
                <a:cs typeface="Calibri"/>
                <a:sym typeface="Calibri"/>
              </a:rPr>
              <a:t>Příklady</a:t>
            </a: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cs-CZ" sz="2250">
                <a:latin typeface="Calibri"/>
                <a:ea typeface="Calibri"/>
                <a:cs typeface="Calibri"/>
                <a:sym typeface="Calibri"/>
              </a:rPr>
              <a:t>velké investiční projekty </a:t>
            </a: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(Amazon u Dobrovízu), </a:t>
            </a:r>
            <a:r>
              <a:rPr b="1" lang="cs-CZ" sz="2250">
                <a:latin typeface="Calibri"/>
                <a:ea typeface="Calibri"/>
                <a:cs typeface="Calibri"/>
                <a:sym typeface="Calibri"/>
              </a:rPr>
              <a:t>řešení nedostatečné kapacity obecní infrastruktury </a:t>
            </a: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(dopravní, technické či sociální), </a:t>
            </a:r>
            <a:r>
              <a:rPr b="1" lang="cs-CZ" sz="2250">
                <a:latin typeface="Calibri"/>
                <a:ea typeface="Calibri"/>
                <a:cs typeface="Calibri"/>
                <a:sym typeface="Calibri"/>
              </a:rPr>
              <a:t>„pojistka“ realizace slibů investora </a:t>
            </a:r>
            <a:r>
              <a:rPr lang="cs-CZ" sz="2250">
                <a:latin typeface="Calibri"/>
                <a:ea typeface="Calibri"/>
                <a:cs typeface="Calibri"/>
                <a:sym typeface="Calibri"/>
              </a:rPr>
              <a:t>(např. při rozdělování pozemků na parcely) </a:t>
            </a:r>
            <a:endParaRPr/>
          </a:p>
          <a:p>
            <a:pPr indent="-12064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250"/>
              <a:buNone/>
            </a:pPr>
            <a:r>
              <a:t/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Smlouva nebo poplatek?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75"/>
              <a:buFont typeface="Arial"/>
              <a:buChar char="•"/>
            </a:pPr>
            <a:r>
              <a:rPr lang="cs-CZ" sz="2775"/>
              <a:t>Omezenou možnost představuje místní poplatek za zhodnocení stavebního pozemku možností jeho připojení na vodovod nebo kanalizaci (§ 10c zákona o místních poplatcích)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127"/>
              <a:buChar char="◦"/>
            </a:pPr>
            <a:r>
              <a:rPr lang="cs-CZ" sz="2127"/>
              <a:t>Výstavba nové kanalizce/vodovodu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127"/>
              <a:buChar char="◦"/>
            </a:pPr>
            <a:r>
              <a:rPr lang="cs-CZ" sz="2127"/>
              <a:t>Obec je stavebníkem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127"/>
              <a:buChar char="◦"/>
            </a:pPr>
            <a:r>
              <a:rPr lang="cs-CZ" sz="2127"/>
              <a:t>Od 1. 7. 2017 vyhlášku, kterou se poplatek stanoví, lze přijmout pouze </a:t>
            </a:r>
            <a:r>
              <a:rPr b="1" lang="cs-CZ" sz="2127"/>
              <a:t>do konce kalendářního roku, ve kterém nabylo právní moci kolaudační rozhodnutí</a:t>
            </a:r>
            <a:r>
              <a:rPr lang="cs-CZ" sz="2127"/>
              <a:t> stavebního úřadu pro stavbu vodovodu nebo kanalizace. 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cs-CZ"/>
              <a:t>Smlouva nebo deklarace?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3600" lvl="0" marL="27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Listopad 2006 – Hyundai Nošovice – Deklarace porozumění</a:t>
            </a:r>
            <a:endParaRPr/>
          </a:p>
          <a:p>
            <a:pPr indent="-273600" lvl="0" marL="2736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Čl.15: „Nad rámec podmínek stanovených povolením ke změně krajinného rázu se HMMC zavazuje implementovat doporučení č. 2 až 10 ze studie zpracované společností LÖW &amp; spol., s.r.o. dne 7. září 2006, jak je podrobněji uvedeno v Příloze 2 k této Deklaraci. MSK vyvine veškeré úsilí ke splnění výše uvedených doporučení vztahujících se na území mimo areál Závodu.“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iva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