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1"/>
  </p:handoutMasterIdLst>
  <p:sldIdLst>
    <p:sldId id="256" r:id="rId2"/>
    <p:sldId id="260" r:id="rId3"/>
    <p:sldId id="261" r:id="rId4"/>
    <p:sldId id="262" r:id="rId5"/>
    <p:sldId id="263" r:id="rId6"/>
    <p:sldId id="277" r:id="rId7"/>
    <p:sldId id="264" r:id="rId8"/>
    <p:sldId id="266" r:id="rId9"/>
    <p:sldId id="265" r:id="rId10"/>
    <p:sldId id="267" r:id="rId11"/>
    <p:sldId id="272" r:id="rId12"/>
    <p:sldId id="268" r:id="rId13"/>
    <p:sldId id="273" r:id="rId14"/>
    <p:sldId id="274" r:id="rId15"/>
    <p:sldId id="275" r:id="rId16"/>
    <p:sldId id="271" r:id="rId17"/>
    <p:sldId id="269" r:id="rId18"/>
    <p:sldId id="276" r:id="rId19"/>
    <p:sldId id="257" r:id="rId20"/>
  </p:sldIdLst>
  <p:sldSz cx="12192000" cy="6858000"/>
  <p:notesSz cx="6797675" cy="9926638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9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FAABD-7BE7-451E-A256-C8D3281B13B5}" type="datetimeFigureOut">
              <a:rPr lang="cs-CZ" smtClean="0"/>
              <a:t>7. 7. 2020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D76AB-8339-4352-A73F-4F528E118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707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412776"/>
            <a:ext cx="11521280" cy="2160240"/>
          </a:xfrm>
        </p:spPr>
        <p:txBody>
          <a:bodyPr anchor="ctr"/>
          <a:lstStyle>
            <a:lvl1pPr algn="ctr">
              <a:defRPr sz="4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653136"/>
            <a:ext cx="11521280" cy="5760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01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620688"/>
            <a:ext cx="2496277" cy="1296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701" y="620689"/>
            <a:ext cx="8352928" cy="46085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372" y="1988840"/>
            <a:ext cx="2496277" cy="3312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5250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581128"/>
            <a:ext cx="2496277" cy="86409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dirty="0" smtClean="0"/>
              <a:t>Click to edit Master title style 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1691" y="548680"/>
            <a:ext cx="8544949" cy="4896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35360" y="6093296"/>
            <a:ext cx="163218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lang="cs-CZ" sz="1200" i="0" kern="120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98D033-CA9C-4AB2-B77C-1B2EF00BD75B}" type="datetimeFigureOut">
              <a:rPr lang="cs-CZ" sz="1200" smtClean="0"/>
              <a:pPr/>
              <a:t>7. 7. 2020</a:t>
            </a:fld>
            <a:endParaRPr lang="cs-CZ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967541" y="6093296"/>
            <a:ext cx="924587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i="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CCFB7E-DD2E-4207-9D6A-75F5EA4E9A33}" type="slidenum">
              <a:rPr lang="cs-CZ" sz="1200" smtClean="0"/>
              <a:pPr/>
              <a:t>‹#›</a:t>
            </a:fld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28801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851" y="4077072"/>
            <a:ext cx="2496277" cy="86409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dirty="0" smtClean="0"/>
              <a:t>Click to edit Master title style 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360" y="548680"/>
            <a:ext cx="5568619" cy="324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35360" y="6093296"/>
            <a:ext cx="163218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lang="cs-CZ" sz="1200" i="0" kern="120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98D033-CA9C-4AB2-B77C-1B2EF00BD75B}" type="datetimeFigureOut">
              <a:rPr lang="cs-CZ" sz="1200" smtClean="0"/>
              <a:pPr/>
              <a:t>7. 7. 2020</a:t>
            </a:fld>
            <a:endParaRPr lang="cs-CZ" sz="12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967541" y="6093296"/>
            <a:ext cx="924587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i="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CCFB7E-DD2E-4207-9D6A-75F5EA4E9A33}" type="slidenum">
              <a:rPr lang="cs-CZ" sz="1200" smtClean="0"/>
              <a:pPr/>
              <a:t>‹#›</a:t>
            </a:fld>
            <a:endParaRPr lang="cs-CZ" sz="12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288021" y="548680"/>
            <a:ext cx="5568619" cy="324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88617" y="4076700"/>
            <a:ext cx="2590800" cy="865188"/>
          </a:xfrm>
        </p:spPr>
        <p:txBody>
          <a:bodyPr vert="horz" lIns="91440" tIns="45720" rIns="91440" bIns="45720" rtlCol="0" anchor="b">
            <a:noAutofit/>
          </a:bodyPr>
          <a:lstStyle>
            <a:lvl1pPr algn="l">
              <a:defRPr lang="cs-CZ" sz="1600" b="0" baseline="0" dirty="0">
                <a:solidFill>
                  <a:schemeClr val="bg1"/>
                </a:solidFill>
                <a:latin typeface="Proxima Nova Bl" pitchFamily="50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</a:t>
            </a:r>
            <a:r>
              <a:rPr lang="cs-CZ" dirty="0" smtClean="0"/>
              <a:t> </a:t>
            </a:r>
            <a:r>
              <a:rPr lang="en-US" dirty="0" smtClean="0"/>
              <a:t>Master title style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83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5680" y="4149080"/>
            <a:ext cx="5760640" cy="720080"/>
          </a:xfrm>
        </p:spPr>
        <p:txBody>
          <a:bodyPr anchor="t"/>
          <a:lstStyle>
            <a:lvl1pPr algn="ctr"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67" y="0"/>
            <a:ext cx="9601067" cy="4077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35360" y="6093296"/>
            <a:ext cx="163218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lang="cs-CZ" sz="1200" i="0" kern="120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98D033-CA9C-4AB2-B77C-1B2EF00BD75B}" type="datetimeFigureOut">
              <a:rPr lang="cs-CZ" sz="1200" smtClean="0">
                <a:solidFill>
                  <a:schemeClr val="bg1">
                    <a:lumMod val="95000"/>
                  </a:schemeClr>
                </a:solidFill>
              </a:rPr>
              <a:pPr/>
              <a:t>7. 7. 2020</a:t>
            </a:fld>
            <a:endParaRPr lang="cs-CZ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967541" y="6093296"/>
            <a:ext cx="924587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i="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CCFB7E-DD2E-4207-9D6A-75F5EA4E9A33}" type="slidenum">
              <a:rPr lang="cs-CZ" sz="1200" smtClean="0">
                <a:solidFill>
                  <a:schemeClr val="bg1">
                    <a:lumMod val="95000"/>
                  </a:schemeClr>
                </a:solidFill>
              </a:rPr>
              <a:pPr/>
              <a:t>‹#›</a:t>
            </a:fld>
            <a:endParaRPr lang="cs-CZ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371" y="620688"/>
            <a:ext cx="2496277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07701" y="620688"/>
            <a:ext cx="835292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68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371" y="620688"/>
            <a:ext cx="11329259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1800" y="1628775"/>
            <a:ext cx="11328400" cy="3600450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476672"/>
            <a:ext cx="6048672" cy="4536504"/>
          </a:xfrm>
          <a:prstGeom prst="ellipse">
            <a:avLst/>
          </a:prstGeom>
        </p:spPr>
        <p:txBody>
          <a:bodyPr anchor="ctr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3979" y="476672"/>
            <a:ext cx="6048672" cy="453650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335360" y="6093296"/>
            <a:ext cx="163218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lang="cs-CZ" sz="1200" i="0" kern="120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98D033-CA9C-4AB2-B77C-1B2EF00BD75B}" type="datetimeFigureOut">
              <a:rPr lang="cs-CZ" sz="1200" smtClean="0"/>
              <a:pPr/>
              <a:t>7. 7. 2020</a:t>
            </a:fld>
            <a:endParaRPr lang="cs-CZ" sz="12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967541" y="6093296"/>
            <a:ext cx="924587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i="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CCFB7E-DD2E-4207-9D6A-75F5EA4E9A33}" type="slidenum">
              <a:rPr lang="cs-CZ" sz="1200" smtClean="0"/>
              <a:pPr/>
              <a:t>‹#›</a:t>
            </a:fld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37836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371" y="620688"/>
            <a:ext cx="11329259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431800" y="1628775"/>
            <a:ext cx="5472179" cy="3600450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6288021" y="1628800"/>
            <a:ext cx="5472179" cy="3600450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06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371" y="620688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431800" y="1628775"/>
            <a:ext cx="5472179" cy="3600450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6288021" y="1628800"/>
            <a:ext cx="5472179" cy="3600450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6288021" y="620688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roxima Nova Bl" pitchFamily="50" charset="0"/>
                <a:ea typeface="+mj-ea"/>
                <a:cs typeface="+mj-cs"/>
              </a:defRPr>
            </a:lvl1pPr>
          </a:lstStyle>
          <a:p>
            <a:r>
              <a:rPr lang="en-US" sz="2400" smtClean="0"/>
              <a:t>Click to edit master title style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629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335360" y="6093296"/>
            <a:ext cx="163218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lang="cs-CZ" sz="1200" i="0" kern="120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98D033-CA9C-4AB2-B77C-1B2EF00BD75B}" type="datetimeFigureOut">
              <a:rPr lang="cs-CZ" sz="1200" smtClean="0"/>
              <a:pPr/>
              <a:t>7. 7. 2020</a:t>
            </a:fld>
            <a:endParaRPr lang="cs-CZ" sz="1200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967541" y="6093296"/>
            <a:ext cx="924587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i="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CCFB7E-DD2E-4207-9D6A-75F5EA4E9A33}" type="slidenum">
              <a:rPr lang="cs-CZ" sz="1200" smtClean="0"/>
              <a:pPr/>
              <a:t>‹#›</a:t>
            </a:fld>
            <a:endParaRPr lang="cs-CZ" sz="120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31371" y="2564904"/>
            <a:ext cx="5472608" cy="27363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6288021" y="2564904"/>
            <a:ext cx="5472608" cy="27363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7382" y="620688"/>
            <a:ext cx="11137237" cy="64807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431371" y="1628899"/>
            <a:ext cx="5472608" cy="863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2"/>
          </p:nvPr>
        </p:nvSpPr>
        <p:spPr>
          <a:xfrm>
            <a:off x="6288021" y="1628800"/>
            <a:ext cx="5472608" cy="863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1222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893" y="1268760"/>
            <a:ext cx="5760640" cy="18722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135893" y="4076701"/>
            <a:ext cx="6624307" cy="12239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31371" y="4077073"/>
            <a:ext cx="4224469" cy="122396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62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594928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09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620688"/>
            <a:ext cx="2496277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35360" y="6093296"/>
            <a:ext cx="163218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lang="cs-CZ" sz="1200" i="0" kern="1200" smtClean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98D033-CA9C-4AB2-B77C-1B2EF00BD75B}" type="datetimeFigureOut">
              <a:rPr lang="cs-CZ" sz="1200" smtClean="0"/>
              <a:pPr/>
              <a:t>7. 7. 2020</a:t>
            </a:fld>
            <a:endParaRPr lang="cs-CZ" sz="1200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967541" y="6093296"/>
            <a:ext cx="924587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i="0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CCFB7E-DD2E-4207-9D6A-75F5EA4E9A33}" type="slidenum">
              <a:rPr lang="cs-CZ" sz="1200" smtClean="0"/>
              <a:pPr/>
              <a:t>‹#›</a:t>
            </a:fld>
            <a:endParaRPr lang="cs-CZ" sz="1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07701" y="620688"/>
            <a:ext cx="835292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15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63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1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Proxima Nova Bl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evrenaspolecnost.cz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ZASTAVENÉ STAVBY</a:t>
            </a:r>
            <a:br>
              <a:rPr lang="cs-CZ" b="1" dirty="0" smtClean="0"/>
            </a:br>
            <a:r>
              <a:rPr lang="cs-CZ" sz="3200" dirty="0" smtClean="0"/>
              <a:t> </a:t>
            </a:r>
            <a:r>
              <a:rPr lang="cs-CZ" sz="2000" b="1" dirty="0"/>
              <a:t> </a:t>
            </a:r>
            <a:r>
              <a:rPr lang="cs-CZ" sz="2000" b="1"/>
              <a:t>realizace </a:t>
            </a:r>
            <a:r>
              <a:rPr lang="cs-CZ" sz="2000" b="1" smtClean="0"/>
              <a:t>projektu </a:t>
            </a:r>
            <a:r>
              <a:rPr lang="cs-CZ" sz="2000" b="1" smtClean="0"/>
              <a:t>2018-19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Rekodifikace stavebního práva </a:t>
            </a:r>
            <a:br>
              <a:rPr lang="cs-CZ" sz="1800" b="1" dirty="0" smtClean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/>
              <a:t>seminář PSP</a:t>
            </a:r>
            <a:br>
              <a:rPr lang="cs-CZ" sz="1800" b="1" dirty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Zrychlení výstavby nebo poškození životního prostředí a dalších veřejných zájmů?</a:t>
            </a:r>
            <a:br>
              <a:rPr lang="cs-CZ" sz="1800" b="1" dirty="0" smtClean="0"/>
            </a:br>
            <a:r>
              <a:rPr lang="cs-CZ" sz="1800" b="1" dirty="0" smtClean="0"/>
              <a:t>2. července 2020</a:t>
            </a:r>
            <a:endParaRPr lang="cs-CZ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6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941" y="764704"/>
            <a:ext cx="11329259" cy="360040"/>
          </a:xfrm>
        </p:spPr>
        <p:txBody>
          <a:bodyPr/>
          <a:lstStyle/>
          <a:p>
            <a:r>
              <a:rPr lang="cs-CZ" dirty="0" smtClean="0"/>
              <a:t>Základní zjištění -  </a:t>
            </a:r>
            <a:r>
              <a:rPr lang="cs-CZ" dirty="0"/>
              <a:t>A) tvrdá data </a:t>
            </a:r>
            <a:r>
              <a:rPr lang="cs-CZ" sz="2000" dirty="0"/>
              <a:t>- stavebníci, veřejnost, stavební </a:t>
            </a:r>
            <a:r>
              <a:rPr lang="cs-CZ" sz="2000" dirty="0" smtClean="0"/>
              <a:t>úřady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Shody pohledů </a:t>
            </a:r>
          </a:p>
          <a:p>
            <a:pPr marL="0" indent="0" algn="ctr">
              <a:buNone/>
            </a:pPr>
            <a:r>
              <a:rPr lang="cs-CZ" sz="2400" dirty="0" smtClean="0"/>
              <a:t>Shoda </a:t>
            </a:r>
            <a:r>
              <a:rPr lang="cs-CZ" sz="2400" dirty="0" err="1" smtClean="0"/>
              <a:t>StÚ</a:t>
            </a:r>
            <a:r>
              <a:rPr lang="cs-CZ" sz="2400" dirty="0" smtClean="0"/>
              <a:t> </a:t>
            </a:r>
            <a:r>
              <a:rPr lang="cs-CZ" sz="2400" dirty="0"/>
              <a:t>+ stavebníci + veřejnost</a:t>
            </a:r>
            <a:r>
              <a:rPr lang="cs-CZ" dirty="0"/>
              <a:t> </a:t>
            </a:r>
            <a:r>
              <a:rPr lang="cs-CZ" sz="2400" dirty="0"/>
              <a:t>(samospráva </a:t>
            </a:r>
            <a:r>
              <a:rPr lang="cs-CZ" sz="2400" dirty="0" smtClean="0"/>
              <a:t>i </a:t>
            </a:r>
            <a:r>
              <a:rPr lang="cs-CZ" sz="2400" dirty="0"/>
              <a:t>spolky)</a:t>
            </a:r>
          </a:p>
          <a:p>
            <a:r>
              <a:rPr lang="cs-CZ" dirty="0" smtClean="0"/>
              <a:t>Předjednávání s veřejností usnadňuje a urychluje řízení</a:t>
            </a:r>
          </a:p>
          <a:p>
            <a:r>
              <a:rPr lang="cs-CZ" dirty="0" smtClean="0"/>
              <a:t>Časté změny předpisů </a:t>
            </a:r>
            <a:r>
              <a:rPr lang="cs-CZ" dirty="0" smtClean="0">
                <a:sym typeface="Wingdings" panose="05000000000000000000" pitchFamily="2" charset="2"/>
              </a:rPr>
              <a:t> nejednotný výklad  </a:t>
            </a:r>
            <a:r>
              <a:rPr lang="cs-CZ" dirty="0" smtClean="0"/>
              <a:t>nepředvídatelnost rozhodnutí</a:t>
            </a:r>
          </a:p>
          <a:p>
            <a:r>
              <a:rPr lang="cs-CZ" dirty="0" smtClean="0"/>
              <a:t>Změna názoru po volbách s novou reprezentací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3496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31800" y="1628775"/>
            <a:ext cx="11328400" cy="4176489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cs-CZ" i="1" dirty="0" smtClean="0">
                <a:solidFill>
                  <a:srgbClr val="C00000"/>
                </a:solidFill>
              </a:rPr>
              <a:t>Nestabilita</a:t>
            </a:r>
            <a:r>
              <a:rPr lang="cs-CZ" i="1" dirty="0" smtClean="0"/>
              <a:t> </a:t>
            </a:r>
            <a:r>
              <a:rPr lang="cs-CZ" i="1" dirty="0"/>
              <a:t>právního prostředí, nekoncepční </a:t>
            </a:r>
            <a:r>
              <a:rPr lang="cs-CZ" i="1" dirty="0" smtClean="0"/>
              <a:t>změny</a:t>
            </a:r>
            <a:endParaRPr lang="cs-CZ" i="1" dirty="0"/>
          </a:p>
          <a:p>
            <a:pPr>
              <a:buFontTx/>
              <a:buChar char="-"/>
            </a:pPr>
            <a:r>
              <a:rPr lang="cs-CZ" i="1" dirty="0" smtClean="0"/>
              <a:t>Změny </a:t>
            </a:r>
            <a:r>
              <a:rPr lang="cs-CZ" i="1" dirty="0"/>
              <a:t>přístupu radnice se  změnou politického vedení přispívají k nestabilitě a </a:t>
            </a:r>
            <a:r>
              <a:rPr lang="cs-CZ" i="1" dirty="0">
                <a:solidFill>
                  <a:srgbClr val="C00000"/>
                </a:solidFill>
              </a:rPr>
              <a:t>nepředvídatelnosti </a:t>
            </a:r>
            <a:r>
              <a:rPr lang="cs-CZ" i="1" dirty="0"/>
              <a:t>v přístupu k jednotlivým </a:t>
            </a:r>
            <a:r>
              <a:rPr lang="cs-CZ" i="1" dirty="0" smtClean="0"/>
              <a:t>záměrům/projektům</a:t>
            </a:r>
          </a:p>
          <a:p>
            <a:pPr>
              <a:buFontTx/>
              <a:buChar char="-"/>
            </a:pPr>
            <a:r>
              <a:rPr lang="cs-CZ" i="1" dirty="0" smtClean="0">
                <a:solidFill>
                  <a:srgbClr val="C00000"/>
                </a:solidFill>
              </a:rPr>
              <a:t>Nedůvěra</a:t>
            </a:r>
            <a:r>
              <a:rPr lang="cs-CZ" i="1" dirty="0" smtClean="0"/>
              <a:t> </a:t>
            </a:r>
            <a:r>
              <a:rPr lang="cs-CZ" i="1" dirty="0"/>
              <a:t>mezi veřejností a úřadem - samosprávou i stavebním úřadem – veřejnost se domnívá, že její vyjádření je formální (zejména v oblasti územního plánování) </a:t>
            </a:r>
          </a:p>
          <a:p>
            <a:pPr>
              <a:buFontTx/>
              <a:buChar char="-"/>
            </a:pPr>
            <a:r>
              <a:rPr lang="cs-CZ" i="1" dirty="0" smtClean="0">
                <a:solidFill>
                  <a:srgbClr val="C00000"/>
                </a:solidFill>
              </a:rPr>
              <a:t>Práce </a:t>
            </a:r>
            <a:r>
              <a:rPr lang="cs-CZ" i="1" dirty="0">
                <a:solidFill>
                  <a:srgbClr val="C00000"/>
                </a:solidFill>
              </a:rPr>
              <a:t>stavebních úřadů </a:t>
            </a:r>
            <a:r>
              <a:rPr lang="cs-CZ" i="1" dirty="0"/>
              <a:t>je ostatními subjekty hodnocena hůře než práce dotčených </a:t>
            </a:r>
            <a:r>
              <a:rPr lang="cs-CZ" i="1" dirty="0" smtClean="0"/>
              <a:t>orgánů</a:t>
            </a:r>
          </a:p>
          <a:p>
            <a:pPr>
              <a:buFontTx/>
              <a:buChar char="-"/>
            </a:pPr>
            <a:r>
              <a:rPr lang="cs-CZ" i="1" dirty="0" smtClean="0">
                <a:solidFill>
                  <a:srgbClr val="C00000"/>
                </a:solidFill>
              </a:rPr>
              <a:t>Nedostatek </a:t>
            </a:r>
            <a:r>
              <a:rPr lang="cs-CZ" i="1" dirty="0">
                <a:solidFill>
                  <a:srgbClr val="C00000"/>
                </a:solidFill>
              </a:rPr>
              <a:t>úředníků </a:t>
            </a:r>
            <a:r>
              <a:rPr lang="cs-CZ" i="1" dirty="0"/>
              <a:t>na stavebních úřadech, zvyšující se požadavky na kvalifikaci a </a:t>
            </a:r>
            <a:r>
              <a:rPr lang="cs-CZ" i="1" dirty="0" smtClean="0"/>
              <a:t>specializaci</a:t>
            </a:r>
          </a:p>
          <a:p>
            <a:pPr>
              <a:buFontTx/>
              <a:buChar char="-"/>
            </a:pPr>
            <a:r>
              <a:rPr lang="cs-CZ" i="1" dirty="0" smtClean="0"/>
              <a:t>Za </a:t>
            </a:r>
            <a:r>
              <a:rPr lang="cs-CZ" i="1" dirty="0" smtClean="0">
                <a:solidFill>
                  <a:srgbClr val="C00000"/>
                </a:solidFill>
              </a:rPr>
              <a:t>zbytné dotčené orgány </a:t>
            </a:r>
            <a:r>
              <a:rPr lang="cs-CZ" i="1" dirty="0" smtClean="0"/>
              <a:t>jsou považováni vlastníci sítí technické infrastruktury (je zapotřebí garantovat veřejně přístupnou podobu)</a:t>
            </a:r>
          </a:p>
          <a:p>
            <a:pPr>
              <a:buFontTx/>
              <a:buChar char="-"/>
            </a:pPr>
            <a:r>
              <a:rPr lang="cs-CZ" i="1" dirty="0" smtClean="0"/>
              <a:t>Nedostatečná </a:t>
            </a:r>
            <a:r>
              <a:rPr lang="cs-CZ" i="1" dirty="0">
                <a:solidFill>
                  <a:srgbClr val="C00000"/>
                </a:solidFill>
              </a:rPr>
              <a:t>kvalita zpracování projektové dokumentace </a:t>
            </a:r>
            <a:r>
              <a:rPr lang="cs-CZ" i="1" dirty="0"/>
              <a:t>(chybí role profesních komor (ČKA a ČKAIT) – nesou zodpovědnost za autorizované </a:t>
            </a:r>
            <a:r>
              <a:rPr lang="cs-CZ" i="1" dirty="0" smtClean="0"/>
              <a:t>osoby</a:t>
            </a:r>
          </a:p>
          <a:p>
            <a:pPr>
              <a:buFontTx/>
              <a:buChar char="-"/>
            </a:pPr>
            <a:r>
              <a:rPr lang="cs-CZ" i="1" dirty="0" smtClean="0">
                <a:solidFill>
                  <a:srgbClr val="C00000"/>
                </a:solidFill>
              </a:rPr>
              <a:t>Neexistuje analýza a systematické vyhodnocování </a:t>
            </a:r>
            <a:r>
              <a:rPr lang="cs-CZ" i="1" dirty="0" smtClean="0"/>
              <a:t>procesu stavebních řízení, přestože </a:t>
            </a:r>
            <a:r>
              <a:rPr lang="cs-CZ" i="1" dirty="0" err="1" smtClean="0"/>
              <a:t>StÚ</a:t>
            </a:r>
            <a:r>
              <a:rPr lang="cs-CZ" i="1" dirty="0" smtClean="0"/>
              <a:t> evidují data, nadřízený orgán sbírá pouze data obecná</a:t>
            </a:r>
          </a:p>
        </p:txBody>
      </p:sp>
    </p:spTree>
    <p:extLst>
      <p:ext uri="{BB962C8B-B14F-4D97-AF65-F5344CB8AC3E}">
        <p14:creationId xmlns:p14="http://schemas.microsoft.com/office/powerpoint/2010/main" val="35703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zjištění - </a:t>
            </a:r>
            <a:r>
              <a:rPr lang="cs-CZ" dirty="0"/>
              <a:t>B) systémová </a:t>
            </a:r>
            <a:r>
              <a:rPr lang="cs-CZ" dirty="0" smtClean="0"/>
              <a:t>zjištění </a:t>
            </a:r>
            <a:r>
              <a:rPr lang="cs-CZ" dirty="0"/>
              <a:t>– jádro pudla</a:t>
            </a:r>
            <a:r>
              <a:rPr lang="cs-CZ" dirty="0" smtClean="0"/>
              <a:t>?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31800" y="1628774"/>
            <a:ext cx="11328400" cy="410448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Stavebníci x veřejnost x </a:t>
            </a:r>
            <a:r>
              <a:rPr lang="cs-CZ" dirty="0"/>
              <a:t>stavební </a:t>
            </a:r>
            <a:r>
              <a:rPr lang="cs-CZ" dirty="0" smtClean="0"/>
              <a:t>úřady</a:t>
            </a:r>
          </a:p>
          <a:p>
            <a:pPr marL="0" indent="0" algn="ctr">
              <a:buNone/>
            </a:pPr>
            <a:r>
              <a:rPr lang="cs-CZ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cs-CZ" dirty="0" smtClean="0"/>
              <a:t> </a:t>
            </a:r>
            <a:endParaRPr lang="cs-CZ" dirty="0"/>
          </a:p>
          <a:p>
            <a:pPr marL="0" indent="0" algn="ctr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chemeClr val="tx2"/>
                </a:solidFill>
              </a:rPr>
              <a:t>Stavebník – reprezentuje </a:t>
            </a:r>
            <a:r>
              <a:rPr lang="cs-CZ" dirty="0" smtClean="0">
                <a:solidFill>
                  <a:srgbClr val="FF0000"/>
                </a:solidFill>
              </a:rPr>
              <a:t>soukromý zájem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solidFill>
                  <a:schemeClr val="tx2"/>
                </a:solidFill>
              </a:rPr>
              <a:t>Samospráva – zastupuje </a:t>
            </a:r>
            <a:r>
              <a:rPr lang="cs-CZ" dirty="0" smtClean="0">
                <a:solidFill>
                  <a:srgbClr val="FF0000"/>
                </a:solidFill>
              </a:rPr>
              <a:t>veřejný zájem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solidFill>
                  <a:schemeClr val="tx2"/>
                </a:solidFill>
              </a:rPr>
              <a:t>Stavební úřad – zodpovídá za </a:t>
            </a:r>
            <a:r>
              <a:rPr lang="cs-CZ" dirty="0" smtClean="0">
                <a:solidFill>
                  <a:srgbClr val="FF0000"/>
                </a:solidFill>
              </a:rPr>
              <a:t>soulad s legislativou a předpisy </a:t>
            </a: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dirty="0" smtClean="0"/>
              <a:t>zájem státu </a:t>
            </a:r>
            <a:r>
              <a:rPr lang="cs-CZ" dirty="0" smtClean="0">
                <a:solidFill>
                  <a:schemeClr val="tx2"/>
                </a:solidFill>
              </a:rPr>
              <a:t>a zajišťuje </a:t>
            </a:r>
            <a:r>
              <a:rPr lang="cs-CZ" dirty="0"/>
              <a:t>„</a:t>
            </a:r>
            <a:r>
              <a:rPr lang="cs-CZ" dirty="0">
                <a:solidFill>
                  <a:srgbClr val="FF0000"/>
                </a:solidFill>
              </a:rPr>
              <a:t>veřejně prospěšný soulad veřejného a soukromého zájmu</a:t>
            </a:r>
            <a:r>
              <a:rPr lang="cs-CZ" dirty="0" smtClean="0"/>
              <a:t>“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(ale i státní či veřejná správa vystupuje v roli stavebníka)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zjištění - </a:t>
            </a:r>
            <a:r>
              <a:rPr lang="cs-CZ" dirty="0"/>
              <a:t>B) systémová </a:t>
            </a:r>
            <a:r>
              <a:rPr lang="cs-CZ" dirty="0" smtClean="0"/>
              <a:t>zjištění </a:t>
            </a:r>
            <a:r>
              <a:rPr lang="cs-CZ" dirty="0"/>
              <a:t>– jádro pudla</a:t>
            </a:r>
            <a:r>
              <a:rPr lang="cs-CZ" dirty="0" smtClean="0"/>
              <a:t>?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31800" y="1628774"/>
            <a:ext cx="11328400" cy="396046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Vztahový trojúhelník</a:t>
            </a:r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cs-CZ" dirty="0" smtClean="0"/>
              <a:t> </a:t>
            </a:r>
            <a:r>
              <a:rPr lang="cs-CZ" dirty="0"/>
              <a:t>stavebníci, veřejnost, stavební </a:t>
            </a:r>
            <a:r>
              <a:rPr lang="cs-CZ" dirty="0" smtClean="0"/>
              <a:t>úřady - obsahuje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dysfunkce</a:t>
            </a:r>
            <a:r>
              <a:rPr lang="cs-CZ" dirty="0" smtClean="0"/>
              <a:t> při identifikaci, formulaci a prosazení veřejného zájmu.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Nedostatečně realizovaný veřejný zájem vyvolává napětí.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Napětí vyvolává: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Volatilitu</a:t>
            </a:r>
            <a:r>
              <a:rPr lang="cs-CZ" dirty="0" smtClean="0"/>
              <a:t> – nepředvídatelnost (nadsazování záměrů stavebníkem, změny názoru </a:t>
            </a:r>
            <a:r>
              <a:rPr lang="cs-CZ" dirty="0" smtClean="0"/>
              <a:t>samosprávy, </a:t>
            </a:r>
            <a:r>
              <a:rPr lang="cs-CZ" dirty="0" smtClean="0"/>
              <a:t>nerozhodnost staveb. úřadů)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Podezírání</a:t>
            </a:r>
            <a:r>
              <a:rPr lang="cs-CZ" dirty="0" smtClean="0"/>
              <a:t> - spolky </a:t>
            </a:r>
            <a:r>
              <a:rPr lang="cs-CZ" dirty="0" smtClean="0">
                <a:sym typeface="Wingdings" panose="05000000000000000000" pitchFamily="2" charset="2"/>
              </a:rPr>
              <a:t>podezírají staveb. úřady z klientelismu, samosprávu z nedostatečného hájení veřej. zájmů, stavebníci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   a staveb. úřady podezírají spolky ze záškodnictví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1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846305" y="258959"/>
            <a:ext cx="2106691" cy="121869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000" dirty="0"/>
              <a:t>VEŘEJNOST</a:t>
            </a:r>
          </a:p>
          <a:p>
            <a:pPr algn="ctr"/>
            <a:r>
              <a:rPr lang="cs-CZ" sz="2000" dirty="0"/>
              <a:t>(</a:t>
            </a:r>
            <a:r>
              <a:rPr lang="cs-CZ" sz="2000" dirty="0" smtClean="0"/>
              <a:t>spolky </a:t>
            </a:r>
          </a:p>
          <a:p>
            <a:pPr algn="ctr"/>
            <a:r>
              <a:rPr lang="cs-CZ" sz="2000" dirty="0" smtClean="0"/>
              <a:t>&gt; samospráva)</a:t>
            </a:r>
            <a:endParaRPr lang="cs-CZ" sz="2000" dirty="0"/>
          </a:p>
        </p:txBody>
      </p:sp>
      <p:sp>
        <p:nvSpPr>
          <p:cNvPr id="3" name="Zaoblený obdélník 2"/>
          <p:cNvSpPr/>
          <p:nvPr/>
        </p:nvSpPr>
        <p:spPr>
          <a:xfrm>
            <a:off x="191344" y="5306306"/>
            <a:ext cx="2106691" cy="121869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000" dirty="0"/>
              <a:t>STAVEBNÍK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9533812" y="5284720"/>
            <a:ext cx="2106691" cy="121869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000" dirty="0"/>
              <a:t>STÁT (stavební úřad)</a:t>
            </a:r>
          </a:p>
        </p:txBody>
      </p:sp>
      <p:sp>
        <p:nvSpPr>
          <p:cNvPr id="5" name="Sedmicípá hvězda 4"/>
          <p:cNvSpPr/>
          <p:nvPr/>
        </p:nvSpPr>
        <p:spPr>
          <a:xfrm>
            <a:off x="7587516" y="2209505"/>
            <a:ext cx="2482017" cy="1796786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/>
              <a:t>Veřejný zájem</a:t>
            </a:r>
          </a:p>
        </p:txBody>
      </p:sp>
      <p:sp>
        <p:nvSpPr>
          <p:cNvPr id="6" name="Sedmicípá hvězda 5"/>
          <p:cNvSpPr/>
          <p:nvPr/>
        </p:nvSpPr>
        <p:spPr>
          <a:xfrm>
            <a:off x="1709031" y="2366011"/>
            <a:ext cx="2646060" cy="1796786"/>
          </a:xfrm>
          <a:prstGeom prst="star7">
            <a:avLst/>
          </a:prstGeom>
          <a:solidFill>
            <a:srgbClr val="EF3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/>
              <a:t>Soukromý (skupinový) zájem</a:t>
            </a:r>
          </a:p>
        </p:txBody>
      </p:sp>
      <p:sp>
        <p:nvSpPr>
          <p:cNvPr id="7" name="Šipka doleva 6"/>
          <p:cNvSpPr/>
          <p:nvPr/>
        </p:nvSpPr>
        <p:spPr>
          <a:xfrm rot="18448569">
            <a:off x="3613072" y="1875405"/>
            <a:ext cx="1211282" cy="404859"/>
          </a:xfrm>
          <a:prstGeom prst="leftArrow">
            <a:avLst/>
          </a:prstGeom>
          <a:solidFill>
            <a:srgbClr val="EF3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8" name="Šipka doleva 7"/>
          <p:cNvSpPr/>
          <p:nvPr/>
        </p:nvSpPr>
        <p:spPr>
          <a:xfrm rot="7805880">
            <a:off x="1754018" y="4488626"/>
            <a:ext cx="1211282" cy="404858"/>
          </a:xfrm>
          <a:prstGeom prst="leftArrow">
            <a:avLst/>
          </a:prstGeom>
          <a:solidFill>
            <a:srgbClr val="EF3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9" name="Šipka doleva 8"/>
          <p:cNvSpPr/>
          <p:nvPr/>
        </p:nvSpPr>
        <p:spPr>
          <a:xfrm rot="13720915">
            <a:off x="7013650" y="1676796"/>
            <a:ext cx="1261042" cy="440074"/>
          </a:xfrm>
          <a:prstGeom prst="lef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10" name="Šipka doleva 9"/>
          <p:cNvSpPr/>
          <p:nvPr/>
        </p:nvSpPr>
        <p:spPr>
          <a:xfrm rot="13876550">
            <a:off x="9400415" y="4404150"/>
            <a:ext cx="1261043" cy="440074"/>
          </a:xfrm>
          <a:prstGeom prst="lef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11" name="Obousměrná vodorovná šipka 10"/>
          <p:cNvSpPr/>
          <p:nvPr/>
        </p:nvSpPr>
        <p:spPr>
          <a:xfrm>
            <a:off x="2495600" y="5628273"/>
            <a:ext cx="6885225" cy="87514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600" dirty="0" smtClean="0">
                <a:solidFill>
                  <a:srgbClr val="C00000"/>
                </a:solidFill>
              </a:rPr>
              <a:t>(dodržet předpisy) </a:t>
            </a:r>
            <a:r>
              <a:rPr lang="cs-CZ" sz="2000" dirty="0" smtClean="0">
                <a:solidFill>
                  <a:srgbClr val="C00000"/>
                </a:solidFill>
              </a:rPr>
              <a:t>POŽADAVKY ŘÍZENÍ </a:t>
            </a:r>
            <a:r>
              <a:rPr lang="cs-CZ" sz="1600" dirty="0" smtClean="0">
                <a:solidFill>
                  <a:srgbClr val="C00000"/>
                </a:solidFill>
              </a:rPr>
              <a:t>(dostat povolení)</a:t>
            </a:r>
            <a:endParaRPr lang="cs-CZ" sz="1350" dirty="0">
              <a:solidFill>
                <a:srgbClr val="C0000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895237" y="3229495"/>
            <a:ext cx="2136867" cy="14775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400" b="1" dirty="0"/>
              <a:t>SOULAD</a:t>
            </a:r>
          </a:p>
          <a:p>
            <a:pPr algn="ctr"/>
            <a:r>
              <a:rPr lang="cs-CZ" sz="1400" b="1" dirty="0" smtClean="0"/>
              <a:t>veřejného  </a:t>
            </a:r>
            <a:r>
              <a:rPr lang="cs-CZ" sz="1400" b="1" dirty="0"/>
              <a:t>a </a:t>
            </a:r>
            <a:r>
              <a:rPr lang="cs-CZ" sz="1400" b="1" dirty="0" smtClean="0"/>
              <a:t>soukromého zájmu</a:t>
            </a:r>
            <a:endParaRPr lang="cs-CZ" sz="14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6952996" y="4250715"/>
            <a:ext cx="2743404" cy="1211585"/>
          </a:xfrm>
          <a:prstGeom prst="straightConnector1">
            <a:avLst/>
          </a:prstGeom>
          <a:ln w="53975">
            <a:solidFill>
              <a:srgbClr val="00B0F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vojový diagram: dokument 17"/>
          <p:cNvSpPr/>
          <p:nvPr/>
        </p:nvSpPr>
        <p:spPr>
          <a:xfrm>
            <a:off x="7644171" y="4211489"/>
            <a:ext cx="1539089" cy="1416784"/>
          </a:xfrm>
          <a:prstGeom prst="flowChartDocumen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§ 2, 50/3 </a:t>
            </a:r>
            <a:r>
              <a:rPr lang="cs-CZ" dirty="0" err="1" smtClean="0">
                <a:solidFill>
                  <a:schemeClr val="tx1">
                    <a:lumMod val="75000"/>
                  </a:schemeClr>
                </a:solidFill>
              </a:rPr>
              <a:t>SpŘ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 (zájem), § 18/2 SZ (soulad)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2298035" y="5218155"/>
            <a:ext cx="896179" cy="463942"/>
          </a:xfrm>
          <a:prstGeom prst="straightConnector1">
            <a:avLst/>
          </a:prstGeom>
          <a:ln w="53975">
            <a:solidFill>
              <a:srgbClr val="00B0F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4149411" y="4270609"/>
            <a:ext cx="1046532" cy="544202"/>
          </a:xfrm>
          <a:prstGeom prst="straightConnector1">
            <a:avLst/>
          </a:prstGeom>
          <a:ln w="53975">
            <a:solidFill>
              <a:srgbClr val="00B0F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Násobení 24"/>
          <p:cNvSpPr/>
          <p:nvPr/>
        </p:nvSpPr>
        <p:spPr>
          <a:xfrm>
            <a:off x="3005315" y="4522379"/>
            <a:ext cx="1349776" cy="121370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zisk</a:t>
            </a:r>
            <a:endParaRPr lang="cs-CZ" dirty="0"/>
          </a:p>
        </p:txBody>
      </p:sp>
      <p:cxnSp>
        <p:nvCxnSpPr>
          <p:cNvPr id="26" name="Přímá spojnice se šipkou 25"/>
          <p:cNvCxnSpPr/>
          <p:nvPr/>
        </p:nvCxnSpPr>
        <p:spPr>
          <a:xfrm flipV="1">
            <a:off x="2184518" y="3956021"/>
            <a:ext cx="2758232" cy="1339493"/>
          </a:xfrm>
          <a:prstGeom prst="straightConnector1">
            <a:avLst/>
          </a:prstGeom>
          <a:ln w="53975">
            <a:solidFill>
              <a:srgbClr val="00B0F0"/>
            </a:solidFill>
            <a:prstDash val="dash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ývojový diagram: příprava 27"/>
          <p:cNvSpPr/>
          <p:nvPr/>
        </p:nvSpPr>
        <p:spPr>
          <a:xfrm>
            <a:off x="3460010" y="4229829"/>
            <a:ext cx="1159984" cy="422933"/>
          </a:xfrm>
          <a:prstGeom prst="flowChartPreparat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CSR</a:t>
            </a:r>
            <a:endParaRPr lang="cs-CZ" dirty="0"/>
          </a:p>
        </p:txBody>
      </p:sp>
      <p:sp>
        <p:nvSpPr>
          <p:cNvPr id="32" name="Obdélníkový bublinový popisek 31"/>
          <p:cNvSpPr/>
          <p:nvPr/>
        </p:nvSpPr>
        <p:spPr>
          <a:xfrm>
            <a:off x="285425" y="191408"/>
            <a:ext cx="3353507" cy="1785789"/>
          </a:xfrm>
          <a:prstGeom prst="wedgeRectCallout">
            <a:avLst>
              <a:gd name="adj1" fmla="val 87386"/>
              <a:gd name="adj2" fmla="val -2662"/>
            </a:avLst>
          </a:prstGeom>
          <a:solidFill>
            <a:srgbClr val="AD4158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ÚZKÉ HRDLO Č. </a:t>
            </a:r>
            <a:r>
              <a:rPr lang="cs-CZ" dirty="0"/>
              <a:t>1</a:t>
            </a:r>
            <a:endParaRPr lang="cs-CZ" dirty="0" smtClean="0"/>
          </a:p>
          <a:p>
            <a:pPr algn="ctr"/>
            <a:r>
              <a:rPr lang="cs-CZ" dirty="0" smtClean="0"/>
              <a:t>Identifikace a </a:t>
            </a:r>
            <a:r>
              <a:rPr lang="cs-CZ" dirty="0"/>
              <a:t>rozlišení </a:t>
            </a:r>
            <a:r>
              <a:rPr lang="cs-CZ" dirty="0" smtClean="0"/>
              <a:t>soukromých, skupinových a veřejných zájmů </a:t>
            </a:r>
            <a:endParaRPr lang="cs-CZ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5823052" y="1524470"/>
            <a:ext cx="2042170" cy="1472482"/>
          </a:xfrm>
          <a:prstGeom prst="straightConnector1">
            <a:avLst/>
          </a:prstGeom>
          <a:ln w="53975">
            <a:solidFill>
              <a:srgbClr val="00B0F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Vývojový diagram: dokument 34"/>
          <p:cNvSpPr/>
          <p:nvPr/>
        </p:nvSpPr>
        <p:spPr>
          <a:xfrm>
            <a:off x="5925063" y="1946835"/>
            <a:ext cx="1539089" cy="762085"/>
          </a:xfrm>
          <a:prstGeom prst="flowChartDocumen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§ 2/2 zák. o obcích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Obdélníkový bublinový popisek 23"/>
          <p:cNvSpPr/>
          <p:nvPr/>
        </p:nvSpPr>
        <p:spPr>
          <a:xfrm>
            <a:off x="9267758" y="161046"/>
            <a:ext cx="2774037" cy="1116953"/>
          </a:xfrm>
          <a:prstGeom prst="wedgeRectCallout">
            <a:avLst>
              <a:gd name="adj1" fmla="val -99921"/>
              <a:gd name="adj2" fmla="val 106396"/>
            </a:avLst>
          </a:prstGeom>
          <a:solidFill>
            <a:srgbClr val="AD4158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ÚZKÉ HRDLO Č. 2</a:t>
            </a:r>
          </a:p>
          <a:p>
            <a:pPr algn="ctr"/>
            <a:r>
              <a:rPr lang="cs-CZ" dirty="0" smtClean="0"/>
              <a:t>Formulace,  kvalifikace veřejného zájmu</a:t>
            </a:r>
            <a:endParaRPr lang="cs-CZ" dirty="0"/>
          </a:p>
        </p:txBody>
      </p:sp>
      <p:sp>
        <p:nvSpPr>
          <p:cNvPr id="27" name="Ovál 26"/>
          <p:cNvSpPr/>
          <p:nvPr/>
        </p:nvSpPr>
        <p:spPr>
          <a:xfrm>
            <a:off x="4138337" y="685627"/>
            <a:ext cx="1109443" cy="10363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7310500" y="1474353"/>
            <a:ext cx="1109443" cy="10363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ový bublinový popisek 30"/>
          <p:cNvSpPr/>
          <p:nvPr/>
        </p:nvSpPr>
        <p:spPr>
          <a:xfrm>
            <a:off x="10251812" y="1524471"/>
            <a:ext cx="1888438" cy="2638326"/>
          </a:xfrm>
          <a:prstGeom prst="wedgeRectCallout">
            <a:avLst>
              <a:gd name="adj1" fmla="val -67769"/>
              <a:gd name="adj2" fmla="val 57869"/>
            </a:avLst>
          </a:prstGeom>
          <a:solidFill>
            <a:srgbClr val="AD4158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ÚZKÉ HRDLO Č. 3</a:t>
            </a:r>
          </a:p>
          <a:p>
            <a:pPr algn="ctr"/>
            <a:r>
              <a:rPr lang="cs-CZ" dirty="0" smtClean="0"/>
              <a:t>předání veřejných zájmů stavebnímu úřadu </a:t>
            </a:r>
            <a:r>
              <a:rPr lang="cs-CZ" i="1" dirty="0"/>
              <a:t>(kdy jde o nátlak?) </a:t>
            </a:r>
            <a:endParaRPr lang="cs-CZ" dirty="0"/>
          </a:p>
        </p:txBody>
      </p:sp>
      <p:sp>
        <p:nvSpPr>
          <p:cNvPr id="34" name="Ovál 33"/>
          <p:cNvSpPr/>
          <p:nvPr/>
        </p:nvSpPr>
        <p:spPr>
          <a:xfrm>
            <a:off x="9172502" y="3803328"/>
            <a:ext cx="1109443" cy="10363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0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25" grpId="0" animBg="1"/>
      <p:bldP spid="28" grpId="0" animBg="1"/>
      <p:bldP spid="32" grpId="0" animBg="1"/>
      <p:bldP spid="35" grpId="0" animBg="1"/>
      <p:bldP spid="24" grpId="0" animBg="1"/>
      <p:bldP spid="27" grpId="0" animBg="1"/>
      <p:bldP spid="30" grpId="0" animBg="1"/>
      <p:bldP spid="31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Úzká hrdla – POVINNOST SAMOSPRÁVY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ln w="381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Č. </a:t>
            </a:r>
            <a:r>
              <a:rPr lang="cs-CZ" dirty="0" smtClean="0"/>
              <a:t>1 Vyhodnocení </a:t>
            </a:r>
            <a:r>
              <a:rPr lang="cs-CZ" dirty="0"/>
              <a:t>a rozlišení soukromých, skupinových a veřejných zájmů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1"/>
          </p:nvPr>
        </p:nvSpPr>
        <p:spPr>
          <a:xfrm>
            <a:off x="6288021" y="1628800"/>
            <a:ext cx="2832315" cy="3744416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Č. </a:t>
            </a:r>
            <a:r>
              <a:rPr lang="cs-CZ" dirty="0" smtClean="0"/>
              <a:t>2 Formulace</a:t>
            </a:r>
            <a:r>
              <a:rPr lang="cs-CZ" dirty="0"/>
              <a:t>,  kvalifikace </a:t>
            </a:r>
            <a:r>
              <a:rPr lang="cs-CZ" dirty="0" smtClean="0"/>
              <a:t>veřejného zájmu</a:t>
            </a:r>
          </a:p>
          <a:p>
            <a:r>
              <a:rPr lang="cs-CZ" dirty="0" smtClean="0"/>
              <a:t>Role samosprávy při formulaci veřejných zájmů</a:t>
            </a:r>
          </a:p>
          <a:p>
            <a:r>
              <a:rPr lang="cs-CZ" dirty="0" smtClean="0"/>
              <a:t>Na základě vlastního úsudku</a:t>
            </a:r>
          </a:p>
          <a:p>
            <a:r>
              <a:rPr lang="cs-CZ" dirty="0" smtClean="0"/>
              <a:t>Na základě názorů veřejnosti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NENÍ UPRAVENO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924944"/>
            <a:ext cx="2143125" cy="2143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02" y="2640732"/>
            <a:ext cx="1366613" cy="5036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914" y="2427460"/>
            <a:ext cx="1347788" cy="8477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63703" y="3083587"/>
            <a:ext cx="170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JEDNOTLIVCI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863212" y="3275185"/>
            <a:ext cx="170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SPOLKY</a:t>
            </a:r>
            <a:endParaRPr lang="cs-CZ" dirty="0"/>
          </a:p>
        </p:txBody>
      </p:sp>
      <p:sp>
        <p:nvSpPr>
          <p:cNvPr id="12" name="Vývojový diagram: spojnice 11"/>
          <p:cNvSpPr/>
          <p:nvPr/>
        </p:nvSpPr>
        <p:spPr>
          <a:xfrm>
            <a:off x="2798657" y="3332810"/>
            <a:ext cx="128721" cy="15379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ývojový diagram: spojnice 12"/>
          <p:cNvSpPr/>
          <p:nvPr/>
        </p:nvSpPr>
        <p:spPr>
          <a:xfrm flipH="1">
            <a:off x="2711624" y="3068960"/>
            <a:ext cx="45719" cy="1093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/>
          <p:cNvSpPr/>
          <p:nvPr/>
        </p:nvSpPr>
        <p:spPr>
          <a:xfrm flipH="1">
            <a:off x="2799795" y="3221360"/>
            <a:ext cx="109948" cy="5382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spojnice 14"/>
          <p:cNvSpPr/>
          <p:nvPr/>
        </p:nvSpPr>
        <p:spPr>
          <a:xfrm flipH="1">
            <a:off x="3016424" y="3373760"/>
            <a:ext cx="45719" cy="1093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/>
          <p:cNvSpPr/>
          <p:nvPr/>
        </p:nvSpPr>
        <p:spPr>
          <a:xfrm flipH="1">
            <a:off x="2738460" y="3297446"/>
            <a:ext cx="45719" cy="1093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/>
          <p:cNvSpPr/>
          <p:nvPr/>
        </p:nvSpPr>
        <p:spPr>
          <a:xfrm flipH="1" flipV="1">
            <a:off x="3283773" y="3321114"/>
            <a:ext cx="205410" cy="4571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spojnice 17"/>
          <p:cNvSpPr/>
          <p:nvPr/>
        </p:nvSpPr>
        <p:spPr>
          <a:xfrm flipV="1">
            <a:off x="3072151" y="2966352"/>
            <a:ext cx="231642" cy="19543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vojový diagram: spojnice 18"/>
          <p:cNvSpPr/>
          <p:nvPr/>
        </p:nvSpPr>
        <p:spPr>
          <a:xfrm flipH="1">
            <a:off x="3496483" y="3064070"/>
            <a:ext cx="45719" cy="1093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spojnice 19"/>
          <p:cNvSpPr/>
          <p:nvPr/>
        </p:nvSpPr>
        <p:spPr>
          <a:xfrm>
            <a:off x="3435618" y="2826019"/>
            <a:ext cx="128721" cy="15379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ývojový diagram: spojnice 20"/>
          <p:cNvSpPr/>
          <p:nvPr/>
        </p:nvSpPr>
        <p:spPr>
          <a:xfrm>
            <a:off x="3625706" y="3167324"/>
            <a:ext cx="128721" cy="15379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spojnice 21"/>
          <p:cNvSpPr/>
          <p:nvPr/>
        </p:nvSpPr>
        <p:spPr>
          <a:xfrm>
            <a:off x="2449310" y="3142184"/>
            <a:ext cx="128721" cy="15379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ývojový diagram: spojnice 22"/>
          <p:cNvSpPr/>
          <p:nvPr/>
        </p:nvSpPr>
        <p:spPr>
          <a:xfrm>
            <a:off x="3158967" y="3338258"/>
            <a:ext cx="128721" cy="15379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ývojový diagram: spojnice 23"/>
          <p:cNvSpPr/>
          <p:nvPr/>
        </p:nvSpPr>
        <p:spPr>
          <a:xfrm>
            <a:off x="2901678" y="3068960"/>
            <a:ext cx="128721" cy="16916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hnutá šipka 24"/>
          <p:cNvSpPr/>
          <p:nvPr/>
        </p:nvSpPr>
        <p:spPr>
          <a:xfrm rot="11528366">
            <a:off x="1756427" y="4741786"/>
            <a:ext cx="1210238" cy="763892"/>
          </a:xfrm>
          <a:prstGeom prst="bentArrow">
            <a:avLst>
              <a:gd name="adj1" fmla="val 25000"/>
              <a:gd name="adj2" fmla="val 25925"/>
              <a:gd name="adj3" fmla="val 44364"/>
              <a:gd name="adj4" fmla="val 631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" name="Ohnutá šipka 25"/>
          <p:cNvSpPr/>
          <p:nvPr/>
        </p:nvSpPr>
        <p:spPr>
          <a:xfrm rot="10309654" flipH="1">
            <a:off x="3097308" y="4696762"/>
            <a:ext cx="2439834" cy="912692"/>
          </a:xfrm>
          <a:prstGeom prst="bentArrow">
            <a:avLst>
              <a:gd name="adj1" fmla="val 25000"/>
              <a:gd name="adj2" fmla="val 32602"/>
              <a:gd name="adj3" fmla="val 25000"/>
              <a:gd name="adj4" fmla="val 6645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873842" y="4723065"/>
            <a:ext cx="170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SOUKROMÉ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503312" y="4677477"/>
            <a:ext cx="170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VEŘEJNÉ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86218" y="5778235"/>
            <a:ext cx="384994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Na to vše je 14 dní !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0" name="Zástupný symbol pro obsah 3"/>
          <p:cNvSpPr txBox="1">
            <a:spLocks/>
          </p:cNvSpPr>
          <p:nvPr/>
        </p:nvSpPr>
        <p:spPr>
          <a:xfrm>
            <a:off x="9314277" y="1652694"/>
            <a:ext cx="2614371" cy="3720522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Č. 3 </a:t>
            </a:r>
          </a:p>
          <a:p>
            <a:pPr marL="0" indent="0">
              <a:buNone/>
            </a:pPr>
            <a:r>
              <a:rPr lang="cs-CZ" dirty="0" smtClean="0"/>
              <a:t>předání formulovaného veřejného zájmu stavebnímu úřadu </a:t>
            </a:r>
          </a:p>
          <a:p>
            <a:r>
              <a:rPr lang="cs-CZ" dirty="0" smtClean="0"/>
              <a:t>ve sloučené správě – kdy to není nátlak? </a:t>
            </a:r>
          </a:p>
          <a:p>
            <a:r>
              <a:rPr lang="cs-CZ" dirty="0" smtClean="0"/>
              <a:t>Kdy je to plnění zákona?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NENÍ UPRAVENO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05105" y="3979149"/>
            <a:ext cx="220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kapacita</a:t>
            </a:r>
            <a:endParaRPr lang="cs-CZ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5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9" grpId="0" animBg="1"/>
      <p:bldP spid="3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zjištění - </a:t>
            </a:r>
            <a:r>
              <a:rPr lang="cs-CZ" dirty="0"/>
              <a:t>B) systémová </a:t>
            </a:r>
            <a:r>
              <a:rPr lang="cs-CZ" dirty="0" smtClean="0"/>
              <a:t>zjištění </a:t>
            </a:r>
            <a:r>
              <a:rPr lang="cs-CZ" dirty="0"/>
              <a:t>– jádro pudla</a:t>
            </a:r>
            <a:r>
              <a:rPr lang="cs-CZ" dirty="0" smtClean="0"/>
              <a:t>?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31800" y="1628774"/>
            <a:ext cx="11328400" cy="4176489"/>
          </a:xfrm>
        </p:spPr>
        <p:txBody>
          <a:bodyPr>
            <a:normAutofit fontScale="55000" lnSpcReduction="20000"/>
          </a:bodyPr>
          <a:lstStyle/>
          <a:p>
            <a:r>
              <a:rPr lang="cs-CZ" i="1" dirty="0"/>
              <a:t>nejasné jak koordinovat/formulovat </a:t>
            </a:r>
            <a:r>
              <a:rPr lang="cs-CZ" i="1" dirty="0" smtClean="0">
                <a:solidFill>
                  <a:srgbClr val="C00000"/>
                </a:solidFill>
              </a:rPr>
              <a:t>co je veřejný </a:t>
            </a:r>
            <a:r>
              <a:rPr lang="cs-CZ" i="1" dirty="0">
                <a:solidFill>
                  <a:srgbClr val="C00000"/>
                </a:solidFill>
              </a:rPr>
              <a:t>zájem</a:t>
            </a:r>
          </a:p>
          <a:p>
            <a:r>
              <a:rPr lang="cs-CZ" i="1" dirty="0" smtClean="0"/>
              <a:t>jak </a:t>
            </a:r>
            <a:r>
              <a:rPr lang="cs-CZ" i="1" dirty="0"/>
              <a:t>oddělit veřejný zájem </a:t>
            </a:r>
            <a:r>
              <a:rPr lang="cs-CZ" sz="3300" i="1" dirty="0">
                <a:solidFill>
                  <a:srgbClr val="C00000"/>
                </a:solidFill>
              </a:rPr>
              <a:t>od zájmů soukromých či skupinových</a:t>
            </a:r>
          </a:p>
          <a:p>
            <a:r>
              <a:rPr lang="cs-CZ" i="1" dirty="0" smtClean="0"/>
              <a:t>nejasný </a:t>
            </a:r>
            <a:r>
              <a:rPr lang="cs-CZ" sz="3300" i="1" dirty="0">
                <a:solidFill>
                  <a:srgbClr val="C00000"/>
                </a:solidFill>
              </a:rPr>
              <a:t>přenos veřejného zájmu od veřejnosti</a:t>
            </a:r>
            <a:r>
              <a:rPr lang="cs-CZ" i="1" dirty="0" smtClean="0"/>
              <a:t>; není zřejmé, jak (má zajistit samospráva) probíhá oddělení veřejného zájmu od soukromého, či skupinového – během 14 dní ověřit včetně legitimity (?)</a:t>
            </a:r>
          </a:p>
          <a:p>
            <a:pPr marL="0" indent="0">
              <a:buNone/>
            </a:pPr>
            <a:endParaRPr lang="cs-CZ" i="1" dirty="0" smtClean="0"/>
          </a:p>
          <a:p>
            <a:r>
              <a:rPr lang="cs-CZ" i="1" dirty="0" smtClean="0"/>
              <a:t>Nejasné co je </a:t>
            </a:r>
            <a:r>
              <a:rPr lang="cs-CZ" sz="3300" i="1" dirty="0">
                <a:solidFill>
                  <a:srgbClr val="C00000"/>
                </a:solidFill>
              </a:rPr>
              <a:t>legitimní soukromý zájem</a:t>
            </a:r>
          </a:p>
          <a:p>
            <a:pPr marL="0" indent="0">
              <a:buNone/>
            </a:pPr>
            <a:endParaRPr lang="cs-CZ" i="1" dirty="0" smtClean="0">
              <a:solidFill>
                <a:srgbClr val="FFC000"/>
              </a:solidFill>
            </a:endParaRPr>
          </a:p>
          <a:p>
            <a:r>
              <a:rPr lang="cs-CZ" i="1" dirty="0" smtClean="0">
                <a:solidFill>
                  <a:srgbClr val="C00000"/>
                </a:solidFill>
              </a:rPr>
              <a:t>J</a:t>
            </a:r>
            <a:r>
              <a:rPr lang="cs-CZ" sz="3300" i="1" dirty="0">
                <a:solidFill>
                  <a:srgbClr val="C00000"/>
                </a:solidFill>
              </a:rPr>
              <a:t>a</a:t>
            </a:r>
            <a:r>
              <a:rPr lang="cs-CZ" i="1" dirty="0" smtClean="0">
                <a:solidFill>
                  <a:srgbClr val="C00000"/>
                </a:solidFill>
              </a:rPr>
              <a:t>k (metodicky) probíhá „soulad“ </a:t>
            </a:r>
            <a:r>
              <a:rPr lang="cs-CZ" i="1" dirty="0" smtClean="0"/>
              <a:t>veřejného a soukromého zájmu; jak </a:t>
            </a:r>
            <a:r>
              <a:rPr lang="cs-CZ" i="1" dirty="0"/>
              <a:t>stavební úřady zohledňují argumenty/respektují veřejný zájem</a:t>
            </a:r>
          </a:p>
          <a:p>
            <a:endParaRPr lang="cs-CZ" i="1" dirty="0" smtClean="0"/>
          </a:p>
          <a:p>
            <a:r>
              <a:rPr lang="cs-CZ" i="1" dirty="0" smtClean="0"/>
              <a:t>Co znamená </a:t>
            </a:r>
            <a:r>
              <a:rPr lang="cs-CZ" sz="3300" i="1" dirty="0">
                <a:solidFill>
                  <a:srgbClr val="C00000"/>
                </a:solidFill>
              </a:rPr>
              <a:t>nezávislost stavebního úřadu </a:t>
            </a:r>
            <a:r>
              <a:rPr lang="cs-CZ" i="1" dirty="0" smtClean="0"/>
              <a:t>– schopnost obhájit „vlastní“ postoj proti samosprávě a stavebníkovi; ubránit se nelegitimnímu vlivu, průsaku soukromého zájmu – jde o princip hledání „souladu“ nebo formální posouzení z hlediska předpisů a dokumentů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5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31800" y="1628774"/>
            <a:ext cx="11328400" cy="37444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i="1" dirty="0" smtClean="0"/>
              <a:t>„Soulad veřejného a soukromého zájmu“</a:t>
            </a:r>
          </a:p>
          <a:p>
            <a:pPr marL="0" indent="0" algn="ctr">
              <a:buNone/>
            </a:pPr>
            <a:r>
              <a:rPr lang="cs-CZ" i="1" dirty="0" smtClean="0">
                <a:solidFill>
                  <a:schemeClr val="tx2"/>
                </a:solidFill>
              </a:rPr>
              <a:t>Identifikován jako významná oblast </a:t>
            </a:r>
          </a:p>
          <a:p>
            <a:pPr marL="0" indent="0" algn="ctr">
              <a:buNone/>
            </a:pPr>
            <a:r>
              <a:rPr lang="cs-CZ" i="1" dirty="0" smtClean="0">
                <a:solidFill>
                  <a:srgbClr val="FF0000"/>
                </a:solidFill>
              </a:rPr>
              <a:t>bez pravidel a bez prostoru </a:t>
            </a:r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r>
              <a:rPr lang="cs-CZ" i="1" dirty="0" smtClean="0">
                <a:solidFill>
                  <a:schemeClr val="tx2"/>
                </a:solidFill>
              </a:rPr>
              <a:t>Doprovodné negativní jevy:</a:t>
            </a:r>
          </a:p>
          <a:p>
            <a:pPr marL="0" indent="0" algn="ctr">
              <a:buNone/>
            </a:pPr>
            <a:r>
              <a:rPr lang="cs-CZ" i="1" dirty="0" smtClean="0"/>
              <a:t>nekompetentnost, </a:t>
            </a:r>
            <a:r>
              <a:rPr lang="cs-CZ" i="1" noProof="1" smtClean="0"/>
              <a:t>neodvaha</a:t>
            </a:r>
            <a:r>
              <a:rPr lang="cs-CZ" i="1" dirty="0" smtClean="0"/>
              <a:t>, nerozhodnost, právní alibismus, formalismus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806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pomůže ke změně?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Jak dosáhnout souladu </a:t>
            </a:r>
          </a:p>
          <a:p>
            <a:pPr marL="0" indent="0" algn="ctr">
              <a:buNone/>
            </a:pPr>
            <a:r>
              <a:rPr lang="cs-CZ" dirty="0" smtClean="0"/>
              <a:t>veřejného a soukromého zájmu při stavebním řízení</a:t>
            </a:r>
          </a:p>
          <a:p>
            <a:pPr algn="ctr">
              <a:buFontTx/>
              <a:buChar char="-"/>
            </a:pPr>
            <a:endParaRPr lang="cs-CZ" dirty="0" smtClean="0"/>
          </a:p>
          <a:p>
            <a:pPr algn="ctr">
              <a:buFontTx/>
              <a:buChar char="-"/>
            </a:pPr>
            <a:r>
              <a:rPr lang="cs-CZ" dirty="0" smtClean="0"/>
              <a:t>Jak uplatnit/zohlednit legitimní soukromý či skupinový </a:t>
            </a:r>
            <a:r>
              <a:rPr lang="cs-CZ" dirty="0" smtClean="0"/>
              <a:t>zájem</a:t>
            </a:r>
          </a:p>
          <a:p>
            <a:pPr algn="ctr">
              <a:buFontTx/>
              <a:buChar char="-"/>
            </a:pPr>
            <a:endParaRPr lang="cs-CZ" dirty="0" smtClean="0"/>
          </a:p>
          <a:p>
            <a:pPr algn="ctr">
              <a:buFontTx/>
              <a:buChar char="-"/>
            </a:pPr>
            <a:r>
              <a:rPr lang="cs-CZ" dirty="0"/>
              <a:t>J</a:t>
            </a:r>
            <a:r>
              <a:rPr lang="cs-CZ" dirty="0" smtClean="0"/>
              <a:t>ak koordinovat/formulovat veřejný zájem</a:t>
            </a:r>
          </a:p>
          <a:p>
            <a:pPr algn="ctr">
              <a:buFontTx/>
              <a:buChar char="-"/>
            </a:pPr>
            <a:r>
              <a:rPr lang="cs-CZ" dirty="0" smtClean="0"/>
              <a:t>?????</a:t>
            </a:r>
          </a:p>
          <a:p>
            <a:pPr algn="ctr">
              <a:buFontTx/>
              <a:buChar char="-"/>
            </a:pPr>
            <a:r>
              <a:rPr lang="cs-CZ" dirty="0"/>
              <a:t>Metodika, příklady dobré </a:t>
            </a:r>
            <a:r>
              <a:rPr lang="cs-CZ" dirty="0" smtClean="0"/>
              <a:t>praxe</a:t>
            </a:r>
            <a:endParaRPr lang="cs-CZ" dirty="0"/>
          </a:p>
          <a:p>
            <a:pPr algn="ctr"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6825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48000" y="2551837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800" b="1" dirty="0" smtClean="0"/>
              <a:t>Zastavené stavby</a:t>
            </a: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sz="2000" b="1" dirty="0"/>
              <a:t>Otevřená společnost, o.p.s.</a:t>
            </a:r>
          </a:p>
          <a:p>
            <a:pPr algn="ctr"/>
            <a:r>
              <a:rPr lang="cs-CZ" dirty="0" smtClean="0">
                <a:solidFill>
                  <a:schemeClr val="tx2"/>
                </a:solidFill>
              </a:rPr>
              <a:t>Oldřich </a:t>
            </a:r>
            <a:r>
              <a:rPr lang="cs-CZ" noProof="1" smtClean="0">
                <a:solidFill>
                  <a:schemeClr val="tx2"/>
                </a:solidFill>
              </a:rPr>
              <a:t>Kužílek</a:t>
            </a:r>
            <a:r>
              <a:rPr lang="cs-CZ" dirty="0" smtClean="0">
                <a:solidFill>
                  <a:schemeClr val="tx2"/>
                </a:solidFill>
              </a:rPr>
              <a:t>, garant projektu</a:t>
            </a: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dirty="0" smtClean="0">
                <a:solidFill>
                  <a:schemeClr val="tx2"/>
                </a:solidFill>
                <a:hlinkClick r:id="rId2"/>
              </a:rPr>
              <a:t>www.otevrenaspolecnost.cz</a:t>
            </a:r>
            <a:endParaRPr lang="cs-CZ" dirty="0" smtClean="0">
              <a:solidFill>
                <a:schemeClr val="tx2"/>
              </a:solidFill>
            </a:endParaRPr>
          </a:p>
          <a:p>
            <a:pPr algn="ctr"/>
            <a:r>
              <a:rPr lang="cs-CZ" dirty="0">
                <a:solidFill>
                  <a:schemeClr val="tx2"/>
                </a:solidFill>
              </a:rPr>
              <a:t>Marta Smolíková, ředitelka</a:t>
            </a:r>
          </a:p>
          <a:p>
            <a:pPr algn="ctr"/>
            <a:r>
              <a:rPr lang="cs-CZ" b="1" dirty="0" smtClean="0"/>
              <a:t>info@osops.cz</a:t>
            </a:r>
            <a:endParaRPr lang="cs-CZ" b="1" dirty="0"/>
          </a:p>
          <a:p>
            <a:pPr algn="ctr"/>
            <a:endParaRPr lang="cs-CZ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Zastavené 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79376" y="1556792"/>
            <a:ext cx="11161240" cy="43204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PREMISA PROJEKTU:</a:t>
            </a:r>
          </a:p>
          <a:p>
            <a:pPr marL="0" indent="0" algn="ctr">
              <a:buNone/>
            </a:pPr>
            <a:r>
              <a:rPr lang="cs-CZ" dirty="0" smtClean="0"/>
              <a:t>transparentní projednání  </a:t>
            </a:r>
            <a:r>
              <a:rPr lang="cs-CZ" dirty="0" smtClean="0">
                <a:latin typeface="Cambria"/>
              </a:rPr>
              <a:t>=  </a:t>
            </a:r>
            <a:r>
              <a:rPr lang="cs-CZ" dirty="0" smtClean="0"/>
              <a:t>rychlejší, bezproblémový výsledek</a:t>
            </a:r>
          </a:p>
          <a:p>
            <a:pPr marL="0" indent="0" algn="ctr">
              <a:buNone/>
            </a:pPr>
            <a:r>
              <a:rPr lang="cs-CZ" dirty="0" smtClean="0"/>
              <a:t>„</a:t>
            </a:r>
            <a:r>
              <a:rPr lang="cs-CZ" dirty="0"/>
              <a:t>skryté“ projednávání bez </a:t>
            </a:r>
            <a:r>
              <a:rPr lang="cs-CZ" dirty="0" smtClean="0"/>
              <a:t>hodnocení výkonu </a:t>
            </a:r>
            <a:r>
              <a:rPr lang="cs-CZ" dirty="0"/>
              <a:t>a </a:t>
            </a:r>
            <a:r>
              <a:rPr lang="cs-CZ" dirty="0" smtClean="0"/>
              <a:t>kvality </a:t>
            </a:r>
            <a:r>
              <a:rPr lang="cs-CZ" dirty="0"/>
              <a:t>práce </a:t>
            </a:r>
            <a:r>
              <a:rPr lang="cs-CZ" dirty="0" smtClean="0"/>
              <a:t>úřadů </a:t>
            </a:r>
            <a:r>
              <a:rPr lang="cs-CZ" dirty="0" smtClean="0">
                <a:latin typeface="Cambria"/>
              </a:rPr>
              <a:t>=</a:t>
            </a:r>
            <a:r>
              <a:rPr lang="cs-CZ" dirty="0" smtClean="0"/>
              <a:t> prodražení staveb, </a:t>
            </a:r>
            <a:br>
              <a:rPr lang="cs-CZ" dirty="0" smtClean="0"/>
            </a:br>
            <a:r>
              <a:rPr lang="cs-CZ" dirty="0" smtClean="0"/>
              <a:t>brzda  rozvoje měst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3300" dirty="0"/>
              <a:t>CÍLE PILOTU:  </a:t>
            </a:r>
            <a:r>
              <a:rPr lang="cs-CZ" b="0" dirty="0" smtClean="0">
                <a:solidFill>
                  <a:schemeClr val="tx2"/>
                </a:solidFill>
              </a:rPr>
              <a:t>odhalit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problémy</a:t>
            </a:r>
            <a:r>
              <a:rPr lang="cs-CZ" dirty="0" smtClean="0">
                <a:solidFill>
                  <a:schemeClr val="tx2"/>
                </a:solidFill>
              </a:rPr>
              <a:t>;</a:t>
            </a:r>
            <a:r>
              <a:rPr lang="cs-CZ" sz="3300" dirty="0" smtClean="0">
                <a:solidFill>
                  <a:schemeClr val="tx2"/>
                </a:solidFill>
              </a:rPr>
              <a:t> </a:t>
            </a:r>
            <a:r>
              <a:rPr lang="cs-CZ" sz="3300" b="0" dirty="0">
                <a:solidFill>
                  <a:schemeClr val="tx2"/>
                </a:solidFill>
              </a:rPr>
              <a:t>identifikovat a analyzovat </a:t>
            </a:r>
            <a:r>
              <a:rPr lang="cs-CZ" sz="3300" dirty="0"/>
              <a:t>prvky chování </a:t>
            </a:r>
            <a:r>
              <a:rPr lang="cs-CZ" sz="3300" b="0" dirty="0">
                <a:solidFill>
                  <a:schemeClr val="tx2"/>
                </a:solidFill>
              </a:rPr>
              <a:t>zúčastněných stran</a:t>
            </a:r>
          </a:p>
          <a:p>
            <a:pPr lvl="1" algn="ctr"/>
            <a:endParaRPr lang="cs-CZ" sz="3300" dirty="0"/>
          </a:p>
          <a:p>
            <a:pPr marL="457200" lvl="1" indent="0" algn="ctr">
              <a:buNone/>
            </a:pPr>
            <a:r>
              <a:rPr lang="cs-CZ" sz="3300" b="0" dirty="0">
                <a:solidFill>
                  <a:schemeClr val="tx2"/>
                </a:solidFill>
              </a:rPr>
              <a:t>Schematizace </a:t>
            </a:r>
            <a:r>
              <a:rPr lang="cs-CZ" sz="3300" b="0" dirty="0" smtClean="0">
                <a:solidFill>
                  <a:schemeClr val="tx2"/>
                </a:solidFill>
              </a:rPr>
              <a:t>trojúhelník: </a:t>
            </a:r>
            <a:r>
              <a:rPr lang="cs-CZ" sz="3300" dirty="0"/>
              <a:t>STAVEBNÍK X ÚŘAD X VEŘEJNOST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KONEČNÝ CÍL PROJEKTU: kultivovat veřejnou správu, stavebníky i přístup dalších účastníků</a:t>
            </a:r>
          </a:p>
          <a:p>
            <a:pPr marL="0" indent="0" algn="ctr">
              <a:buNone/>
            </a:pPr>
            <a:endParaRPr lang="cs-CZ" i="1" dirty="0"/>
          </a:p>
          <a:p>
            <a:pPr marL="0" indent="0" algn="ctr">
              <a:buNone/>
            </a:pPr>
            <a:r>
              <a:rPr lang="cs-CZ" i="1" dirty="0" smtClean="0"/>
              <a:t>- přesným pojmenováním potíží + (nelegislativní) řešení</a:t>
            </a:r>
          </a:p>
          <a:p>
            <a:pPr marL="0" indent="0" algn="ctr">
              <a:buNone/>
            </a:pPr>
            <a:r>
              <a:rPr lang="cs-CZ" i="1" dirty="0" smtClean="0"/>
              <a:t>- </a:t>
            </a:r>
            <a:r>
              <a:rPr lang="cs-CZ" i="1" dirty="0"/>
              <a:t>n</a:t>
            </a:r>
            <a:r>
              <a:rPr lang="cs-CZ" i="1" dirty="0" smtClean="0"/>
              <a:t>ávrhem metod(y) pro transparentní projednávání stavebních záměrů</a:t>
            </a:r>
          </a:p>
          <a:p>
            <a:pPr marL="0" indent="0" algn="ctr">
              <a:buNone/>
            </a:pPr>
            <a:r>
              <a:rPr lang="cs-CZ" i="1" dirty="0" smtClean="0"/>
              <a:t>- medializací nejkřiklavějších případů;  vizualizací problémů na mapě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883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projektu: analýza; interpretace dat; zjištění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Průzkumné dotazy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dirty="0">
                <a:solidFill>
                  <a:schemeClr val="tx2"/>
                </a:solidFill>
              </a:rPr>
              <a:t>stavební úřady (30/20), nadřízený orgán (Kraj (14/14), MMR (1/1)</a:t>
            </a:r>
          </a:p>
          <a:p>
            <a:r>
              <a:rPr lang="cs-CZ" dirty="0" smtClean="0"/>
              <a:t>Dotazníky/anketa 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sz="2800" dirty="0">
                <a:solidFill>
                  <a:schemeClr val="tx2"/>
                </a:solidFill>
              </a:rPr>
              <a:t>- stavební úřady (17), veřejnost (12), stavebníci (10)</a:t>
            </a:r>
          </a:p>
          <a:p>
            <a:r>
              <a:rPr lang="cs-CZ" noProof="1" smtClean="0"/>
              <a:t>Polostrukturované</a:t>
            </a:r>
            <a:r>
              <a:rPr lang="cs-CZ" dirty="0" smtClean="0"/>
              <a:t> </a:t>
            </a:r>
            <a:r>
              <a:rPr lang="cs-CZ" dirty="0"/>
              <a:t>rozhovory </a:t>
            </a:r>
            <a:endParaRPr lang="cs-CZ" dirty="0" smtClean="0"/>
          </a:p>
          <a:p>
            <a:pPr marL="0" indent="0">
              <a:buNone/>
            </a:pPr>
            <a:r>
              <a:rPr lang="cs-CZ" sz="2800" dirty="0">
                <a:solidFill>
                  <a:schemeClr val="tx2"/>
                </a:solidFill>
              </a:rPr>
              <a:t>	 - </a:t>
            </a:r>
            <a:r>
              <a:rPr lang="cs-CZ" sz="2800" dirty="0" smtClean="0">
                <a:solidFill>
                  <a:schemeClr val="tx2"/>
                </a:solidFill>
              </a:rPr>
              <a:t>veřejnost </a:t>
            </a:r>
            <a:r>
              <a:rPr lang="cs-CZ" sz="2800" dirty="0">
                <a:solidFill>
                  <a:schemeClr val="tx2"/>
                </a:solidFill>
              </a:rPr>
              <a:t>(12), stavebníci (10)</a:t>
            </a:r>
          </a:p>
          <a:p>
            <a:r>
              <a:rPr lang="cs-CZ" noProof="1" smtClean="0"/>
              <a:t>InfoŽádosti </a:t>
            </a:r>
            <a:r>
              <a:rPr lang="cs-CZ" sz="2800" noProof="1" smtClean="0">
                <a:solidFill>
                  <a:schemeClr val="tx2"/>
                </a:solidFill>
              </a:rPr>
              <a:t>– </a:t>
            </a:r>
            <a:r>
              <a:rPr lang="cs-CZ" sz="2800" dirty="0" smtClean="0">
                <a:solidFill>
                  <a:schemeClr val="tx2"/>
                </a:solidFill>
              </a:rPr>
              <a:t>stavební </a:t>
            </a:r>
            <a:r>
              <a:rPr lang="cs-CZ" sz="2800" dirty="0">
                <a:solidFill>
                  <a:schemeClr val="tx2"/>
                </a:solidFill>
              </a:rPr>
              <a:t>úřady (</a:t>
            </a:r>
            <a:r>
              <a:rPr lang="cs-CZ" sz="2800" dirty="0" smtClean="0">
                <a:solidFill>
                  <a:schemeClr val="tx2"/>
                </a:solidFill>
              </a:rPr>
              <a:t>41/31)</a:t>
            </a:r>
          </a:p>
          <a:p>
            <a:r>
              <a:rPr lang="cs-CZ" dirty="0" smtClean="0"/>
              <a:t>Vyhodnocení </a:t>
            </a:r>
            <a:r>
              <a:rPr lang="cs-CZ" dirty="0"/>
              <a:t>dat </a:t>
            </a:r>
            <a:r>
              <a:rPr lang="cs-CZ" sz="2800" dirty="0">
                <a:solidFill>
                  <a:schemeClr val="tx2"/>
                </a:solidFill>
              </a:rPr>
              <a:t>– tým </a:t>
            </a:r>
            <a:r>
              <a:rPr lang="cs-CZ" sz="2800" dirty="0" smtClean="0">
                <a:solidFill>
                  <a:schemeClr val="tx2"/>
                </a:solidFill>
              </a:rPr>
              <a:t>projektu</a:t>
            </a:r>
          </a:p>
          <a:p>
            <a:pPr marL="0" indent="0">
              <a:buNone/>
            </a:pPr>
            <a:endParaRPr lang="cs-CZ" sz="2800" dirty="0">
              <a:solidFill>
                <a:schemeClr val="tx2"/>
              </a:solidFill>
            </a:endParaRPr>
          </a:p>
          <a:p>
            <a:r>
              <a:rPr lang="cs-CZ" sz="1900" i="1" dirty="0" smtClean="0">
                <a:solidFill>
                  <a:schemeClr val="tx2"/>
                </a:solidFill>
              </a:rPr>
              <a:t>(např. Asociace </a:t>
            </a:r>
            <a:r>
              <a:rPr lang="cs-CZ" sz="1900" i="1" dirty="0" smtClean="0">
                <a:solidFill>
                  <a:schemeClr val="tx2"/>
                </a:solidFill>
              </a:rPr>
              <a:t>investorů, Passer Invest, </a:t>
            </a:r>
            <a:r>
              <a:rPr lang="cs-CZ" sz="1900" i="1" dirty="0" err="1" smtClean="0">
                <a:solidFill>
                  <a:schemeClr val="tx2"/>
                </a:solidFill>
              </a:rPr>
              <a:t>Penta</a:t>
            </a:r>
            <a:r>
              <a:rPr lang="cs-CZ" sz="1900" i="1" dirty="0" smtClean="0">
                <a:solidFill>
                  <a:schemeClr val="tx2"/>
                </a:solidFill>
              </a:rPr>
              <a:t> </a:t>
            </a:r>
            <a:r>
              <a:rPr lang="cs-CZ" sz="1900" i="1" dirty="0" err="1" smtClean="0">
                <a:solidFill>
                  <a:schemeClr val="tx2"/>
                </a:solidFill>
              </a:rPr>
              <a:t>Investment</a:t>
            </a:r>
            <a:r>
              <a:rPr lang="cs-CZ" sz="1900" i="1" dirty="0" smtClean="0">
                <a:solidFill>
                  <a:schemeClr val="tx2"/>
                </a:solidFill>
              </a:rPr>
              <a:t>, Skanska, UDI, YIT, Městské </a:t>
            </a:r>
            <a:r>
              <a:rPr lang="cs-CZ" sz="1900" i="1" dirty="0" smtClean="0">
                <a:solidFill>
                  <a:schemeClr val="tx2"/>
                </a:solidFill>
              </a:rPr>
              <a:t>části, regionálně různorodé i velikostí)</a:t>
            </a:r>
            <a:endParaRPr lang="cs-CZ" sz="19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zjištění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A) tvrdá data – administrativní lhůty, zátěž, postoje, názory </a:t>
            </a:r>
            <a:endParaRPr lang="cs-CZ" dirty="0"/>
          </a:p>
          <a:p>
            <a:pPr marL="0" indent="0" algn="ctr">
              <a:buNone/>
            </a:pPr>
            <a:r>
              <a:rPr lang="cs-CZ" sz="7100" dirty="0"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s</a:t>
            </a:r>
            <a:r>
              <a:rPr lang="cs-CZ" dirty="0" smtClean="0">
                <a:solidFill>
                  <a:schemeClr val="tx2"/>
                </a:solidFill>
              </a:rPr>
              <a:t>tavebníci x veřejnost x stavební úřady</a:t>
            </a:r>
          </a:p>
          <a:p>
            <a:pPr marL="0" indent="0" algn="ctr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/>
              <a:t>B) systémová zjištění – jádro pudla?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tx2"/>
                </a:solidFill>
              </a:rPr>
              <a:t>dysfunkce trojstranného vztahu;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tx2"/>
                </a:solidFill>
              </a:rPr>
              <a:t> pnutí, problémy, vzájemné hodnocení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68" y="-7848"/>
            <a:ext cx="11329259" cy="1368152"/>
          </a:xfrm>
        </p:spPr>
        <p:txBody>
          <a:bodyPr/>
          <a:lstStyle/>
          <a:p>
            <a:r>
              <a:rPr lang="cs-CZ" dirty="0" smtClean="0"/>
              <a:t>Základní zjištění -  </a:t>
            </a:r>
            <a:r>
              <a:rPr lang="cs-CZ" dirty="0"/>
              <a:t>A) tvrdá data 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31800" y="1628774"/>
            <a:ext cx="11328400" cy="40324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Přerušená řízení: 	</a:t>
            </a:r>
            <a:r>
              <a:rPr lang="cs-CZ" sz="2000" dirty="0">
                <a:solidFill>
                  <a:schemeClr val="tx2"/>
                </a:solidFill>
              </a:rPr>
              <a:t>	</a:t>
            </a:r>
            <a:r>
              <a:rPr lang="cs-CZ" sz="2000" dirty="0" smtClean="0"/>
              <a:t>územní</a:t>
            </a:r>
            <a:r>
              <a:rPr lang="cs-CZ" sz="2000" dirty="0" smtClean="0">
                <a:solidFill>
                  <a:schemeClr val="tx2"/>
                </a:solidFill>
              </a:rPr>
              <a:t> 		</a:t>
            </a:r>
            <a:r>
              <a:rPr lang="cs-CZ" sz="2000" dirty="0" smtClean="0">
                <a:solidFill>
                  <a:srgbClr val="FF0000"/>
                </a:solidFill>
              </a:rPr>
              <a:t>44,12% - 106 dní průměrně, 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C00000"/>
                </a:solidFill>
              </a:rPr>
              <a:t>			</a:t>
            </a:r>
            <a:r>
              <a:rPr lang="cs-CZ" sz="2000" dirty="0" smtClean="0"/>
              <a:t>stavební 		</a:t>
            </a:r>
            <a:r>
              <a:rPr lang="cs-CZ" sz="2000" dirty="0" smtClean="0">
                <a:solidFill>
                  <a:srgbClr val="FF0000"/>
                </a:solidFill>
              </a:rPr>
              <a:t>29,63% - 80 dní, 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chemeClr val="tx2"/>
                </a:solidFill>
              </a:rPr>
              <a:t>			</a:t>
            </a:r>
            <a:r>
              <a:rPr lang="cs-CZ" sz="2000" dirty="0" smtClean="0"/>
              <a:t>kolaudační</a:t>
            </a:r>
            <a:r>
              <a:rPr lang="cs-CZ" sz="2000" dirty="0" smtClean="0">
                <a:solidFill>
                  <a:schemeClr val="tx2"/>
                </a:solidFill>
              </a:rPr>
              <a:t> 	</a:t>
            </a:r>
            <a:r>
              <a:rPr lang="cs-CZ" sz="2000" dirty="0" smtClean="0">
                <a:solidFill>
                  <a:srgbClr val="FF0000"/>
                </a:solidFill>
              </a:rPr>
              <a:t>15,18</a:t>
            </a:r>
            <a:r>
              <a:rPr lang="cs-CZ" sz="2000" dirty="0" smtClean="0">
                <a:solidFill>
                  <a:srgbClr val="FF0000"/>
                </a:solidFill>
              </a:rPr>
              <a:t>% - 31 dní, </a:t>
            </a:r>
            <a:r>
              <a:rPr lang="cs-CZ" sz="2000" dirty="0" smtClean="0">
                <a:solidFill>
                  <a:srgbClr val="FF0000"/>
                </a:solidFill>
              </a:rPr>
              <a:t>	</a:t>
            </a:r>
            <a:r>
              <a:rPr lang="cs-CZ" sz="2000" dirty="0" smtClean="0">
                <a:solidFill>
                  <a:schemeClr val="tx2"/>
                </a:solidFill>
              </a:rPr>
              <a:t>(cca </a:t>
            </a:r>
            <a:r>
              <a:rPr lang="cs-CZ" sz="2000" dirty="0">
                <a:solidFill>
                  <a:schemeClr val="tx2"/>
                </a:solidFill>
              </a:rPr>
              <a:t>1/3 úřadů vůbec nepřerušovalo)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			</a:t>
            </a:r>
            <a:r>
              <a:rPr lang="cs-CZ" sz="2000" dirty="0" smtClean="0"/>
              <a:t>společná</a:t>
            </a:r>
            <a:r>
              <a:rPr lang="cs-CZ" sz="2000" dirty="0" smtClean="0">
                <a:solidFill>
                  <a:schemeClr val="tx2"/>
                </a:solidFill>
              </a:rPr>
              <a:t> 		</a:t>
            </a:r>
            <a:r>
              <a:rPr lang="cs-CZ" sz="2000" dirty="0" smtClean="0">
                <a:solidFill>
                  <a:srgbClr val="FF0000"/>
                </a:solidFill>
              </a:rPr>
              <a:t>46, 87% - 117 dní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Opakovaná přerušení: 	územní 		14,3%, 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/>
            </a:r>
            <a:br>
              <a:rPr lang="cs-CZ" sz="2000" dirty="0" smtClean="0">
                <a:solidFill>
                  <a:schemeClr val="tx2"/>
                </a:solidFill>
              </a:rPr>
            </a:br>
            <a:r>
              <a:rPr lang="cs-CZ" sz="2000" dirty="0" smtClean="0">
                <a:solidFill>
                  <a:schemeClr val="tx2"/>
                </a:solidFill>
              </a:rPr>
              <a:t>			stavební 		9,02</a:t>
            </a:r>
            <a:r>
              <a:rPr lang="cs-CZ" sz="2000" dirty="0" smtClean="0">
                <a:solidFill>
                  <a:schemeClr val="tx2"/>
                </a:solidFill>
              </a:rPr>
              <a:t>%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			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Zamítnutá: 		územní 		6,95%, </a:t>
            </a:r>
            <a:br>
              <a:rPr lang="cs-CZ" sz="2000" dirty="0" smtClean="0">
                <a:solidFill>
                  <a:schemeClr val="tx2"/>
                </a:solidFill>
              </a:rPr>
            </a:br>
            <a:r>
              <a:rPr lang="cs-CZ" sz="2000" dirty="0" smtClean="0">
                <a:solidFill>
                  <a:schemeClr val="tx2"/>
                </a:solidFill>
              </a:rPr>
              <a:t>			stavební 		2,58%, </a:t>
            </a:r>
            <a:br>
              <a:rPr lang="cs-CZ" sz="2000" dirty="0" smtClean="0">
                <a:solidFill>
                  <a:schemeClr val="tx2"/>
                </a:solidFill>
              </a:rPr>
            </a:br>
            <a:r>
              <a:rPr lang="cs-CZ" sz="2000" dirty="0" smtClean="0">
                <a:solidFill>
                  <a:schemeClr val="tx2"/>
                </a:solidFill>
              </a:rPr>
              <a:t>			kolaudační	2,42%, </a:t>
            </a:r>
            <a:br>
              <a:rPr lang="cs-CZ" sz="2000" dirty="0" smtClean="0">
                <a:solidFill>
                  <a:schemeClr val="tx2"/>
                </a:solidFill>
              </a:rPr>
            </a:br>
            <a:r>
              <a:rPr lang="cs-CZ" sz="2000" dirty="0" smtClean="0">
                <a:solidFill>
                  <a:schemeClr val="tx2"/>
                </a:solidFill>
              </a:rPr>
              <a:t>			společná 		3,75%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Délka bez přerušení: 		územní 		62 dní (top5: </a:t>
            </a:r>
            <a:r>
              <a:rPr lang="cs-CZ" sz="2000" dirty="0" smtClean="0">
                <a:solidFill>
                  <a:srgbClr val="FF0000"/>
                </a:solidFill>
              </a:rPr>
              <a:t>123- 90 </a:t>
            </a:r>
            <a:r>
              <a:rPr lang="cs-CZ" sz="2000" dirty="0" smtClean="0">
                <a:solidFill>
                  <a:schemeClr val="tx2"/>
                </a:solidFill>
              </a:rPr>
              <a:t>dní)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			stavební 		57 (top5: </a:t>
            </a:r>
            <a:r>
              <a:rPr lang="cs-CZ" sz="2000" dirty="0" smtClean="0">
                <a:solidFill>
                  <a:srgbClr val="FF0000"/>
                </a:solidFill>
              </a:rPr>
              <a:t>160-61</a:t>
            </a:r>
            <a:r>
              <a:rPr lang="cs-CZ" sz="20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			</a:t>
            </a:r>
            <a:r>
              <a:rPr lang="cs-CZ" sz="2000" dirty="0">
                <a:solidFill>
                  <a:schemeClr val="tx2"/>
                </a:solidFill>
              </a:rPr>
              <a:t>k</a:t>
            </a:r>
            <a:r>
              <a:rPr lang="cs-CZ" sz="2000" dirty="0" smtClean="0">
                <a:solidFill>
                  <a:schemeClr val="tx2"/>
                </a:solidFill>
              </a:rPr>
              <a:t>olaudační </a:t>
            </a:r>
            <a:r>
              <a:rPr lang="cs-CZ" sz="2000" dirty="0" smtClean="0">
                <a:solidFill>
                  <a:schemeClr val="tx2"/>
                </a:solidFill>
              </a:rPr>
              <a:t>	22 </a:t>
            </a:r>
            <a:r>
              <a:rPr lang="cs-CZ" sz="2000" dirty="0" smtClean="0">
                <a:solidFill>
                  <a:schemeClr val="tx2"/>
                </a:solidFill>
              </a:rPr>
              <a:t>(top5: 51-30</a:t>
            </a:r>
            <a:r>
              <a:rPr lang="cs-CZ" sz="2000" dirty="0" smtClean="0">
                <a:solidFill>
                  <a:schemeClr val="tx2"/>
                </a:solidFill>
              </a:rPr>
              <a:t>)		</a:t>
            </a:r>
            <a:r>
              <a:rPr lang="cs-CZ" sz="2000" dirty="0" smtClean="0">
                <a:solidFill>
                  <a:schemeClr val="tx2"/>
                </a:solidFill>
              </a:rPr>
              <a:t/>
            </a:r>
            <a:br>
              <a:rPr lang="cs-CZ" sz="2000" dirty="0" smtClean="0">
                <a:solidFill>
                  <a:schemeClr val="tx2"/>
                </a:solidFill>
              </a:rPr>
            </a:br>
            <a:r>
              <a:rPr lang="cs-CZ" sz="2000" dirty="0" smtClean="0">
                <a:solidFill>
                  <a:schemeClr val="tx2"/>
                </a:solidFill>
              </a:rPr>
              <a:t>			společná 		61 (top5: 138-61)</a:t>
            </a:r>
          </a:p>
          <a:p>
            <a:pPr marL="0" indent="0" algn="ctr">
              <a:buNone/>
            </a:pPr>
            <a:endParaRPr lang="cs-CZ" sz="2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Překračování lhůt! </a:t>
            </a:r>
            <a:r>
              <a:rPr lang="cs-CZ" sz="2000" dirty="0"/>
              <a:t> </a:t>
            </a:r>
            <a:r>
              <a:rPr lang="cs-CZ" sz="2000" dirty="0" smtClean="0"/>
              <a:t>+ </a:t>
            </a:r>
            <a:r>
              <a:rPr lang="cs-CZ" sz="2000" dirty="0" smtClean="0"/>
              <a:t>čas, který předchází </a:t>
            </a:r>
            <a:r>
              <a:rPr lang="cs-CZ" sz="2000" dirty="0" smtClean="0"/>
              <a:t>přijetí/zkompletování žádosti </a:t>
            </a:r>
          </a:p>
          <a:p>
            <a:pPr marL="0" indent="0" algn="ctr">
              <a:buNone/>
            </a:pPr>
            <a:r>
              <a:rPr lang="cs-CZ" sz="2000" dirty="0" smtClean="0"/>
              <a:t>Velké rozdíly mezi úřady, jejichž příčiny nejsou zjevné.  </a:t>
            </a:r>
            <a:endParaRPr lang="cs-CZ" sz="2000" dirty="0"/>
          </a:p>
          <a:p>
            <a:pPr marL="0" indent="0">
              <a:buNone/>
            </a:pP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68" y="-7848"/>
            <a:ext cx="11329259" cy="1368152"/>
          </a:xfrm>
        </p:spPr>
        <p:txBody>
          <a:bodyPr/>
          <a:lstStyle/>
          <a:p>
            <a:r>
              <a:rPr lang="cs-CZ" dirty="0" smtClean="0"/>
              <a:t>Základní zjištění -  </a:t>
            </a:r>
            <a:r>
              <a:rPr lang="cs-CZ" dirty="0"/>
              <a:t>A) tvrdá data </a:t>
            </a:r>
            <a:r>
              <a:rPr lang="cs-CZ" sz="2000" dirty="0"/>
              <a:t>- stavebníci, veřejnost, stavební </a:t>
            </a:r>
            <a:r>
              <a:rPr lang="cs-CZ" sz="2000" dirty="0" smtClean="0"/>
              <a:t>úřady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Stavební úřady: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nesledují </a:t>
            </a:r>
            <a:r>
              <a:rPr lang="cs-CZ" dirty="0" smtClean="0">
                <a:solidFill>
                  <a:schemeClr val="tx2"/>
                </a:solidFill>
              </a:rPr>
              <a:t>a </a:t>
            </a:r>
            <a:r>
              <a:rPr lang="cs-CZ" u="sng" dirty="0" smtClean="0">
                <a:solidFill>
                  <a:schemeClr val="tx2"/>
                </a:solidFill>
              </a:rPr>
              <a:t>nevyhodnocují</a:t>
            </a:r>
            <a:r>
              <a:rPr lang="cs-CZ" dirty="0" smtClean="0">
                <a:solidFill>
                  <a:schemeClr val="tx2"/>
                </a:solidFill>
              </a:rPr>
              <a:t> klíčová data </a:t>
            </a:r>
            <a:r>
              <a:rPr lang="cs-CZ" dirty="0" smtClean="0">
                <a:solidFill>
                  <a:schemeClr val="tx2"/>
                </a:solidFill>
              </a:rPr>
              <a:t>- např</a:t>
            </a:r>
            <a:r>
              <a:rPr lang="cs-CZ" dirty="0" smtClean="0">
                <a:solidFill>
                  <a:schemeClr val="tx2"/>
                </a:solidFill>
              </a:rPr>
              <a:t>. průměrná doba řízení, vazby na přerušení a jeho důvody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na žádost data umí zjistit a vyhodnotit (systém VITA)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data předávaná MMR i ČSÚ se netýkají „kvality řízení“</a:t>
            </a:r>
          </a:p>
          <a:p>
            <a:pPr marL="0" indent="0" algn="ctr">
              <a:buNone/>
            </a:pPr>
            <a:r>
              <a:rPr lang="cs-CZ" dirty="0"/>
              <a:t>stát </a:t>
            </a:r>
            <a:r>
              <a:rPr lang="cs-CZ" dirty="0" smtClean="0"/>
              <a:t>NEVÍ - </a:t>
            </a:r>
            <a:r>
              <a:rPr lang="cs-CZ" dirty="0"/>
              <a:t>nezná realitu, praxi</a:t>
            </a:r>
          </a:p>
          <a:p>
            <a:pPr marL="0" indent="0" algn="ctr">
              <a:buNone/>
            </a:pPr>
            <a:r>
              <a:rPr lang="cs-CZ" dirty="0" smtClean="0"/>
              <a:t>nemá </a:t>
            </a:r>
            <a:r>
              <a:rPr lang="cs-CZ" dirty="0"/>
              <a:t>podle čeho formulovat </a:t>
            </a:r>
            <a:r>
              <a:rPr lang="cs-CZ" dirty="0" smtClean="0"/>
              <a:t>legislativu</a:t>
            </a:r>
            <a:endParaRPr lang="cs-CZ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941" y="764704"/>
            <a:ext cx="11329259" cy="360040"/>
          </a:xfrm>
        </p:spPr>
        <p:txBody>
          <a:bodyPr/>
          <a:lstStyle/>
          <a:p>
            <a:r>
              <a:rPr lang="cs-CZ" dirty="0" smtClean="0"/>
              <a:t>Základní zjištění -  </a:t>
            </a:r>
            <a:r>
              <a:rPr lang="cs-CZ" dirty="0"/>
              <a:t>A) tvrdá data </a:t>
            </a:r>
            <a:r>
              <a:rPr lang="cs-CZ" sz="2000" dirty="0"/>
              <a:t>- stavebníci, veřejnost, stavební </a:t>
            </a:r>
            <a:r>
              <a:rPr lang="cs-CZ" sz="2000" dirty="0" smtClean="0"/>
              <a:t>úřady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Stavebníci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(pohled na ně zvenku)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dirty="0" smtClean="0"/>
              <a:t>Nepředkládají kvalitní podklady pro řízení</a:t>
            </a:r>
          </a:p>
          <a:p>
            <a:pPr marL="0" indent="0" algn="ctr">
              <a:buNone/>
            </a:pPr>
            <a:r>
              <a:rPr lang="cs-CZ" noProof="1" smtClean="0"/>
              <a:t>Nepředjednávají</a:t>
            </a:r>
            <a:r>
              <a:rPr lang="cs-CZ" dirty="0" smtClean="0"/>
              <a:t> projekty s veřejností</a:t>
            </a:r>
          </a:p>
          <a:p>
            <a:pPr marL="0" indent="0" algn="ctr">
              <a:buNone/>
            </a:pPr>
            <a:r>
              <a:rPr lang="cs-CZ" dirty="0"/>
              <a:t> 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Stavební úřady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(pohled na ně zvenku)</a:t>
            </a:r>
          </a:p>
          <a:p>
            <a:pPr marL="0" indent="0" algn="ctr">
              <a:buNone/>
            </a:pPr>
            <a:r>
              <a:rPr lang="cs-CZ" dirty="0" smtClean="0"/>
              <a:t>Nedodržují lhůty a jednají nekompetentně, </a:t>
            </a:r>
            <a:r>
              <a:rPr lang="cs-CZ" dirty="0" smtClean="0"/>
              <a:t>vysoká fluktuace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Jednají pod tlakem ze všech stran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2586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941" y="764704"/>
            <a:ext cx="11329259" cy="360040"/>
          </a:xfrm>
        </p:spPr>
        <p:txBody>
          <a:bodyPr/>
          <a:lstStyle/>
          <a:p>
            <a:r>
              <a:rPr lang="cs-CZ" dirty="0" smtClean="0"/>
              <a:t>Základní zjištění -  </a:t>
            </a:r>
            <a:r>
              <a:rPr lang="cs-CZ" dirty="0"/>
              <a:t>A) tvrdá data </a:t>
            </a:r>
            <a:r>
              <a:rPr lang="cs-CZ" sz="2000" dirty="0"/>
              <a:t>- stavebníci, veřejnost, stavební </a:t>
            </a:r>
            <a:r>
              <a:rPr lang="cs-CZ" sz="2000" dirty="0" smtClean="0"/>
              <a:t>úřady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Veřejnost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(pohled na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ni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zvenku)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 smtClean="0"/>
              <a:t>Kdo zastupuje veřejnost? Samospráva, spolky, občané, role stavebního úřadu; stavebník x veřejnost </a:t>
            </a:r>
          </a:p>
          <a:p>
            <a:r>
              <a:rPr lang="cs-CZ" dirty="0" smtClean="0"/>
              <a:t>Projednat s veřejností ano, ale vyloučit spolky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smtClean="0"/>
              <a:t>zneužívají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</a:t>
            </a:r>
            <a:r>
              <a:rPr lang="cs-CZ" dirty="0" smtClean="0">
                <a:sym typeface="Wingdings" panose="05000000000000000000" pitchFamily="2" charset="2"/>
              </a:rPr>
              <a:t>rojednání s veřejností má koordinovat samospráva - myslí si stavebníci, ne však spolky</a:t>
            </a:r>
          </a:p>
        </p:txBody>
      </p:sp>
    </p:spTree>
    <p:extLst>
      <p:ext uri="{BB962C8B-B14F-4D97-AF65-F5344CB8AC3E}">
        <p14:creationId xmlns:p14="http://schemas.microsoft.com/office/powerpoint/2010/main" val="86352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941" y="764704"/>
            <a:ext cx="11329259" cy="360040"/>
          </a:xfrm>
        </p:spPr>
        <p:txBody>
          <a:bodyPr/>
          <a:lstStyle/>
          <a:p>
            <a:r>
              <a:rPr lang="cs-CZ" dirty="0" smtClean="0"/>
              <a:t>Základní zjištění -  </a:t>
            </a:r>
            <a:r>
              <a:rPr lang="cs-CZ" dirty="0"/>
              <a:t>A) tvrdá data </a:t>
            </a:r>
            <a:r>
              <a:rPr lang="cs-CZ" sz="2000" dirty="0"/>
              <a:t>- stavebníci, veřejnost, stavební </a:t>
            </a:r>
            <a:r>
              <a:rPr lang="cs-CZ" sz="2000" dirty="0" smtClean="0"/>
              <a:t>úřady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Rozdílnosti pohledů</a:t>
            </a:r>
          </a:p>
          <a:p>
            <a:r>
              <a:rPr lang="cs-CZ" dirty="0" smtClean="0"/>
              <a:t>Nezávislost </a:t>
            </a:r>
            <a:r>
              <a:rPr lang="cs-CZ" dirty="0" err="1" smtClean="0"/>
              <a:t>StÚ</a:t>
            </a:r>
            <a:r>
              <a:rPr lang="cs-CZ" dirty="0" smtClean="0"/>
              <a:t> (</a:t>
            </a:r>
            <a:r>
              <a:rPr lang="cs-CZ" dirty="0" err="1" smtClean="0"/>
              <a:t>StÚ</a:t>
            </a:r>
            <a:r>
              <a:rPr lang="cs-CZ" dirty="0" smtClean="0"/>
              <a:t> x stavebníci + veřejnost - spolky)</a:t>
            </a:r>
          </a:p>
          <a:p>
            <a:r>
              <a:rPr lang="cs-CZ" dirty="0" smtClean="0"/>
              <a:t>Důvody nepředvídatelnosti rozhodování (nátlak x nejasnost předpisů)</a:t>
            </a:r>
          </a:p>
          <a:p>
            <a:r>
              <a:rPr lang="cs-CZ" dirty="0" smtClean="0"/>
              <a:t>Přínos spolků (spolky x stavebníci + </a:t>
            </a:r>
            <a:r>
              <a:rPr lang="cs-CZ" dirty="0" err="1" smtClean="0"/>
              <a:t>StÚ</a:t>
            </a:r>
            <a:r>
              <a:rPr lang="cs-CZ" dirty="0" smtClean="0"/>
              <a:t>)</a:t>
            </a:r>
          </a:p>
          <a:p>
            <a:r>
              <a:rPr lang="cs-CZ" dirty="0" smtClean="0"/>
              <a:t>Důvody průtahů (</a:t>
            </a:r>
            <a:r>
              <a:rPr lang="cs-CZ" dirty="0" err="1" smtClean="0"/>
              <a:t>StÚ</a:t>
            </a:r>
            <a:r>
              <a:rPr lang="cs-CZ" dirty="0" smtClean="0"/>
              <a:t> x stavebníci + veřejnost)</a:t>
            </a:r>
          </a:p>
        </p:txBody>
      </p:sp>
    </p:spTree>
    <p:extLst>
      <p:ext uri="{BB962C8B-B14F-4D97-AF65-F5344CB8AC3E}">
        <p14:creationId xmlns:p14="http://schemas.microsoft.com/office/powerpoint/2010/main" val="1021992859"/>
      </p:ext>
    </p:extLst>
  </p:cSld>
  <p:clrMapOvr>
    <a:masterClrMapping/>
  </p:clrMapOvr>
</p:sld>
</file>

<file path=ppt/theme/theme1.xml><?xml version="1.0" encoding="utf-8"?>
<a:theme xmlns:a="http://schemas.openxmlformats.org/drawingml/2006/main" name="Otevrena spolecnost PowerPoint vFin - sablona">
  <a:themeElements>
    <a:clrScheme name="Custom 3">
      <a:dk1>
        <a:srgbClr val="26967E"/>
      </a:dk1>
      <a:lt1>
        <a:srgbClr val="FFFFFF"/>
      </a:lt1>
      <a:dk2>
        <a:srgbClr val="00B5AC"/>
      </a:dk2>
      <a:lt2>
        <a:srgbClr val="EEECE1"/>
      </a:lt2>
      <a:accent1>
        <a:srgbClr val="E7C452"/>
      </a:accent1>
      <a:accent2>
        <a:srgbClr val="EFD789"/>
      </a:accent2>
      <a:accent3>
        <a:srgbClr val="D5A91D"/>
      </a:accent3>
      <a:accent4>
        <a:srgbClr val="E7C452"/>
      </a:accent4>
      <a:accent5>
        <a:srgbClr val="EFD789"/>
      </a:accent5>
      <a:accent6>
        <a:srgbClr val="D5A91D"/>
      </a:accent6>
      <a:hlink>
        <a:srgbClr val="145043"/>
      </a:hlink>
      <a:folHlink>
        <a:srgbClr val="00EEE3"/>
      </a:folHlink>
    </a:clrScheme>
    <a:fontScheme name="Open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Otevrena spolecnost PowerPoint vFin - sablona</Template>
  <TotalTime>595</TotalTime>
  <Words>1050</Words>
  <Application>Microsoft Office PowerPoint</Application>
  <PresentationFormat>Vlastní</PresentationFormat>
  <Paragraphs>183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Cambria</vt:lpstr>
      <vt:lpstr>Proxima Nova Rg</vt:lpstr>
      <vt:lpstr>Wingdings</vt:lpstr>
      <vt:lpstr>Proxima Nova Bl</vt:lpstr>
      <vt:lpstr>Calibri</vt:lpstr>
      <vt:lpstr>Otevrena spolecnost PowerPoint vFin - sablona</vt:lpstr>
      <vt:lpstr>  ZASTAVENÉ STAVBY   realizace projektu 2018-19    Rekodifikace stavebního práva   seminář PSP    Zrychlení výstavby nebo poškození životního prostředí a dalších veřejných zájmů? 2. července 2020</vt:lpstr>
      <vt:lpstr>Zastavené stavby</vt:lpstr>
      <vt:lpstr>Metody projektu: analýza; interpretace dat; zjištění</vt:lpstr>
      <vt:lpstr>Základní zjištění</vt:lpstr>
      <vt:lpstr>Základní zjištění -  A) tvrdá data </vt:lpstr>
      <vt:lpstr>Základní zjištění -  A) tvrdá data - stavebníci, veřejnost, stavební úřady</vt:lpstr>
      <vt:lpstr>Základní zjištění -  A) tvrdá data - stavebníci, veřejnost, stavební úřady</vt:lpstr>
      <vt:lpstr>Základní zjištění -  A) tvrdá data - stavebníci, veřejnost, stavební úřady</vt:lpstr>
      <vt:lpstr>Základní zjištění -  A) tvrdá data - stavebníci, veřejnost, stavební úřady</vt:lpstr>
      <vt:lpstr>Základní zjištění -  A) tvrdá data - stavebníci, veřejnost, stavební úřady</vt:lpstr>
      <vt:lpstr>Další zjištění</vt:lpstr>
      <vt:lpstr>Základní zjištění - B) systémová zjištění – jádro pudla?</vt:lpstr>
      <vt:lpstr>Základní zjištění - B) systémová zjištění – jádro pudla?</vt:lpstr>
      <vt:lpstr>Prezentace aplikace PowerPoint</vt:lpstr>
      <vt:lpstr>Úzká hrdla – POVINNOST SAMOSPRÁVY</vt:lpstr>
      <vt:lpstr>Základní zjištění - B) systémová zjištění – jádro pudla?</vt:lpstr>
      <vt:lpstr>Další zjištění</vt:lpstr>
      <vt:lpstr>Co pomůže ke změně?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</dc:creator>
  <cp:lastModifiedBy>Marta</cp:lastModifiedBy>
  <cp:revision>68</cp:revision>
  <cp:lastPrinted>2020-02-18T06:46:26Z</cp:lastPrinted>
  <dcterms:created xsi:type="dcterms:W3CDTF">2019-03-23T08:22:48Z</dcterms:created>
  <dcterms:modified xsi:type="dcterms:W3CDTF">2020-07-07T08:19:53Z</dcterms:modified>
</cp:coreProperties>
</file>