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57" r:id="rId3"/>
    <p:sldId id="278" r:id="rId4"/>
    <p:sldId id="285" r:id="rId5"/>
    <p:sldId id="259" r:id="rId6"/>
    <p:sldId id="260" r:id="rId7"/>
    <p:sldId id="264" r:id="rId8"/>
    <p:sldId id="261" r:id="rId9"/>
    <p:sldId id="263" r:id="rId10"/>
    <p:sldId id="265" r:id="rId11"/>
    <p:sldId id="266" r:id="rId12"/>
    <p:sldId id="274" r:id="rId13"/>
    <p:sldId id="279" r:id="rId14"/>
    <p:sldId id="267" r:id="rId15"/>
    <p:sldId id="269" r:id="rId16"/>
    <p:sldId id="270" r:id="rId17"/>
    <p:sldId id="275" r:id="rId18"/>
    <p:sldId id="276" r:id="rId19"/>
    <p:sldId id="271" r:id="rId20"/>
    <p:sldId id="277" r:id="rId21"/>
    <p:sldId id="280" r:id="rId22"/>
    <p:sldId id="281" r:id="rId23"/>
    <p:sldId id="272" r:id="rId24"/>
    <p:sldId id="282" r:id="rId25"/>
    <p:sldId id="273" r:id="rId26"/>
    <p:sldId id="283" r:id="rId27"/>
    <p:sldId id="284" r:id="rId28"/>
    <p:sldId id="256" r:id="rId2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2076" y="20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E20E81-A44D-42E0-97D1-124634D8271F}" type="doc">
      <dgm:prSet loTypeId="urn:microsoft.com/office/officeart/2005/8/layout/hChevron3" loCatId="process" qsTypeId="urn:microsoft.com/office/officeart/2005/8/quickstyle/simple1" qsCatId="simple" csTypeId="urn:microsoft.com/office/officeart/2005/8/colors/accent5_3" csCatId="accent5" phldr="1"/>
      <dgm:spPr/>
    </dgm:pt>
    <dgm:pt modelId="{97240BFB-81EF-430C-A020-0E47373EF98C}">
      <dgm:prSet phldrT="[Text]"/>
      <dgm:spPr>
        <a:xfrm>
          <a:off x="1229" y="622711"/>
          <a:ext cx="2397213" cy="958885"/>
        </a:xfrm>
        <a:solidFill>
          <a:srgbClr val="003887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cs-CZ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1 Orientace v tématu HDV</a:t>
          </a:r>
          <a:endParaRPr lang="cs-CZ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507CDB9C-2EAE-4638-AAE3-0421C0F3A225}" type="parTrans" cxnId="{390C16A6-974D-4F6D-845A-3D5ECF10F58A}">
      <dgm:prSet/>
      <dgm:spPr/>
      <dgm:t>
        <a:bodyPr/>
        <a:lstStyle/>
        <a:p>
          <a:endParaRPr lang="cs-CZ"/>
        </a:p>
      </dgm:t>
    </dgm:pt>
    <dgm:pt modelId="{6E61198D-9DF6-44DC-8958-1031F2A14D2D}" type="sibTrans" cxnId="{390C16A6-974D-4F6D-845A-3D5ECF10F58A}">
      <dgm:prSet/>
      <dgm:spPr/>
      <dgm:t>
        <a:bodyPr/>
        <a:lstStyle/>
        <a:p>
          <a:endParaRPr lang="cs-CZ"/>
        </a:p>
      </dgm:t>
    </dgm:pt>
    <dgm:pt modelId="{F8ECDC6E-A39C-4E35-815A-B7B62647A760}">
      <dgm:prSet phldrT="[Text]"/>
      <dgm:spPr>
        <a:xfrm>
          <a:off x="1919000" y="622711"/>
          <a:ext cx="2397213" cy="958885"/>
        </a:xfrm>
        <a:solidFill>
          <a:srgbClr val="003887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cs-CZ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 Koncepční přístup  k HDV</a:t>
          </a:r>
          <a:endParaRPr lang="cs-CZ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F7A5C8A-3E67-4B42-B089-B5DB69F63B8E}" type="parTrans" cxnId="{029971B3-B9AD-491E-9B97-657C0BF2AF52}">
      <dgm:prSet/>
      <dgm:spPr/>
      <dgm:t>
        <a:bodyPr/>
        <a:lstStyle/>
        <a:p>
          <a:endParaRPr lang="cs-CZ"/>
        </a:p>
      </dgm:t>
    </dgm:pt>
    <dgm:pt modelId="{0AB2C752-9EC2-486B-8EA6-B822D70F6D57}" type="sibTrans" cxnId="{029971B3-B9AD-491E-9B97-657C0BF2AF52}">
      <dgm:prSet/>
      <dgm:spPr/>
      <dgm:t>
        <a:bodyPr/>
        <a:lstStyle/>
        <a:p>
          <a:endParaRPr lang="cs-CZ"/>
        </a:p>
      </dgm:t>
    </dgm:pt>
    <dgm:pt modelId="{E025CC30-CE12-4AAA-B491-E2ED0FA59B0E}">
      <dgm:prSet phldrT="[Text]"/>
      <dgm:spPr>
        <a:xfrm>
          <a:off x="3836771" y="622711"/>
          <a:ext cx="2397213" cy="958885"/>
        </a:xfrm>
        <a:solidFill>
          <a:srgbClr val="92D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cs-CZ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 Příprava konkrétního zadání a projekční práce </a:t>
          </a:r>
          <a:endParaRPr lang="cs-CZ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F378AF8C-C878-4AA4-874E-E85F61BD0B7C}" type="parTrans" cxnId="{0243F6F2-6247-4456-A003-5413669D8497}">
      <dgm:prSet/>
      <dgm:spPr/>
      <dgm:t>
        <a:bodyPr/>
        <a:lstStyle/>
        <a:p>
          <a:endParaRPr lang="cs-CZ"/>
        </a:p>
      </dgm:t>
    </dgm:pt>
    <dgm:pt modelId="{C1620F0B-94B0-478B-8245-FB9A040423CE}" type="sibTrans" cxnId="{0243F6F2-6247-4456-A003-5413669D8497}">
      <dgm:prSet/>
      <dgm:spPr/>
      <dgm:t>
        <a:bodyPr/>
        <a:lstStyle/>
        <a:p>
          <a:endParaRPr lang="cs-CZ"/>
        </a:p>
      </dgm:t>
    </dgm:pt>
    <dgm:pt modelId="{BE46C80C-EB1E-4960-A882-3B8DAFA900DA}">
      <dgm:prSet phldrT="[Text]"/>
      <dgm:spPr>
        <a:xfrm>
          <a:off x="5754542" y="622711"/>
          <a:ext cx="2397213" cy="958885"/>
        </a:xfrm>
        <a:solidFill>
          <a:srgbClr val="92D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cs-CZ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 Realizace opatření HDV</a:t>
          </a:r>
          <a:endParaRPr lang="cs-CZ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B9A670F2-EE52-4979-B928-29D32EBC7950}" type="parTrans" cxnId="{737E9B4B-A924-483F-92CF-831EF2826C93}">
      <dgm:prSet/>
      <dgm:spPr/>
      <dgm:t>
        <a:bodyPr/>
        <a:lstStyle/>
        <a:p>
          <a:endParaRPr lang="cs-CZ"/>
        </a:p>
      </dgm:t>
    </dgm:pt>
    <dgm:pt modelId="{AF1FD77F-A59E-4E3A-936F-53005AAAE7E9}" type="sibTrans" cxnId="{737E9B4B-A924-483F-92CF-831EF2826C93}">
      <dgm:prSet/>
      <dgm:spPr/>
      <dgm:t>
        <a:bodyPr/>
        <a:lstStyle/>
        <a:p>
          <a:endParaRPr lang="cs-CZ"/>
        </a:p>
      </dgm:t>
    </dgm:pt>
    <dgm:pt modelId="{FF71F6C9-B0BA-41CF-9517-021FC04A429D}">
      <dgm:prSet phldrT="[Text]"/>
      <dgm:spPr>
        <a:xfrm>
          <a:off x="7672313" y="622711"/>
          <a:ext cx="2397213" cy="958885"/>
        </a:xfrm>
        <a:solidFill>
          <a:srgbClr val="92D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cs-CZ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 </a:t>
          </a:r>
          <a:r>
            <a:rPr lang="es-ES" dirty="0" err="1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Údržba</a:t>
          </a:r>
          <a:r>
            <a:rPr lang="es-ES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a </a:t>
          </a:r>
          <a:r>
            <a:rPr lang="es-ES" dirty="0" err="1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provoz</a:t>
          </a:r>
          <a:r>
            <a:rPr lang="es-ES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s-ES" dirty="0" err="1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opatření</a:t>
          </a:r>
          <a:r>
            <a:rPr lang="es-ES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HDV</a:t>
          </a:r>
          <a:endParaRPr lang="cs-CZ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1C30A66-EC20-43C6-A796-A1FDB9036A08}" type="parTrans" cxnId="{76543C35-8810-4859-B771-539187F56B4F}">
      <dgm:prSet/>
      <dgm:spPr/>
      <dgm:t>
        <a:bodyPr/>
        <a:lstStyle/>
        <a:p>
          <a:endParaRPr lang="cs-CZ"/>
        </a:p>
      </dgm:t>
    </dgm:pt>
    <dgm:pt modelId="{B2620ABC-6A33-49C8-BD6F-4F5F7DA9D4D0}" type="sibTrans" cxnId="{76543C35-8810-4859-B771-539187F56B4F}">
      <dgm:prSet/>
      <dgm:spPr/>
      <dgm:t>
        <a:bodyPr/>
        <a:lstStyle/>
        <a:p>
          <a:endParaRPr lang="cs-CZ"/>
        </a:p>
      </dgm:t>
    </dgm:pt>
    <dgm:pt modelId="{2D38CF5B-EA5B-40B1-80D0-7541F55DF1E3}" type="pres">
      <dgm:prSet presAssocID="{54E20E81-A44D-42E0-97D1-124634D8271F}" presName="Name0" presStyleCnt="0">
        <dgm:presLayoutVars>
          <dgm:dir/>
          <dgm:resizeHandles val="exact"/>
        </dgm:presLayoutVars>
      </dgm:prSet>
      <dgm:spPr/>
    </dgm:pt>
    <dgm:pt modelId="{48351532-9A68-45A6-867C-D52DEFFF2555}" type="pres">
      <dgm:prSet presAssocID="{97240BFB-81EF-430C-A020-0E47373EF98C}" presName="parTxOnly" presStyleLbl="node1" presStyleIdx="0" presStyleCnt="5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cs-CZ"/>
        </a:p>
      </dgm:t>
    </dgm:pt>
    <dgm:pt modelId="{C51B1376-5B28-4D59-9496-56FBE05F9985}" type="pres">
      <dgm:prSet presAssocID="{6E61198D-9DF6-44DC-8958-1031F2A14D2D}" presName="parSpace" presStyleCnt="0"/>
      <dgm:spPr/>
    </dgm:pt>
    <dgm:pt modelId="{E1AF0621-0E5E-4614-BA37-AB0A005FE4DB}" type="pres">
      <dgm:prSet presAssocID="{F8ECDC6E-A39C-4E35-815A-B7B62647A760}" presName="parTxOnly" presStyleLbl="node1" presStyleIdx="1" presStyleCnt="5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cs-CZ"/>
        </a:p>
      </dgm:t>
    </dgm:pt>
    <dgm:pt modelId="{FC7C383F-F9D9-4DBE-8B14-38A8F16F032E}" type="pres">
      <dgm:prSet presAssocID="{0AB2C752-9EC2-486B-8EA6-B822D70F6D57}" presName="parSpace" presStyleCnt="0"/>
      <dgm:spPr/>
    </dgm:pt>
    <dgm:pt modelId="{D1AF0EB1-8FFD-47D3-A91A-6CF7D075D679}" type="pres">
      <dgm:prSet presAssocID="{E025CC30-CE12-4AAA-B491-E2ED0FA59B0E}" presName="parTxOnly" presStyleLbl="node1" presStyleIdx="2" presStyleCnt="5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cs-CZ"/>
        </a:p>
      </dgm:t>
    </dgm:pt>
    <dgm:pt modelId="{4BA9324C-2524-4844-A42D-E74379B7CF4A}" type="pres">
      <dgm:prSet presAssocID="{C1620F0B-94B0-478B-8245-FB9A040423CE}" presName="parSpace" presStyleCnt="0"/>
      <dgm:spPr/>
    </dgm:pt>
    <dgm:pt modelId="{5CDBA7CC-6F4C-4846-982C-725666E6157F}" type="pres">
      <dgm:prSet presAssocID="{BE46C80C-EB1E-4960-A882-3B8DAFA900DA}" presName="parTxOnly" presStyleLbl="node1" presStyleIdx="3" presStyleCnt="5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cs-CZ"/>
        </a:p>
      </dgm:t>
    </dgm:pt>
    <dgm:pt modelId="{7984BA89-B5D2-47EB-89E1-9012D5F6AAAF}" type="pres">
      <dgm:prSet presAssocID="{AF1FD77F-A59E-4E3A-936F-53005AAAE7E9}" presName="parSpace" presStyleCnt="0"/>
      <dgm:spPr/>
    </dgm:pt>
    <dgm:pt modelId="{7E6F1DB4-FAE2-498B-BFC5-07AF16EA6E1B}" type="pres">
      <dgm:prSet presAssocID="{FF71F6C9-B0BA-41CF-9517-021FC04A429D}" presName="parTxOnly" presStyleLbl="node1" presStyleIdx="4" presStyleCnt="5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cs-CZ"/>
        </a:p>
      </dgm:t>
    </dgm:pt>
  </dgm:ptLst>
  <dgm:cxnLst>
    <dgm:cxn modelId="{C3018D77-994B-411A-8BEA-E103486FEDA2}" type="presOf" srcId="{BE46C80C-EB1E-4960-A882-3B8DAFA900DA}" destId="{5CDBA7CC-6F4C-4846-982C-725666E6157F}" srcOrd="0" destOrd="0" presId="urn:microsoft.com/office/officeart/2005/8/layout/hChevron3"/>
    <dgm:cxn modelId="{0243F6F2-6247-4456-A003-5413669D8497}" srcId="{54E20E81-A44D-42E0-97D1-124634D8271F}" destId="{E025CC30-CE12-4AAA-B491-E2ED0FA59B0E}" srcOrd="2" destOrd="0" parTransId="{F378AF8C-C878-4AA4-874E-E85F61BD0B7C}" sibTransId="{C1620F0B-94B0-478B-8245-FB9A040423CE}"/>
    <dgm:cxn modelId="{A6DADB81-0B1C-4D24-BBCA-8297FE465C1B}" type="presOf" srcId="{54E20E81-A44D-42E0-97D1-124634D8271F}" destId="{2D38CF5B-EA5B-40B1-80D0-7541F55DF1E3}" srcOrd="0" destOrd="0" presId="urn:microsoft.com/office/officeart/2005/8/layout/hChevron3"/>
    <dgm:cxn modelId="{76543C35-8810-4859-B771-539187F56B4F}" srcId="{54E20E81-A44D-42E0-97D1-124634D8271F}" destId="{FF71F6C9-B0BA-41CF-9517-021FC04A429D}" srcOrd="4" destOrd="0" parTransId="{31C30A66-EC20-43C6-A796-A1FDB9036A08}" sibTransId="{B2620ABC-6A33-49C8-BD6F-4F5F7DA9D4D0}"/>
    <dgm:cxn modelId="{08EF4D06-E15A-42BF-96DA-17B16E27A624}" type="presOf" srcId="{FF71F6C9-B0BA-41CF-9517-021FC04A429D}" destId="{7E6F1DB4-FAE2-498B-BFC5-07AF16EA6E1B}" srcOrd="0" destOrd="0" presId="urn:microsoft.com/office/officeart/2005/8/layout/hChevron3"/>
    <dgm:cxn modelId="{390C16A6-974D-4F6D-845A-3D5ECF10F58A}" srcId="{54E20E81-A44D-42E0-97D1-124634D8271F}" destId="{97240BFB-81EF-430C-A020-0E47373EF98C}" srcOrd="0" destOrd="0" parTransId="{507CDB9C-2EAE-4638-AAE3-0421C0F3A225}" sibTransId="{6E61198D-9DF6-44DC-8958-1031F2A14D2D}"/>
    <dgm:cxn modelId="{FD2E11AE-AB4E-4743-AF7A-86067292C93A}" type="presOf" srcId="{F8ECDC6E-A39C-4E35-815A-B7B62647A760}" destId="{E1AF0621-0E5E-4614-BA37-AB0A005FE4DB}" srcOrd="0" destOrd="0" presId="urn:microsoft.com/office/officeart/2005/8/layout/hChevron3"/>
    <dgm:cxn modelId="{A65DB30C-080C-4916-8FF0-2959AF37D0AB}" type="presOf" srcId="{E025CC30-CE12-4AAA-B491-E2ED0FA59B0E}" destId="{D1AF0EB1-8FFD-47D3-A91A-6CF7D075D679}" srcOrd="0" destOrd="0" presId="urn:microsoft.com/office/officeart/2005/8/layout/hChevron3"/>
    <dgm:cxn modelId="{029971B3-B9AD-491E-9B97-657C0BF2AF52}" srcId="{54E20E81-A44D-42E0-97D1-124634D8271F}" destId="{F8ECDC6E-A39C-4E35-815A-B7B62647A760}" srcOrd="1" destOrd="0" parTransId="{7F7A5C8A-3E67-4B42-B089-B5DB69F63B8E}" sibTransId="{0AB2C752-9EC2-486B-8EA6-B822D70F6D57}"/>
    <dgm:cxn modelId="{737E9B4B-A924-483F-92CF-831EF2826C93}" srcId="{54E20E81-A44D-42E0-97D1-124634D8271F}" destId="{BE46C80C-EB1E-4960-A882-3B8DAFA900DA}" srcOrd="3" destOrd="0" parTransId="{B9A670F2-EE52-4979-B928-29D32EBC7950}" sibTransId="{AF1FD77F-A59E-4E3A-936F-53005AAAE7E9}"/>
    <dgm:cxn modelId="{906087B0-2C9E-4F84-A956-198DEBE17B00}" type="presOf" srcId="{97240BFB-81EF-430C-A020-0E47373EF98C}" destId="{48351532-9A68-45A6-867C-D52DEFFF2555}" srcOrd="0" destOrd="0" presId="urn:microsoft.com/office/officeart/2005/8/layout/hChevron3"/>
    <dgm:cxn modelId="{CCEEA5C7-A9C6-4DCB-BA6C-70E9F0761836}" type="presParOf" srcId="{2D38CF5B-EA5B-40B1-80D0-7541F55DF1E3}" destId="{48351532-9A68-45A6-867C-D52DEFFF2555}" srcOrd="0" destOrd="0" presId="urn:microsoft.com/office/officeart/2005/8/layout/hChevron3"/>
    <dgm:cxn modelId="{E923764F-AB49-413B-AF5F-140E819CADB0}" type="presParOf" srcId="{2D38CF5B-EA5B-40B1-80D0-7541F55DF1E3}" destId="{C51B1376-5B28-4D59-9496-56FBE05F9985}" srcOrd="1" destOrd="0" presId="urn:microsoft.com/office/officeart/2005/8/layout/hChevron3"/>
    <dgm:cxn modelId="{4D828783-4E5C-4C19-8B7D-E32A4EDB6EAF}" type="presParOf" srcId="{2D38CF5B-EA5B-40B1-80D0-7541F55DF1E3}" destId="{E1AF0621-0E5E-4614-BA37-AB0A005FE4DB}" srcOrd="2" destOrd="0" presId="urn:microsoft.com/office/officeart/2005/8/layout/hChevron3"/>
    <dgm:cxn modelId="{2BD1F736-F156-460F-A2C8-8E1B5E2CEF4A}" type="presParOf" srcId="{2D38CF5B-EA5B-40B1-80D0-7541F55DF1E3}" destId="{FC7C383F-F9D9-4DBE-8B14-38A8F16F032E}" srcOrd="3" destOrd="0" presId="urn:microsoft.com/office/officeart/2005/8/layout/hChevron3"/>
    <dgm:cxn modelId="{58C12C26-CE09-4BA2-AAC1-08754F778A30}" type="presParOf" srcId="{2D38CF5B-EA5B-40B1-80D0-7541F55DF1E3}" destId="{D1AF0EB1-8FFD-47D3-A91A-6CF7D075D679}" srcOrd="4" destOrd="0" presId="urn:microsoft.com/office/officeart/2005/8/layout/hChevron3"/>
    <dgm:cxn modelId="{59B34775-354F-49C7-9118-F24A6F1764E7}" type="presParOf" srcId="{2D38CF5B-EA5B-40B1-80D0-7541F55DF1E3}" destId="{4BA9324C-2524-4844-A42D-E74379B7CF4A}" srcOrd="5" destOrd="0" presId="urn:microsoft.com/office/officeart/2005/8/layout/hChevron3"/>
    <dgm:cxn modelId="{E102E6E4-4690-4D51-B6D0-309F52895945}" type="presParOf" srcId="{2D38CF5B-EA5B-40B1-80D0-7541F55DF1E3}" destId="{5CDBA7CC-6F4C-4846-982C-725666E6157F}" srcOrd="6" destOrd="0" presId="urn:microsoft.com/office/officeart/2005/8/layout/hChevron3"/>
    <dgm:cxn modelId="{15684FD4-36F4-400F-B15D-8446B1585C3F}" type="presParOf" srcId="{2D38CF5B-EA5B-40B1-80D0-7541F55DF1E3}" destId="{7984BA89-B5D2-47EB-89E1-9012D5F6AAAF}" srcOrd="7" destOrd="0" presId="urn:microsoft.com/office/officeart/2005/8/layout/hChevron3"/>
    <dgm:cxn modelId="{B2AF2704-CE20-491D-8D32-AC144F2219F5}" type="presParOf" srcId="{2D38CF5B-EA5B-40B1-80D0-7541F55DF1E3}" destId="{7E6F1DB4-FAE2-498B-BFC5-07AF16EA6E1B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351532-9A68-45A6-867C-D52DEFFF2555}">
      <dsp:nvSpPr>
        <dsp:cNvPr id="0" name=""/>
        <dsp:cNvSpPr/>
      </dsp:nvSpPr>
      <dsp:spPr>
        <a:xfrm>
          <a:off x="1093" y="302229"/>
          <a:ext cx="2133283" cy="853313"/>
        </a:xfrm>
        <a:prstGeom prst="homePlate">
          <a:avLst/>
        </a:prstGeom>
        <a:solidFill>
          <a:srgbClr val="003887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342" tIns="34671" rIns="17336" bIns="34671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1 Orientace v tématu HDV</a:t>
          </a:r>
          <a:endParaRPr lang="cs-CZ" sz="13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093" y="302229"/>
        <a:ext cx="1919955" cy="853313"/>
      </dsp:txXfrm>
    </dsp:sp>
    <dsp:sp modelId="{E1AF0621-0E5E-4614-BA37-AB0A005FE4DB}">
      <dsp:nvSpPr>
        <dsp:cNvPr id="0" name=""/>
        <dsp:cNvSpPr/>
      </dsp:nvSpPr>
      <dsp:spPr>
        <a:xfrm>
          <a:off x="1707720" y="302229"/>
          <a:ext cx="2133283" cy="853313"/>
        </a:xfrm>
        <a:prstGeom prst="chevron">
          <a:avLst/>
        </a:prstGeom>
        <a:solidFill>
          <a:srgbClr val="003887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 Koncepční přístup  k HDV</a:t>
          </a:r>
          <a:endParaRPr lang="cs-CZ" sz="13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134377" y="302229"/>
        <a:ext cx="1279970" cy="853313"/>
      </dsp:txXfrm>
    </dsp:sp>
    <dsp:sp modelId="{D1AF0EB1-8FFD-47D3-A91A-6CF7D075D679}">
      <dsp:nvSpPr>
        <dsp:cNvPr id="0" name=""/>
        <dsp:cNvSpPr/>
      </dsp:nvSpPr>
      <dsp:spPr>
        <a:xfrm>
          <a:off x="3414347" y="302229"/>
          <a:ext cx="2133283" cy="853313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 Příprava konkrétního zadání a projekční práce </a:t>
          </a:r>
          <a:endParaRPr lang="cs-CZ" sz="13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841004" y="302229"/>
        <a:ext cx="1279970" cy="853313"/>
      </dsp:txXfrm>
    </dsp:sp>
    <dsp:sp modelId="{5CDBA7CC-6F4C-4846-982C-725666E6157F}">
      <dsp:nvSpPr>
        <dsp:cNvPr id="0" name=""/>
        <dsp:cNvSpPr/>
      </dsp:nvSpPr>
      <dsp:spPr>
        <a:xfrm>
          <a:off x="5120974" y="302229"/>
          <a:ext cx="2133283" cy="853313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 Realizace opatření HDV</a:t>
          </a:r>
          <a:endParaRPr lang="cs-CZ" sz="13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5547631" y="302229"/>
        <a:ext cx="1279970" cy="853313"/>
      </dsp:txXfrm>
    </dsp:sp>
    <dsp:sp modelId="{7E6F1DB4-FAE2-498B-BFC5-07AF16EA6E1B}">
      <dsp:nvSpPr>
        <dsp:cNvPr id="0" name=""/>
        <dsp:cNvSpPr/>
      </dsp:nvSpPr>
      <dsp:spPr>
        <a:xfrm>
          <a:off x="6827601" y="302229"/>
          <a:ext cx="2133283" cy="853313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 </a:t>
          </a:r>
          <a:r>
            <a:rPr lang="es-ES" sz="1300" kern="1200" dirty="0" err="1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Údržba</a:t>
          </a:r>
          <a:r>
            <a:rPr lang="es-ES" sz="13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a </a:t>
          </a:r>
          <a:r>
            <a:rPr lang="es-ES" sz="1300" kern="1200" dirty="0" err="1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provoz</a:t>
          </a:r>
          <a:r>
            <a:rPr lang="es-ES" sz="13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s-ES" sz="1300" kern="1200" dirty="0" err="1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opatření</a:t>
          </a:r>
          <a:r>
            <a:rPr lang="es-ES" sz="1300" kern="1200" dirty="0" smtClean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HDV</a:t>
          </a:r>
          <a:endParaRPr lang="cs-CZ" sz="13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7254258" y="302229"/>
        <a:ext cx="1279970" cy="8533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B7914-7AE1-41DA-8399-68EC15B42670}" type="datetimeFigureOut">
              <a:rPr lang="cs-CZ" smtClean="0"/>
              <a:t>14.06.2021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2662A-C07C-4E11-B598-3C01085EA0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2782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B7914-7AE1-41DA-8399-68EC15B42670}" type="datetimeFigureOut">
              <a:rPr lang="cs-CZ" smtClean="0"/>
              <a:t>14.06.2021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2662A-C07C-4E11-B598-3C01085EA0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669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B7914-7AE1-41DA-8399-68EC15B42670}" type="datetimeFigureOut">
              <a:rPr lang="cs-CZ" smtClean="0"/>
              <a:t>14.06.2021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2662A-C07C-4E11-B598-3C01085EA0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5209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B7914-7AE1-41DA-8399-68EC15B42670}" type="datetimeFigureOut">
              <a:rPr lang="cs-CZ" smtClean="0"/>
              <a:t>14.06.2021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2662A-C07C-4E11-B598-3C01085EA0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3359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B7914-7AE1-41DA-8399-68EC15B42670}" type="datetimeFigureOut">
              <a:rPr lang="cs-CZ" smtClean="0"/>
              <a:t>14.06.2021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2662A-C07C-4E11-B598-3C01085EA0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4409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B7914-7AE1-41DA-8399-68EC15B42670}" type="datetimeFigureOut">
              <a:rPr lang="cs-CZ" smtClean="0"/>
              <a:t>14.06.2021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2662A-C07C-4E11-B598-3C01085EA0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6351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B7914-7AE1-41DA-8399-68EC15B42670}" type="datetimeFigureOut">
              <a:rPr lang="cs-CZ" smtClean="0"/>
              <a:t>14.06.2021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2662A-C07C-4E11-B598-3C01085EA0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9487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B7914-7AE1-41DA-8399-68EC15B42670}" type="datetimeFigureOut">
              <a:rPr lang="cs-CZ" smtClean="0"/>
              <a:t>14.06.2021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2662A-C07C-4E11-B598-3C01085EA0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3857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B7914-7AE1-41DA-8399-68EC15B42670}" type="datetimeFigureOut">
              <a:rPr lang="cs-CZ" smtClean="0"/>
              <a:t>14.06.2021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2662A-C07C-4E11-B598-3C01085EA0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2803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B7914-7AE1-41DA-8399-68EC15B42670}" type="datetimeFigureOut">
              <a:rPr lang="cs-CZ" smtClean="0"/>
              <a:t>14.06.2021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2662A-C07C-4E11-B598-3C01085EA0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05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B7914-7AE1-41DA-8399-68EC15B42670}" type="datetimeFigureOut">
              <a:rPr lang="cs-CZ" smtClean="0"/>
              <a:t>14.06.2021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2662A-C07C-4E11-B598-3C01085EA0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5338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B7914-7AE1-41DA-8399-68EC15B42670}" type="datetimeFigureOut">
              <a:rPr lang="cs-CZ" smtClean="0"/>
              <a:t>14.06.2021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2662A-C07C-4E11-B598-3C01085EA0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2734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loco.org/projets/place-de-leveche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857287"/>
            <a:ext cx="12192000" cy="17417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2273038" y="3950616"/>
            <a:ext cx="4826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chemeClr val="bg1"/>
                </a:solidFill>
                <a:latin typeface="Bahnschrift SemiLight Condensed" panose="020B0502040204020203" pitchFamily="34" charset="0"/>
              </a:rPr>
              <a:t>Lýdia </a:t>
            </a:r>
            <a:r>
              <a:rPr lang="cs-CZ" sz="3600" dirty="0" err="1" smtClean="0">
                <a:solidFill>
                  <a:schemeClr val="bg1"/>
                </a:solidFill>
                <a:latin typeface="Bahnschrift SemiLight Condensed" panose="020B0502040204020203" pitchFamily="34" charset="0"/>
              </a:rPr>
              <a:t>Šušlíková</a:t>
            </a:r>
            <a:endParaRPr lang="cs-CZ" sz="3600" dirty="0">
              <a:solidFill>
                <a:schemeClr val="bg1"/>
              </a:solidFill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23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0" y="0"/>
            <a:ext cx="9699130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09600" y="5486273"/>
            <a:ext cx="1431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b="1" dirty="0" smtClean="0">
                <a:solidFill>
                  <a:srgbClr val="FFFF00"/>
                </a:solidFill>
              </a:rPr>
              <a:t>2</a:t>
            </a:r>
            <a:endParaRPr lang="cs-CZ" sz="7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1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145" y="0"/>
            <a:ext cx="9699130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09600" y="5486273"/>
            <a:ext cx="1431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b="1" dirty="0" smtClean="0">
                <a:solidFill>
                  <a:srgbClr val="FFFF00"/>
                </a:solidFill>
              </a:rPr>
              <a:t>2</a:t>
            </a:r>
            <a:endParaRPr lang="cs-CZ" sz="7200" b="1" dirty="0">
              <a:solidFill>
                <a:srgbClr val="FFFF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75446" y="304673"/>
            <a:ext cx="17335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Ilustrativní řez městem, katalog veřejných prostranství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78525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9600" y="5486273"/>
            <a:ext cx="1431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b="1" dirty="0" smtClean="0">
                <a:solidFill>
                  <a:srgbClr val="FFFF00"/>
                </a:solidFill>
              </a:rPr>
              <a:t>3</a:t>
            </a:r>
            <a:endParaRPr lang="cs-CZ" sz="7200" b="1" dirty="0">
              <a:solidFill>
                <a:srgbClr val="FFFF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457" y="0"/>
            <a:ext cx="4828236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673" y="0"/>
            <a:ext cx="48282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9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287000" cy="6858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7797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0039" y="0"/>
            <a:ext cx="9700568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92" y="-127000"/>
            <a:ext cx="4828236" cy="6858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2" y="0"/>
            <a:ext cx="4828236" cy="685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181" y="0"/>
            <a:ext cx="4827419" cy="68580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09600" y="5486273"/>
            <a:ext cx="1431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b="1" dirty="0" smtClean="0">
                <a:solidFill>
                  <a:srgbClr val="FFFF00"/>
                </a:solidFill>
              </a:rPr>
              <a:t>3</a:t>
            </a:r>
            <a:endParaRPr lang="cs-CZ" sz="7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91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xmlns="" id="{481403D8-7635-4922-86FD-8A1EB4C4C35E}"/>
              </a:ext>
            </a:extLst>
          </p:cNvPr>
          <p:cNvSpPr txBox="1">
            <a:spLocks/>
          </p:cNvSpPr>
          <p:nvPr/>
        </p:nvSpPr>
        <p:spPr>
          <a:xfrm>
            <a:off x="881011" y="1710613"/>
            <a:ext cx="11091913" cy="40804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0065BD"/>
              </a:buClr>
              <a:buFont typeface="Wingdings" panose="05000000000000000000" pitchFamily="2" charset="2"/>
              <a:buChar char="§"/>
              <a:defRPr sz="1800" kern="30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66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065BD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42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065BD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20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065BD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298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065BD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cs-CZ" sz="1400" dirty="0" smtClean="0">
                <a:latin typeface="Calibri" pitchFamily="34" charset="0"/>
              </a:rPr>
              <a:t>Opatření jsou jednotlivé dílčí prvky ze kterých se modrozelená infrastruktura skládá, z pohledu měřítka leží na spodku pyramidy.</a:t>
            </a:r>
          </a:p>
          <a:p>
            <a:pPr>
              <a:buNone/>
            </a:pPr>
            <a:r>
              <a:rPr lang="cs-CZ" sz="1400" dirty="0" smtClean="0">
                <a:latin typeface="Calibri" pitchFamily="34" charset="0"/>
              </a:rPr>
              <a:t>Opatření jsou zpracovány formou srozumitelnou pro cílovou skupinu – laici, samospráva, studenti.</a:t>
            </a:r>
          </a:p>
          <a:p>
            <a:pPr>
              <a:buNone/>
            </a:pPr>
            <a:r>
              <a:rPr lang="cs-CZ" sz="1400" dirty="0" smtClean="0">
                <a:latin typeface="Calibri" pitchFamily="34" charset="0"/>
              </a:rPr>
              <a:t>Zohledněny jsou vodohospodářské předpisy, související zahradnické zkušenosti i pohled urbanisty.</a:t>
            </a:r>
          </a:p>
          <a:p>
            <a:pPr>
              <a:buNone/>
            </a:pPr>
            <a:r>
              <a:rPr lang="cs-CZ" sz="1400" b="1" dirty="0" smtClean="0">
                <a:latin typeface="Calibri" pitchFamily="34" charset="0"/>
              </a:rPr>
              <a:t>SEZNAM OPATŘENÍ:</a:t>
            </a:r>
          </a:p>
          <a:p>
            <a:r>
              <a:rPr lang="cs-CZ" sz="1400" b="1" dirty="0" smtClean="0">
                <a:latin typeface="Calibri" pitchFamily="34" charset="0"/>
              </a:rPr>
              <a:t>1. Opatření pro zlepšení mikroklimatu a/nebo prevenci vzniku srážkového odtoku </a:t>
            </a:r>
          </a:p>
          <a:p>
            <a:r>
              <a:rPr lang="cs-CZ" sz="1400" b="1" dirty="0" smtClean="0">
                <a:latin typeface="Calibri" pitchFamily="34" charset="0"/>
              </a:rPr>
              <a:t>2. Vsakovací objekty</a:t>
            </a:r>
          </a:p>
          <a:p>
            <a:r>
              <a:rPr lang="cs-CZ" sz="1400" b="1" dirty="0" smtClean="0">
                <a:latin typeface="Calibri" pitchFamily="34" charset="0"/>
              </a:rPr>
              <a:t>3. Retenční objekty</a:t>
            </a:r>
          </a:p>
          <a:p>
            <a:r>
              <a:rPr lang="cs-CZ" sz="1400" b="1" dirty="0" smtClean="0">
                <a:latin typeface="Calibri" pitchFamily="34" charset="0"/>
              </a:rPr>
              <a:t>4. Akumulace a využívání srážkové vody</a:t>
            </a:r>
            <a:endParaRPr lang="sk-SK" sz="1400" dirty="0" smtClean="0">
              <a:latin typeface="Calibri" pitchFamily="34" charset="0"/>
            </a:endParaRPr>
          </a:p>
          <a:p>
            <a:pPr>
              <a:buNone/>
            </a:pPr>
            <a:endParaRPr lang="cs-CZ" sz="1400" b="1" dirty="0" smtClean="0">
              <a:latin typeface="Calibri" panose="020F0502020204030204" pitchFamily="34" charset="0"/>
            </a:endParaRPr>
          </a:p>
          <a:p>
            <a:pPr>
              <a:buNone/>
            </a:pPr>
            <a:endParaRPr lang="cs-CZ" sz="1400" b="1" dirty="0" smtClean="0">
              <a:latin typeface="Calibri" panose="020F0502020204030204" pitchFamily="34" charset="0"/>
            </a:endParaRPr>
          </a:p>
          <a:p>
            <a:pPr>
              <a:buNone/>
            </a:pPr>
            <a:endParaRPr lang="cs-CZ" sz="1400" b="1" dirty="0" smtClean="0">
              <a:latin typeface="Calibri" panose="020F0502020204030204" pitchFamily="34" charset="0"/>
            </a:endParaRPr>
          </a:p>
          <a:p>
            <a:pPr>
              <a:buNone/>
            </a:pPr>
            <a:endParaRPr lang="cs-CZ" sz="1400" b="1" dirty="0" smtClean="0">
              <a:latin typeface="Calibri" panose="020F0502020204030204" pitchFamily="34" charset="0"/>
            </a:endParaRPr>
          </a:p>
          <a:p>
            <a:pPr>
              <a:buNone/>
            </a:pPr>
            <a:endParaRPr lang="cs-CZ" sz="1400" i="1" dirty="0">
              <a:latin typeface="Calibri" panose="020F0502020204030204" pitchFamily="34" charset="0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xmlns="" id="{E84790B8-D276-474B-8022-6E39013B3136}"/>
              </a:ext>
            </a:extLst>
          </p:cNvPr>
          <p:cNvSpPr txBox="1">
            <a:spLocks/>
          </p:cNvSpPr>
          <p:nvPr/>
        </p:nvSpPr>
        <p:spPr>
          <a:xfrm>
            <a:off x="881011" y="596139"/>
            <a:ext cx="5311052" cy="5280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354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0065BD"/>
              </a:buClr>
              <a:buFont typeface="Wingdings" panose="05000000000000000000" pitchFamily="2" charset="2"/>
              <a:buChar char="§"/>
              <a:defRPr sz="1800" kern="30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66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065BD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42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065BD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20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065BD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298" indent="-228589" algn="l" defTabSz="914354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065BD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cs-CZ" sz="3200" b="1" dirty="0" smtClean="0">
                <a:latin typeface="Calibri" panose="020F0502020204030204" pitchFamily="34" charset="0"/>
              </a:rPr>
              <a:t>KATALOG OPATŘENÍ</a:t>
            </a:r>
            <a:endParaRPr lang="cs-CZ" sz="3200" b="1" dirty="0">
              <a:latin typeface="Calibri" panose="020F0502020204030204" pitchFamily="34" charset="0"/>
            </a:endParaRPr>
          </a:p>
        </p:txBody>
      </p:sp>
      <p:pic>
        <p:nvPicPr>
          <p:cNvPr id="7" name="Obrázek 6" descr="OPATRENI SCHEMY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34325" y="2209800"/>
            <a:ext cx="3030188" cy="428625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09600" y="5486273"/>
            <a:ext cx="1431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b="1" dirty="0" smtClean="0">
                <a:solidFill>
                  <a:srgbClr val="FFFF00"/>
                </a:solidFill>
              </a:rPr>
              <a:t>4</a:t>
            </a:r>
            <a:endParaRPr lang="cs-CZ" sz="7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08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654" y="0"/>
            <a:ext cx="4828236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18" y="0"/>
            <a:ext cx="4828236" cy="6858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09600" y="5486273"/>
            <a:ext cx="1431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b="1" dirty="0" smtClean="0">
                <a:solidFill>
                  <a:srgbClr val="FFFF00"/>
                </a:solidFill>
              </a:rPr>
              <a:t>4</a:t>
            </a:r>
            <a:endParaRPr lang="cs-CZ" sz="7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09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mladi zahradnici\MLADI ZAHRADNICI\PROFI_zahrada\20160817_ZER_zahrada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70000"/>
            <a:ext cx="12192000" cy="81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609600" y="5486273"/>
            <a:ext cx="1431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b="1" dirty="0" smtClean="0">
                <a:solidFill>
                  <a:srgbClr val="FFFF00"/>
                </a:solidFill>
              </a:rPr>
              <a:t>4</a:t>
            </a:r>
            <a:endParaRPr lang="cs-CZ" sz="7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30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126" y="0"/>
            <a:ext cx="4827981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107" y="-75414"/>
            <a:ext cx="4828236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334" y="75414"/>
            <a:ext cx="4828236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09600" y="5486273"/>
            <a:ext cx="1431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b="1" dirty="0" smtClean="0">
                <a:solidFill>
                  <a:srgbClr val="FFFF00"/>
                </a:solidFill>
              </a:rPr>
              <a:t>4</a:t>
            </a:r>
            <a:endParaRPr lang="cs-CZ" sz="7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77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685" y="0"/>
            <a:ext cx="4827419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85" y="0"/>
            <a:ext cx="4827419" cy="6858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09600" y="5486273"/>
            <a:ext cx="1431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b="1" dirty="0" smtClean="0">
                <a:solidFill>
                  <a:srgbClr val="FFFF00"/>
                </a:solidFill>
              </a:rPr>
              <a:t>4</a:t>
            </a:r>
            <a:endParaRPr lang="cs-CZ" sz="7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12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" descr="Obsah obrázku budova, exteriér, vsedě, metr&#10;&#10;Popis se vygeneroval automaticky.">
            <a:extLst>
              <a:ext uri="{FF2B5EF4-FFF2-40B4-BE49-F238E27FC236}">
                <a16:creationId xmlns:a16="http://schemas.microsoft.com/office/drawing/2014/main" xmlns="" id="{B8007D97-FFB9-4818-866E-06AD73489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138" y="-67912"/>
            <a:ext cx="12356122" cy="696451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070103" y="5703216"/>
            <a:ext cx="4826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http://vodavemeste.cz/</a:t>
            </a:r>
          </a:p>
        </p:txBody>
      </p:sp>
    </p:spTree>
    <p:extLst>
      <p:ext uri="{BB962C8B-B14F-4D97-AF65-F5344CB8AC3E}">
        <p14:creationId xmlns:p14="http://schemas.microsoft.com/office/powerpoint/2010/main" val="151773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23887"/>
            <a:ext cx="9753600" cy="561022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219200" y="254555"/>
            <a:ext cx="748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Litoměřice, Jiráskovi </a:t>
            </a:r>
            <a:r>
              <a:rPr lang="cs-CZ" b="1" dirty="0" smtClean="0">
                <a:solidFill>
                  <a:schemeClr val="bg1"/>
                </a:solidFill>
              </a:rPr>
              <a:t>sady / proces</a:t>
            </a:r>
            <a:endParaRPr lang="cs-CZ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1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629525" y="5629275"/>
            <a:ext cx="2705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2010 žádost o grant, přiznání nadační podpory</a:t>
            </a:r>
          </a:p>
          <a:p>
            <a:r>
              <a:rPr lang="cs-CZ" i="1" dirty="0">
                <a:solidFill>
                  <a:schemeClr val="bg1"/>
                </a:solidFill>
              </a:rPr>
              <a:t>(Nadace Proměny)</a:t>
            </a:r>
            <a:endParaRPr lang="cs-CZ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10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7629525" y="5629275"/>
            <a:ext cx="2705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01-05/2011 dotazníkové řízení, veřejné projednání, zpracování zadání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899" y="1"/>
            <a:ext cx="5029202" cy="337585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899" y="3482150"/>
            <a:ext cx="5029202" cy="337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2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" y="5629275"/>
            <a:ext cx="7484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05-15/2011 vyhlášení soutěže, rozhodnutí, výstava návrhů, setkání veřejnosti s vítězným architektem </a:t>
            </a:r>
            <a:r>
              <a:rPr lang="cs-CZ" i="1" dirty="0">
                <a:solidFill>
                  <a:schemeClr val="bg1"/>
                </a:solidFill>
              </a:rPr>
              <a:t>(</a:t>
            </a:r>
            <a:r>
              <a:rPr lang="cs-CZ" i="1" dirty="0" err="1">
                <a:solidFill>
                  <a:schemeClr val="bg1"/>
                </a:solidFill>
              </a:rPr>
              <a:t>Z.Sendler</a:t>
            </a:r>
            <a:r>
              <a:rPr lang="cs-CZ" i="1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10272" cy="499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9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69"/>
          <a:stretch/>
        </p:blipFill>
        <p:spPr>
          <a:xfrm>
            <a:off x="1524000" y="279401"/>
            <a:ext cx="9144000" cy="572452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524000" y="6003926"/>
            <a:ext cx="539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2012-2013 příprava projektové dokumentace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24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0262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9486900" y="408691"/>
            <a:ext cx="27051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2013-2014 příprava veřejné zakázky a výběr dodavatele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2014-2015 realizace</a:t>
            </a:r>
          </a:p>
          <a:p>
            <a:r>
              <a:rPr lang="cs-CZ" i="1" dirty="0" smtClean="0">
                <a:solidFill>
                  <a:schemeClr val="bg1"/>
                </a:solidFill>
              </a:rPr>
              <a:t>(</a:t>
            </a:r>
            <a:r>
              <a:rPr lang="cs-CZ" i="1" dirty="0">
                <a:solidFill>
                  <a:schemeClr val="bg1"/>
                </a:solidFill>
              </a:rPr>
              <a:t>Sdružení LTM Jiráskovy sady (Gabriel s.r.o. a </a:t>
            </a:r>
            <a:r>
              <a:rPr lang="cs-CZ" i="1" dirty="0" err="1">
                <a:solidFill>
                  <a:schemeClr val="bg1"/>
                </a:solidFill>
              </a:rPr>
              <a:t>Gardenline</a:t>
            </a:r>
            <a:r>
              <a:rPr lang="cs-CZ" i="1" dirty="0">
                <a:solidFill>
                  <a:schemeClr val="bg1"/>
                </a:solidFill>
              </a:rPr>
              <a:t> s.r.o.)</a:t>
            </a:r>
          </a:p>
        </p:txBody>
      </p:sp>
    </p:spTree>
    <p:extLst>
      <p:ext uri="{BB962C8B-B14F-4D97-AF65-F5344CB8AC3E}">
        <p14:creationId xmlns:p14="http://schemas.microsoft.com/office/powerpoint/2010/main" val="22596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284" y="0"/>
            <a:ext cx="10300716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405634" y="400050"/>
            <a:ext cx="2705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>
                <a:solidFill>
                  <a:schemeClr val="bg1"/>
                </a:solidFill>
              </a:rPr>
              <a:t>5,3 ha</a:t>
            </a:r>
          </a:p>
          <a:p>
            <a:r>
              <a:rPr lang="cs-CZ" sz="4400" b="1" i="1" dirty="0">
                <a:solidFill>
                  <a:schemeClr val="bg1"/>
                </a:solidFill>
              </a:rPr>
              <a:t>49 mil Kč</a:t>
            </a:r>
            <a:endParaRPr lang="cs-CZ" sz="4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2315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16444" cy="685800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7038975" y="624186"/>
            <a:ext cx="3143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Údržbu zajišťuje město ve spolupráci s odbornou firmou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26597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2677" y="0"/>
            <a:ext cx="480049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4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15"/>
            <a:ext cx="12192000" cy="686291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04800" y="127000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hlinkClick r:id="rId3"/>
              </a:rPr>
              <a:t/>
            </a:r>
            <a:br>
              <a:rPr lang="fr-FR" dirty="0">
                <a:solidFill>
                  <a:schemeClr val="bg1"/>
                </a:solidFill>
                <a:hlinkClick r:id="rId3"/>
              </a:rPr>
            </a:br>
            <a:r>
              <a:rPr lang="cs-CZ" dirty="0" smtClean="0">
                <a:solidFill>
                  <a:schemeClr val="bg1"/>
                </a:solidFill>
              </a:rPr>
              <a:t>P</a:t>
            </a:r>
            <a:r>
              <a:rPr lang="fr-FR" u="sng" dirty="0" smtClean="0">
                <a:solidFill>
                  <a:schemeClr val="bg1"/>
                </a:solidFill>
              </a:rPr>
              <a:t>lace </a:t>
            </a:r>
            <a:r>
              <a:rPr lang="fr-FR" u="sng" dirty="0">
                <a:solidFill>
                  <a:schemeClr val="bg1"/>
                </a:solidFill>
              </a:rPr>
              <a:t>de </a:t>
            </a:r>
            <a:r>
              <a:rPr lang="fr-FR" u="sng" dirty="0" smtClean="0">
                <a:solidFill>
                  <a:schemeClr val="bg1"/>
                </a:solidFill>
              </a:rPr>
              <a:t>l'Evêché</a:t>
            </a:r>
            <a:r>
              <a:rPr lang="cs-CZ" u="sng" dirty="0" smtClean="0">
                <a:solidFill>
                  <a:schemeClr val="bg1"/>
                </a:solidFill>
              </a:rPr>
              <a:t> (Belgie)</a:t>
            </a:r>
            <a:r>
              <a:rPr lang="fr-FR" u="sng" dirty="0" smtClean="0">
                <a:solidFill>
                  <a:schemeClr val="bg1"/>
                </a:solidFill>
              </a:rPr>
              <a:t> </a:t>
            </a:r>
            <a:r>
              <a:rPr lang="fr-FR" u="sng" dirty="0">
                <a:solidFill>
                  <a:schemeClr val="bg1"/>
                </a:solidFill>
              </a:rPr>
              <a:t>– </a:t>
            </a:r>
            <a:r>
              <a:rPr lang="fr-FR" u="sng" dirty="0" err="1">
                <a:solidFill>
                  <a:schemeClr val="bg1"/>
                </a:solidFill>
              </a:rPr>
              <a:t>Coloco</a:t>
            </a:r>
            <a:r>
              <a:rPr lang="fr-FR" u="sng" dirty="0">
                <a:solidFill>
                  <a:schemeClr val="bg1"/>
                </a:solidFill>
              </a:rPr>
              <a:t> | Paysagistes / Urbanistes / Jardiniers</a:t>
            </a:r>
            <a:endParaRPr lang="fr-FR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35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95745" cy="6858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581900" y="5769570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Portland_Tanner</a:t>
            </a:r>
            <a:r>
              <a:rPr lang="cs-CZ" dirty="0" smtClean="0"/>
              <a:t>-</a:t>
            </a:r>
            <a:r>
              <a:rPr lang="cs-CZ" dirty="0" err="1" smtClean="0"/>
              <a:t>Springs</a:t>
            </a:r>
            <a:r>
              <a:rPr lang="cs-CZ" dirty="0" smtClean="0"/>
              <a:t>-Park</a:t>
            </a:r>
            <a:r>
              <a:rPr lang="cs-CZ" dirty="0"/>
              <a:t> </a:t>
            </a:r>
            <a:r>
              <a:rPr lang="cs-CZ" dirty="0" smtClean="0"/>
              <a:t>/ </a:t>
            </a:r>
            <a:r>
              <a:rPr lang="cs-CZ" dirty="0" err="1" smtClean="0"/>
              <a:t>Dreiseitl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660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022" y="9427"/>
            <a:ext cx="4827419" cy="6858000"/>
          </a:xfrm>
          <a:prstGeom prst="rect">
            <a:avLst/>
          </a:prstGeom>
        </p:spPr>
      </p:pic>
      <p:sp>
        <p:nvSpPr>
          <p:cNvPr id="3" name="Ovál 2"/>
          <p:cNvSpPr/>
          <p:nvPr/>
        </p:nvSpPr>
        <p:spPr>
          <a:xfrm>
            <a:off x="2994210" y="800344"/>
            <a:ext cx="1408670" cy="14086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vál 3"/>
          <p:cNvSpPr/>
          <p:nvPr/>
        </p:nvSpPr>
        <p:spPr>
          <a:xfrm>
            <a:off x="3212512" y="2456935"/>
            <a:ext cx="972065" cy="9720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/>
          <p:cNvSpPr/>
          <p:nvPr/>
        </p:nvSpPr>
        <p:spPr>
          <a:xfrm>
            <a:off x="3391684" y="3676921"/>
            <a:ext cx="613719" cy="613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3514221" y="4853146"/>
            <a:ext cx="368644" cy="3686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84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522" y="241298"/>
            <a:ext cx="8744265" cy="6445304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547126131"/>
              </p:ext>
            </p:extLst>
          </p:nvPr>
        </p:nvGraphicFramePr>
        <p:xfrm>
          <a:off x="1726522" y="0"/>
          <a:ext cx="8961979" cy="1457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609600" y="5486273"/>
            <a:ext cx="1431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b="1" dirty="0" smtClean="0">
                <a:solidFill>
                  <a:srgbClr val="FFFF00"/>
                </a:solidFill>
              </a:rPr>
              <a:t>1</a:t>
            </a:r>
            <a:endParaRPr lang="cs-CZ" sz="7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39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66554" t="15976" r="10811" b="25646"/>
          <a:stretch/>
        </p:blipFill>
        <p:spPr>
          <a:xfrm>
            <a:off x="0" y="0"/>
            <a:ext cx="4718222" cy="684494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36797" t="16389" r="22031" b="10139"/>
          <a:stretch/>
        </p:blipFill>
        <p:spPr>
          <a:xfrm>
            <a:off x="5480478" y="453736"/>
            <a:ext cx="5915025" cy="593747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09600" y="5486273"/>
            <a:ext cx="1431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b="1" dirty="0" smtClean="0">
                <a:solidFill>
                  <a:srgbClr val="FFFF00"/>
                </a:solidFill>
              </a:rPr>
              <a:t>1</a:t>
            </a:r>
            <a:endParaRPr lang="cs-CZ" sz="7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36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838200" y="365125"/>
            <a:ext cx="78105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smtClean="0"/>
              <a:t>Na koho se v průběhu procesu budete obracet?</a:t>
            </a:r>
            <a:endParaRPr lang="cs-CZ" sz="2800" dirty="0"/>
          </a:p>
        </p:txBody>
      </p:sp>
      <p:sp>
        <p:nvSpPr>
          <p:cNvPr id="3" name="Zástupný symbol pro obsah 2"/>
          <p:cNvSpPr txBox="1">
            <a:spLocks/>
          </p:cNvSpPr>
          <p:nvPr/>
        </p:nvSpPr>
        <p:spPr>
          <a:xfrm>
            <a:off x="765634" y="1545061"/>
            <a:ext cx="5397500" cy="4486275"/>
          </a:xfrm>
          <a:prstGeom prst="rect">
            <a:avLst/>
          </a:prstGeom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400" b="1" dirty="0" smtClean="0"/>
              <a:t>Kolegové,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400" b="1" dirty="0" smtClean="0"/>
              <a:t>kteří mají v gesci: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1400" b="1" dirty="0" smtClean="0"/>
          </a:p>
          <a:p>
            <a:r>
              <a:rPr lang="cs-CZ" sz="1400" dirty="0" smtClean="0"/>
              <a:t>Životní prostředí </a:t>
            </a:r>
          </a:p>
          <a:p>
            <a:r>
              <a:rPr lang="cs-CZ" sz="1400" dirty="0" smtClean="0"/>
              <a:t>Koncepce a strategie </a:t>
            </a:r>
          </a:p>
          <a:p>
            <a:r>
              <a:rPr lang="cs-CZ" sz="1400" dirty="0" smtClean="0"/>
              <a:t>Veřejné zakázky </a:t>
            </a:r>
          </a:p>
          <a:p>
            <a:r>
              <a:rPr lang="cs-CZ" sz="1400" dirty="0" smtClean="0"/>
              <a:t>Legislativu </a:t>
            </a:r>
          </a:p>
          <a:p>
            <a:r>
              <a:rPr lang="cs-CZ" sz="1400" dirty="0" smtClean="0"/>
              <a:t>Architekturu, urbanismus a územní plánování </a:t>
            </a:r>
          </a:p>
          <a:p>
            <a:r>
              <a:rPr lang="cs-CZ" sz="1400" dirty="0" smtClean="0"/>
              <a:t>Stavební úřad </a:t>
            </a:r>
          </a:p>
          <a:p>
            <a:r>
              <a:rPr lang="cs-CZ" sz="1400" dirty="0" smtClean="0"/>
              <a:t>Dopravu </a:t>
            </a:r>
          </a:p>
          <a:p>
            <a:r>
              <a:rPr lang="cs-CZ" sz="1400" dirty="0" smtClean="0"/>
              <a:t>Dotační příležitosti </a:t>
            </a:r>
          </a:p>
          <a:p>
            <a:r>
              <a:rPr lang="cs-CZ" sz="1400" dirty="0" smtClean="0"/>
              <a:t>Památkovou péči </a:t>
            </a:r>
          </a:p>
          <a:p>
            <a:r>
              <a:rPr lang="cs-CZ" sz="1400" dirty="0" smtClean="0"/>
              <a:t>Investice a rozpočet </a:t>
            </a:r>
          </a:p>
          <a:p>
            <a:r>
              <a:rPr lang="cs-CZ" sz="1400" dirty="0" smtClean="0"/>
              <a:t>Inženýrské sítě </a:t>
            </a:r>
          </a:p>
          <a:p>
            <a:r>
              <a:rPr lang="cs-CZ" sz="1400" dirty="0" smtClean="0"/>
              <a:t>PR a komunikaci s veřejností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4" t="7711" r="32293" b="5649"/>
          <a:stretch/>
        </p:blipFill>
        <p:spPr>
          <a:xfrm>
            <a:off x="2969574" y="1367271"/>
            <a:ext cx="2130327" cy="223684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29"/>
          <a:stretch/>
        </p:blipFill>
        <p:spPr>
          <a:xfrm>
            <a:off x="8804635" y="1114407"/>
            <a:ext cx="3078237" cy="2456974"/>
          </a:xfrm>
          <a:prstGeom prst="rect">
            <a:avLst/>
          </a:prstGeom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6600825" y="1545061"/>
            <a:ext cx="4095750" cy="4486275"/>
          </a:xfrm>
          <a:prstGeom prst="rect">
            <a:avLst/>
          </a:prstGeom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400" b="1" dirty="0" smtClean="0"/>
              <a:t>Odborníci,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400" b="1" dirty="0" smtClean="0"/>
              <a:t>se kterými mohu spolupracovat: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1400" b="1" dirty="0" smtClean="0"/>
          </a:p>
          <a:p>
            <a:r>
              <a:rPr lang="cs-CZ" sz="1400" dirty="0" smtClean="0"/>
              <a:t>Specialisté na vodní </a:t>
            </a:r>
            <a:endParaRPr lang="cs-CZ" sz="1400" dirty="0" smtClean="0"/>
          </a:p>
          <a:p>
            <a:pPr marL="0" indent="0">
              <a:buNone/>
            </a:pPr>
            <a:r>
              <a:rPr lang="cs-CZ" sz="1400" dirty="0"/>
              <a:t> </a:t>
            </a:r>
            <a:r>
              <a:rPr lang="cs-CZ" sz="1400" dirty="0" smtClean="0"/>
              <a:t>     </a:t>
            </a:r>
            <a:r>
              <a:rPr lang="cs-CZ" sz="1400" dirty="0" smtClean="0"/>
              <a:t>hospodářství </a:t>
            </a:r>
            <a:r>
              <a:rPr lang="cs-CZ" sz="1400" dirty="0" smtClean="0"/>
              <a:t>a technickou </a:t>
            </a:r>
            <a:endParaRPr lang="cs-CZ" sz="1400" dirty="0" smtClean="0"/>
          </a:p>
          <a:p>
            <a:pPr marL="0" indent="0">
              <a:buNone/>
            </a:pPr>
            <a:r>
              <a:rPr lang="cs-CZ" sz="1400" dirty="0"/>
              <a:t> </a:t>
            </a:r>
            <a:r>
              <a:rPr lang="cs-CZ" sz="1400" dirty="0" smtClean="0"/>
              <a:t>      </a:t>
            </a:r>
            <a:r>
              <a:rPr lang="cs-CZ" sz="1400" dirty="0" smtClean="0"/>
              <a:t>infrastrukturu  </a:t>
            </a:r>
            <a:endParaRPr lang="cs-CZ" sz="1400" dirty="0" smtClean="0"/>
          </a:p>
          <a:p>
            <a:r>
              <a:rPr lang="cs-CZ" sz="1400" dirty="0" smtClean="0"/>
              <a:t>Krajinářští architekti </a:t>
            </a:r>
          </a:p>
          <a:p>
            <a:r>
              <a:rPr lang="cs-CZ" sz="1400" dirty="0" smtClean="0"/>
              <a:t>Realizační firmy </a:t>
            </a:r>
          </a:p>
          <a:p>
            <a:r>
              <a:rPr lang="cs-CZ" sz="1400" dirty="0" smtClean="0"/>
              <a:t>Vlastníci a správci technické infrastruktury</a:t>
            </a:r>
          </a:p>
          <a:p>
            <a:r>
              <a:rPr lang="cs-CZ" sz="1400" dirty="0" smtClean="0"/>
              <a:t>Architekti </a:t>
            </a:r>
          </a:p>
          <a:p>
            <a:r>
              <a:rPr lang="cs-CZ" sz="1400" dirty="0" smtClean="0"/>
              <a:t>Dopravní inženýři </a:t>
            </a:r>
          </a:p>
          <a:p>
            <a:r>
              <a:rPr lang="cs-CZ" sz="1400" dirty="0" smtClean="0"/>
              <a:t>Urbanisté </a:t>
            </a:r>
          </a:p>
          <a:p>
            <a:r>
              <a:rPr lang="cs-CZ" sz="1400" dirty="0" smtClean="0"/>
              <a:t>Sociologové a odborníci na participaci</a:t>
            </a:r>
          </a:p>
          <a:p>
            <a:r>
              <a:rPr lang="cs-CZ" sz="1400" dirty="0" smtClean="0"/>
              <a:t>Environmentální ekonomové</a:t>
            </a:r>
            <a:endParaRPr lang="cs-CZ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09600" y="5486273"/>
            <a:ext cx="1431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b="1" dirty="0" smtClean="0">
                <a:solidFill>
                  <a:srgbClr val="FFFF00"/>
                </a:solidFill>
              </a:rPr>
              <a:t>1</a:t>
            </a:r>
            <a:endParaRPr lang="cs-CZ" sz="7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42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0312" t="22083" r="10235" b="22083"/>
          <a:stretch/>
        </p:blipFill>
        <p:spPr>
          <a:xfrm>
            <a:off x="1055313" y="1139912"/>
            <a:ext cx="9686925" cy="382905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285943" y="854163"/>
            <a:ext cx="2276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Sousedství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514090" y="854163"/>
            <a:ext cx="2276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Veřejné prostory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514091" y="2277258"/>
            <a:ext cx="1368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Zpomalení odtoku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285943" y="1907926"/>
            <a:ext cx="2957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Lokální využití </a:t>
            </a:r>
            <a:r>
              <a:rPr lang="cs-CZ" dirty="0" err="1" smtClean="0"/>
              <a:t>dešť</a:t>
            </a:r>
            <a:r>
              <a:rPr lang="cs-CZ" dirty="0" smtClean="0"/>
              <a:t>. vody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8376477" y="2518121"/>
            <a:ext cx="1368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Příjemce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7790328" y="6439505"/>
            <a:ext cx="2774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Autor: Atelier EDGE, Stockholm</a:t>
            </a:r>
            <a:endParaRPr lang="cs-CZ" sz="12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09600" y="5486273"/>
            <a:ext cx="1431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b="1" dirty="0" smtClean="0">
                <a:solidFill>
                  <a:srgbClr val="FFFF00"/>
                </a:solidFill>
              </a:rPr>
              <a:t>2</a:t>
            </a:r>
            <a:endParaRPr lang="cs-CZ" sz="7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66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</TotalTime>
  <Words>235</Words>
  <Application>Microsoft Office PowerPoint</Application>
  <PresentationFormat>Širokoúhlá obrazovka</PresentationFormat>
  <Paragraphs>83</Paragraphs>
  <Slides>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4" baseType="lpstr">
      <vt:lpstr>Arial</vt:lpstr>
      <vt:lpstr>Bahnschrift SemiLight Condensed</vt:lpstr>
      <vt:lpstr>Calibri</vt:lpstr>
      <vt:lpstr>Calibri Light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admin</dc:creator>
  <cp:lastModifiedBy>admin</cp:lastModifiedBy>
  <cp:revision>13</cp:revision>
  <dcterms:created xsi:type="dcterms:W3CDTF">2021-06-13T17:09:24Z</dcterms:created>
  <dcterms:modified xsi:type="dcterms:W3CDTF">2021-06-14T22:31:28Z</dcterms:modified>
</cp:coreProperties>
</file>