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handoutMasterIdLst>
    <p:handoutMasterId r:id="rId12"/>
  </p:handoutMasterIdLst>
  <p:sldIdLst>
    <p:sldId id="256" r:id="rId2"/>
    <p:sldId id="272" r:id="rId3"/>
    <p:sldId id="271" r:id="rId4"/>
    <p:sldId id="274" r:id="rId5"/>
    <p:sldId id="275" r:id="rId6"/>
    <p:sldId id="276" r:id="rId7"/>
    <p:sldId id="279" r:id="rId8"/>
    <p:sldId id="278" r:id="rId9"/>
    <p:sldId id="266" r:id="rId10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9E4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9338" autoAdjust="0"/>
    <p:restoredTop sz="91795" autoAdjust="0"/>
  </p:normalViewPr>
  <p:slideViewPr>
    <p:cSldViewPr snapToGrid="0">
      <p:cViewPr varScale="1">
        <p:scale>
          <a:sx n="54" d="100"/>
          <a:sy n="54" d="100"/>
        </p:scale>
        <p:origin x="60" y="276"/>
      </p:cViewPr>
      <p:guideLst/>
    </p:cSldViewPr>
  </p:slideViewPr>
  <p:outlineViewPr>
    <p:cViewPr>
      <p:scale>
        <a:sx n="33" d="100"/>
        <a:sy n="33" d="100"/>
      </p:scale>
      <p:origin x="0" y="-462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8" d="100"/>
          <a:sy n="88" d="100"/>
        </p:scale>
        <p:origin x="3822" y="1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EDB2E39-D7BB-4A5A-B7A8-E56FF3C8C495}" type="datetimeFigureOut">
              <a:rPr lang="cs-CZ" smtClean="0"/>
              <a:t>14.06.2021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D48EF6D-959C-421A-BFF8-9A586D66AC8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704868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7CFD281-CF38-4A16-A4AA-02EACCE0A690}" type="datetimeFigureOut">
              <a:rPr lang="cs-CZ" smtClean="0"/>
              <a:t>14.06.2021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081C3CF-68D2-457D-BCC6-DAC881BB749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126797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>
          <a:xfrm>
            <a:off x="685800" y="4417482"/>
            <a:ext cx="5486400" cy="3896783"/>
          </a:xfrm>
        </p:spPr>
        <p:txBody>
          <a:bodyPr/>
          <a:lstStyle/>
          <a:p>
            <a:endParaRPr lang="cs-CZ" dirty="0" smtClean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81C3CF-68D2-457D-BCC6-DAC881BB7496}" type="slidenum">
              <a:rPr lang="cs-CZ" smtClean="0"/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680541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2C9A2B-1AB1-458A-AF81-7DC765B36230}" type="datetimeFigureOut">
              <a:rPr lang="cs-CZ" smtClean="0"/>
              <a:t>14.06.2021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60441-0988-4DE9-AE84-B3E971DF6FA1}" type="slidenum">
              <a:rPr lang="cs-CZ" smtClean="0"/>
              <a:t>‹#›</a:t>
            </a:fld>
            <a:endParaRPr lang="cs-CZ"/>
          </a:p>
        </p:txBody>
      </p:sp>
      <p:pic>
        <p:nvPicPr>
          <p:cNvPr id="7" name="Picture 2" descr="UJEP | Univerzita J. E. PurkynÄ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75731" y="6251259"/>
            <a:ext cx="2467843" cy="5484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Obrázek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730856" y="1698171"/>
            <a:ext cx="1215169" cy="3340774"/>
          </a:xfrm>
          <a:prstGeom prst="rect">
            <a:avLst/>
          </a:prstGeom>
        </p:spPr>
      </p:pic>
      <p:pic>
        <p:nvPicPr>
          <p:cNvPr id="9" name="Obrázek 8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046238"/>
            <a:ext cx="2621989" cy="811762"/>
          </a:xfrm>
          <a:prstGeom prst="rect">
            <a:avLst/>
          </a:prstGeom>
        </p:spPr>
      </p:pic>
      <p:pic>
        <p:nvPicPr>
          <p:cNvPr id="10" name="Obrázek 9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82335" y="6226037"/>
            <a:ext cx="1821023" cy="6153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52835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2C9A2B-1AB1-458A-AF81-7DC765B36230}" type="datetimeFigureOut">
              <a:rPr lang="cs-CZ" smtClean="0"/>
              <a:t>14.06.2021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60441-0988-4DE9-AE84-B3E971DF6FA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840637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2C9A2B-1AB1-458A-AF81-7DC765B36230}" type="datetimeFigureOut">
              <a:rPr lang="cs-CZ" smtClean="0"/>
              <a:t>14.06.2021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60441-0988-4DE9-AE84-B3E971DF6FA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819587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2C9A2B-1AB1-458A-AF81-7DC765B36230}" type="datetimeFigureOut">
              <a:rPr lang="cs-CZ" smtClean="0"/>
              <a:t>14.06.2021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60441-0988-4DE9-AE84-B3E971DF6FA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20844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09BBD1-CD11-4265-A150-F42D68149328}" type="datetimeFigureOut">
              <a:rPr lang="cs-CZ" smtClean="0"/>
              <a:t>14.06.2021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E2730E-173E-4C61-BD98-FE98900CEF3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355429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2C9A2B-1AB1-458A-AF81-7DC765B36230}" type="datetimeFigureOut">
              <a:rPr lang="cs-CZ" smtClean="0"/>
              <a:t>14.06.2021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60441-0988-4DE9-AE84-B3E971DF6FA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672945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2C9A2B-1AB1-458A-AF81-7DC765B36230}" type="datetimeFigureOut">
              <a:rPr lang="cs-CZ" smtClean="0"/>
              <a:t>14.06.2021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60441-0988-4DE9-AE84-B3E971DF6FA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660907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2C9A2B-1AB1-458A-AF81-7DC765B36230}" type="datetimeFigureOut">
              <a:rPr lang="cs-CZ" smtClean="0"/>
              <a:t>14.06.2021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60441-0988-4DE9-AE84-B3E971DF6FA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94975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2C9A2B-1AB1-458A-AF81-7DC765B36230}" type="datetimeFigureOut">
              <a:rPr lang="cs-CZ" smtClean="0"/>
              <a:t>14.06.2021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60441-0988-4DE9-AE84-B3E971DF6FA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052810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2C9A2B-1AB1-458A-AF81-7DC765B36230}" type="datetimeFigureOut">
              <a:rPr lang="cs-CZ" smtClean="0"/>
              <a:t>14.06.2021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60441-0988-4DE9-AE84-B3E971DF6FA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761400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2C9A2B-1AB1-458A-AF81-7DC765B36230}" type="datetimeFigureOut">
              <a:rPr lang="cs-CZ" smtClean="0"/>
              <a:t>14.06.2021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60441-0988-4DE9-AE84-B3E971DF6FA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656228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2C9A2B-1AB1-458A-AF81-7DC765B36230}" type="datetimeFigureOut">
              <a:rPr lang="cs-CZ" smtClean="0"/>
              <a:t>14.06.2021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660441-0988-4DE9-AE84-B3E971DF6FA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709945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mailto:eliska.vejchodska@fhs.cuni.cz" TargetMode="External"/><Relationship Id="rId2" Type="http://schemas.openxmlformats.org/officeDocument/2006/relationships/hyperlink" Target="mailto:eliska.vejchodska@ujep.cz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162756" y="1122363"/>
            <a:ext cx="9505244" cy="2387600"/>
          </a:xfrm>
        </p:spPr>
        <p:txBody>
          <a:bodyPr>
            <a:normAutofit/>
          </a:bodyPr>
          <a:lstStyle/>
          <a:p>
            <a:r>
              <a:rPr lang="cs-CZ" dirty="0"/>
              <a:t>Závazky developerů při nové výstavbě v zahraničí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4459110"/>
            <a:ext cx="9144000" cy="1172177"/>
          </a:xfrm>
        </p:spPr>
        <p:txBody>
          <a:bodyPr>
            <a:normAutofit/>
          </a:bodyPr>
          <a:lstStyle/>
          <a:p>
            <a:r>
              <a:rPr lang="cs-CZ" sz="3600" dirty="0" smtClean="0"/>
              <a:t>doc. Ing</a:t>
            </a:r>
            <a:r>
              <a:rPr lang="cs-CZ" sz="3600" dirty="0" smtClean="0"/>
              <a:t>. et Ing. Eliška Vejchodská, Ph.D.</a:t>
            </a:r>
            <a:endParaRPr lang="cs-CZ" sz="3600" dirty="0"/>
          </a:p>
        </p:txBody>
      </p:sp>
      <p:sp>
        <p:nvSpPr>
          <p:cNvPr id="6" name="TextovéPole 5"/>
          <p:cNvSpPr txBox="1"/>
          <p:nvPr/>
        </p:nvSpPr>
        <p:spPr>
          <a:xfrm>
            <a:off x="1099430" y="5631287"/>
            <a:ext cx="963189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400" dirty="0" smtClean="0"/>
              <a:t>Praha udržitelná? </a:t>
            </a:r>
            <a:r>
              <a:rPr lang="cs-CZ" sz="1400" dirty="0"/>
              <a:t>Aktuální výzvy a trendy</a:t>
            </a:r>
            <a:r>
              <a:rPr lang="cs-CZ" sz="1400" dirty="0" smtClean="0"/>
              <a:t>	</a:t>
            </a:r>
            <a:r>
              <a:rPr lang="en-US" sz="1400" dirty="0" smtClean="0"/>
              <a:t>|   </a:t>
            </a:r>
            <a:r>
              <a:rPr lang="cs-CZ" sz="1400" dirty="0" smtClean="0"/>
              <a:t>14. června </a:t>
            </a:r>
            <a:r>
              <a:rPr lang="cs-CZ" sz="1400" dirty="0" smtClean="0"/>
              <a:t>2021     </a:t>
            </a:r>
            <a:r>
              <a:rPr lang="en-US" sz="1400" dirty="0" smtClean="0"/>
              <a:t> </a:t>
            </a:r>
            <a:r>
              <a:rPr lang="en-US" sz="1400" dirty="0" smtClean="0"/>
              <a:t>|</a:t>
            </a:r>
            <a:r>
              <a:rPr lang="cs-CZ" sz="1400" dirty="0" smtClean="0"/>
              <a:t>	Arnika</a:t>
            </a:r>
            <a:endParaRPr lang="cs-CZ" sz="1400" dirty="0"/>
          </a:p>
        </p:txBody>
      </p:sp>
    </p:spTree>
    <p:extLst>
      <p:ext uri="{BB962C8B-B14F-4D97-AF65-F5344CB8AC3E}">
        <p14:creationId xmlns:p14="http://schemas.microsoft.com/office/powerpoint/2010/main" val="3176740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b="1" dirty="0"/>
              <a:t>Tržní hodnota urbanizované půdy</a:t>
            </a:r>
          </a:p>
        </p:txBody>
      </p:sp>
      <p:pic>
        <p:nvPicPr>
          <p:cNvPr id="4" name="Zástupný symbol pro obsah 3"/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l="8028" r="4051"/>
          <a:stretch/>
        </p:blipFill>
        <p:spPr>
          <a:xfrm>
            <a:off x="303575" y="1587493"/>
            <a:ext cx="11584850" cy="45502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50324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9804400" cy="1042761"/>
          </a:xfrm>
        </p:spPr>
        <p:txBody>
          <a:bodyPr>
            <a:noAutofit/>
          </a:bodyPr>
          <a:lstStyle/>
          <a:p>
            <a:r>
              <a:rPr lang="cs-CZ" dirty="0" smtClean="0"/>
              <a:t>Nástroje využívající hodnotu půdy v Evropě</a:t>
            </a:r>
            <a:endParaRPr lang="cs-CZ" dirty="0"/>
          </a:p>
        </p:txBody>
      </p:sp>
      <p:grpSp>
        <p:nvGrpSpPr>
          <p:cNvPr id="4" name="Skupina 3"/>
          <p:cNvGrpSpPr/>
          <p:nvPr/>
        </p:nvGrpSpPr>
        <p:grpSpPr>
          <a:xfrm>
            <a:off x="4795835" y="1566400"/>
            <a:ext cx="5298998" cy="4329086"/>
            <a:chOff x="1730700" y="1918606"/>
            <a:chExt cx="5663669" cy="4892587"/>
          </a:xfrm>
        </p:grpSpPr>
        <p:pic>
          <p:nvPicPr>
            <p:cNvPr id="5" name="Obrázek 4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730702" y="1918606"/>
              <a:ext cx="5535515" cy="4892587"/>
            </a:xfrm>
            <a:prstGeom prst="rect">
              <a:avLst/>
            </a:prstGeom>
          </p:spPr>
        </p:pic>
        <p:sp>
          <p:nvSpPr>
            <p:cNvPr id="6" name="Volný tvar 5"/>
            <p:cNvSpPr/>
            <p:nvPr/>
          </p:nvSpPr>
          <p:spPr>
            <a:xfrm>
              <a:off x="4433207" y="1975757"/>
              <a:ext cx="1175657" cy="4147457"/>
            </a:xfrm>
            <a:custGeom>
              <a:avLst/>
              <a:gdLst>
                <a:gd name="connsiteX0" fmla="*/ 1094014 w 1175657"/>
                <a:gd name="connsiteY0" fmla="*/ 0 h 4147457"/>
                <a:gd name="connsiteX1" fmla="*/ 1094014 w 1175657"/>
                <a:gd name="connsiteY1" fmla="*/ 0 h 4147457"/>
                <a:gd name="connsiteX2" fmla="*/ 1102179 w 1175657"/>
                <a:gd name="connsiteY2" fmla="*/ 212272 h 4147457"/>
                <a:gd name="connsiteX3" fmla="*/ 1110343 w 1175657"/>
                <a:gd name="connsiteY3" fmla="*/ 244929 h 4147457"/>
                <a:gd name="connsiteX4" fmla="*/ 1118507 w 1175657"/>
                <a:gd name="connsiteY4" fmla="*/ 285750 h 4147457"/>
                <a:gd name="connsiteX5" fmla="*/ 1134836 w 1175657"/>
                <a:gd name="connsiteY5" fmla="*/ 432707 h 4147457"/>
                <a:gd name="connsiteX6" fmla="*/ 1143000 w 1175657"/>
                <a:gd name="connsiteY6" fmla="*/ 473529 h 4147457"/>
                <a:gd name="connsiteX7" fmla="*/ 1159329 w 1175657"/>
                <a:gd name="connsiteY7" fmla="*/ 595993 h 4147457"/>
                <a:gd name="connsiteX8" fmla="*/ 1167493 w 1175657"/>
                <a:gd name="connsiteY8" fmla="*/ 751114 h 4147457"/>
                <a:gd name="connsiteX9" fmla="*/ 1175657 w 1175657"/>
                <a:gd name="connsiteY9" fmla="*/ 873579 h 4147457"/>
                <a:gd name="connsiteX10" fmla="*/ 1167493 w 1175657"/>
                <a:gd name="connsiteY10" fmla="*/ 1363436 h 4147457"/>
                <a:gd name="connsiteX11" fmla="*/ 1159329 w 1175657"/>
                <a:gd name="connsiteY11" fmla="*/ 1412422 h 4147457"/>
                <a:gd name="connsiteX12" fmla="*/ 563336 w 1175657"/>
                <a:gd name="connsiteY12" fmla="*/ 1690007 h 4147457"/>
                <a:gd name="connsiteX13" fmla="*/ 171450 w 1175657"/>
                <a:gd name="connsiteY13" fmla="*/ 2334986 h 4147457"/>
                <a:gd name="connsiteX14" fmla="*/ 236764 w 1175657"/>
                <a:gd name="connsiteY14" fmla="*/ 2686050 h 4147457"/>
                <a:gd name="connsiteX15" fmla="*/ 0 w 1175657"/>
                <a:gd name="connsiteY15" fmla="*/ 2808514 h 4147457"/>
                <a:gd name="connsiteX16" fmla="*/ 122464 w 1175657"/>
                <a:gd name="connsiteY16" fmla="*/ 3020786 h 4147457"/>
                <a:gd name="connsiteX17" fmla="*/ 432707 w 1175657"/>
                <a:gd name="connsiteY17" fmla="*/ 3004457 h 4147457"/>
                <a:gd name="connsiteX18" fmla="*/ 383722 w 1175657"/>
                <a:gd name="connsiteY18" fmla="*/ 3257550 h 4147457"/>
                <a:gd name="connsiteX19" fmla="*/ 130629 w 1175657"/>
                <a:gd name="connsiteY19" fmla="*/ 3322864 h 4147457"/>
                <a:gd name="connsiteX20" fmla="*/ 155122 w 1175657"/>
                <a:gd name="connsiteY20" fmla="*/ 3575957 h 4147457"/>
                <a:gd name="connsiteX21" fmla="*/ 693964 w 1175657"/>
                <a:gd name="connsiteY21" fmla="*/ 4147457 h 4147457"/>
                <a:gd name="connsiteX22" fmla="*/ 677636 w 1175657"/>
                <a:gd name="connsiteY22" fmla="*/ 4114800 h 4147457"/>
                <a:gd name="connsiteX0" fmla="*/ 1094014 w 1175657"/>
                <a:gd name="connsiteY0" fmla="*/ 0 h 4147457"/>
                <a:gd name="connsiteX1" fmla="*/ 1094014 w 1175657"/>
                <a:gd name="connsiteY1" fmla="*/ 0 h 4147457"/>
                <a:gd name="connsiteX2" fmla="*/ 1102179 w 1175657"/>
                <a:gd name="connsiteY2" fmla="*/ 212272 h 4147457"/>
                <a:gd name="connsiteX3" fmla="*/ 1110343 w 1175657"/>
                <a:gd name="connsiteY3" fmla="*/ 244929 h 4147457"/>
                <a:gd name="connsiteX4" fmla="*/ 1118507 w 1175657"/>
                <a:gd name="connsiteY4" fmla="*/ 285750 h 4147457"/>
                <a:gd name="connsiteX5" fmla="*/ 1134836 w 1175657"/>
                <a:gd name="connsiteY5" fmla="*/ 432707 h 4147457"/>
                <a:gd name="connsiteX6" fmla="*/ 1143000 w 1175657"/>
                <a:gd name="connsiteY6" fmla="*/ 473529 h 4147457"/>
                <a:gd name="connsiteX7" fmla="*/ 1159329 w 1175657"/>
                <a:gd name="connsiteY7" fmla="*/ 595993 h 4147457"/>
                <a:gd name="connsiteX8" fmla="*/ 1167493 w 1175657"/>
                <a:gd name="connsiteY8" fmla="*/ 751114 h 4147457"/>
                <a:gd name="connsiteX9" fmla="*/ 1175657 w 1175657"/>
                <a:gd name="connsiteY9" fmla="*/ 873579 h 4147457"/>
                <a:gd name="connsiteX10" fmla="*/ 1167493 w 1175657"/>
                <a:gd name="connsiteY10" fmla="*/ 1363436 h 4147457"/>
                <a:gd name="connsiteX11" fmla="*/ 1148938 w 1175657"/>
                <a:gd name="connsiteY11" fmla="*/ 1786495 h 4147457"/>
                <a:gd name="connsiteX12" fmla="*/ 563336 w 1175657"/>
                <a:gd name="connsiteY12" fmla="*/ 1690007 h 4147457"/>
                <a:gd name="connsiteX13" fmla="*/ 171450 w 1175657"/>
                <a:gd name="connsiteY13" fmla="*/ 2334986 h 4147457"/>
                <a:gd name="connsiteX14" fmla="*/ 236764 w 1175657"/>
                <a:gd name="connsiteY14" fmla="*/ 2686050 h 4147457"/>
                <a:gd name="connsiteX15" fmla="*/ 0 w 1175657"/>
                <a:gd name="connsiteY15" fmla="*/ 2808514 h 4147457"/>
                <a:gd name="connsiteX16" fmla="*/ 122464 w 1175657"/>
                <a:gd name="connsiteY16" fmla="*/ 3020786 h 4147457"/>
                <a:gd name="connsiteX17" fmla="*/ 432707 w 1175657"/>
                <a:gd name="connsiteY17" fmla="*/ 3004457 h 4147457"/>
                <a:gd name="connsiteX18" fmla="*/ 383722 w 1175657"/>
                <a:gd name="connsiteY18" fmla="*/ 3257550 h 4147457"/>
                <a:gd name="connsiteX19" fmla="*/ 130629 w 1175657"/>
                <a:gd name="connsiteY19" fmla="*/ 3322864 h 4147457"/>
                <a:gd name="connsiteX20" fmla="*/ 155122 w 1175657"/>
                <a:gd name="connsiteY20" fmla="*/ 3575957 h 4147457"/>
                <a:gd name="connsiteX21" fmla="*/ 693964 w 1175657"/>
                <a:gd name="connsiteY21" fmla="*/ 4147457 h 4147457"/>
                <a:gd name="connsiteX22" fmla="*/ 677636 w 1175657"/>
                <a:gd name="connsiteY22" fmla="*/ 4114800 h 4147457"/>
                <a:gd name="connsiteX0" fmla="*/ 1094014 w 1179758"/>
                <a:gd name="connsiteY0" fmla="*/ 0 h 4147457"/>
                <a:gd name="connsiteX1" fmla="*/ 1094014 w 1179758"/>
                <a:gd name="connsiteY1" fmla="*/ 0 h 4147457"/>
                <a:gd name="connsiteX2" fmla="*/ 1102179 w 1179758"/>
                <a:gd name="connsiteY2" fmla="*/ 212272 h 4147457"/>
                <a:gd name="connsiteX3" fmla="*/ 1110343 w 1179758"/>
                <a:gd name="connsiteY3" fmla="*/ 244929 h 4147457"/>
                <a:gd name="connsiteX4" fmla="*/ 1118507 w 1179758"/>
                <a:gd name="connsiteY4" fmla="*/ 285750 h 4147457"/>
                <a:gd name="connsiteX5" fmla="*/ 1134836 w 1179758"/>
                <a:gd name="connsiteY5" fmla="*/ 432707 h 4147457"/>
                <a:gd name="connsiteX6" fmla="*/ 1143000 w 1179758"/>
                <a:gd name="connsiteY6" fmla="*/ 473529 h 4147457"/>
                <a:gd name="connsiteX7" fmla="*/ 1159329 w 1179758"/>
                <a:gd name="connsiteY7" fmla="*/ 595993 h 4147457"/>
                <a:gd name="connsiteX8" fmla="*/ 1167493 w 1179758"/>
                <a:gd name="connsiteY8" fmla="*/ 751114 h 4147457"/>
                <a:gd name="connsiteX9" fmla="*/ 1175657 w 1179758"/>
                <a:gd name="connsiteY9" fmla="*/ 873579 h 4147457"/>
                <a:gd name="connsiteX10" fmla="*/ 1167493 w 1179758"/>
                <a:gd name="connsiteY10" fmla="*/ 1363436 h 4147457"/>
                <a:gd name="connsiteX11" fmla="*/ 1105148 w 1179758"/>
                <a:gd name="connsiteY11" fmla="*/ 1598716 h 4147457"/>
                <a:gd name="connsiteX12" fmla="*/ 1148938 w 1179758"/>
                <a:gd name="connsiteY12" fmla="*/ 1786495 h 4147457"/>
                <a:gd name="connsiteX13" fmla="*/ 563336 w 1179758"/>
                <a:gd name="connsiteY13" fmla="*/ 1690007 h 4147457"/>
                <a:gd name="connsiteX14" fmla="*/ 171450 w 1179758"/>
                <a:gd name="connsiteY14" fmla="*/ 2334986 h 4147457"/>
                <a:gd name="connsiteX15" fmla="*/ 236764 w 1179758"/>
                <a:gd name="connsiteY15" fmla="*/ 2686050 h 4147457"/>
                <a:gd name="connsiteX16" fmla="*/ 0 w 1179758"/>
                <a:gd name="connsiteY16" fmla="*/ 2808514 h 4147457"/>
                <a:gd name="connsiteX17" fmla="*/ 122464 w 1179758"/>
                <a:gd name="connsiteY17" fmla="*/ 3020786 h 4147457"/>
                <a:gd name="connsiteX18" fmla="*/ 432707 w 1179758"/>
                <a:gd name="connsiteY18" fmla="*/ 3004457 h 4147457"/>
                <a:gd name="connsiteX19" fmla="*/ 383722 w 1179758"/>
                <a:gd name="connsiteY19" fmla="*/ 3257550 h 4147457"/>
                <a:gd name="connsiteX20" fmla="*/ 130629 w 1179758"/>
                <a:gd name="connsiteY20" fmla="*/ 3322864 h 4147457"/>
                <a:gd name="connsiteX21" fmla="*/ 155122 w 1179758"/>
                <a:gd name="connsiteY21" fmla="*/ 3575957 h 4147457"/>
                <a:gd name="connsiteX22" fmla="*/ 693964 w 1179758"/>
                <a:gd name="connsiteY22" fmla="*/ 4147457 h 4147457"/>
                <a:gd name="connsiteX23" fmla="*/ 677636 w 1179758"/>
                <a:gd name="connsiteY23" fmla="*/ 4114800 h 4147457"/>
                <a:gd name="connsiteX0" fmla="*/ 1094014 w 1175657"/>
                <a:gd name="connsiteY0" fmla="*/ 0 h 4147457"/>
                <a:gd name="connsiteX1" fmla="*/ 1094014 w 1175657"/>
                <a:gd name="connsiteY1" fmla="*/ 0 h 4147457"/>
                <a:gd name="connsiteX2" fmla="*/ 1102179 w 1175657"/>
                <a:gd name="connsiteY2" fmla="*/ 212272 h 4147457"/>
                <a:gd name="connsiteX3" fmla="*/ 1110343 w 1175657"/>
                <a:gd name="connsiteY3" fmla="*/ 244929 h 4147457"/>
                <a:gd name="connsiteX4" fmla="*/ 1118507 w 1175657"/>
                <a:gd name="connsiteY4" fmla="*/ 285750 h 4147457"/>
                <a:gd name="connsiteX5" fmla="*/ 1134836 w 1175657"/>
                <a:gd name="connsiteY5" fmla="*/ 432707 h 4147457"/>
                <a:gd name="connsiteX6" fmla="*/ 1143000 w 1175657"/>
                <a:gd name="connsiteY6" fmla="*/ 473529 h 4147457"/>
                <a:gd name="connsiteX7" fmla="*/ 1159329 w 1175657"/>
                <a:gd name="connsiteY7" fmla="*/ 595993 h 4147457"/>
                <a:gd name="connsiteX8" fmla="*/ 1167493 w 1175657"/>
                <a:gd name="connsiteY8" fmla="*/ 751114 h 4147457"/>
                <a:gd name="connsiteX9" fmla="*/ 1175657 w 1175657"/>
                <a:gd name="connsiteY9" fmla="*/ 873579 h 4147457"/>
                <a:gd name="connsiteX10" fmla="*/ 1167493 w 1175657"/>
                <a:gd name="connsiteY10" fmla="*/ 1363436 h 4147457"/>
                <a:gd name="connsiteX11" fmla="*/ 1105148 w 1175657"/>
                <a:gd name="connsiteY11" fmla="*/ 1598716 h 4147457"/>
                <a:gd name="connsiteX12" fmla="*/ 1065811 w 1175657"/>
                <a:gd name="connsiteY12" fmla="*/ 1776104 h 4147457"/>
                <a:gd name="connsiteX13" fmla="*/ 563336 w 1175657"/>
                <a:gd name="connsiteY13" fmla="*/ 1690007 h 4147457"/>
                <a:gd name="connsiteX14" fmla="*/ 171450 w 1175657"/>
                <a:gd name="connsiteY14" fmla="*/ 2334986 h 4147457"/>
                <a:gd name="connsiteX15" fmla="*/ 236764 w 1175657"/>
                <a:gd name="connsiteY15" fmla="*/ 2686050 h 4147457"/>
                <a:gd name="connsiteX16" fmla="*/ 0 w 1175657"/>
                <a:gd name="connsiteY16" fmla="*/ 2808514 h 4147457"/>
                <a:gd name="connsiteX17" fmla="*/ 122464 w 1175657"/>
                <a:gd name="connsiteY17" fmla="*/ 3020786 h 4147457"/>
                <a:gd name="connsiteX18" fmla="*/ 432707 w 1175657"/>
                <a:gd name="connsiteY18" fmla="*/ 3004457 h 4147457"/>
                <a:gd name="connsiteX19" fmla="*/ 383722 w 1175657"/>
                <a:gd name="connsiteY19" fmla="*/ 3257550 h 4147457"/>
                <a:gd name="connsiteX20" fmla="*/ 130629 w 1175657"/>
                <a:gd name="connsiteY20" fmla="*/ 3322864 h 4147457"/>
                <a:gd name="connsiteX21" fmla="*/ 155122 w 1175657"/>
                <a:gd name="connsiteY21" fmla="*/ 3575957 h 4147457"/>
                <a:gd name="connsiteX22" fmla="*/ 693964 w 1175657"/>
                <a:gd name="connsiteY22" fmla="*/ 4147457 h 4147457"/>
                <a:gd name="connsiteX23" fmla="*/ 677636 w 1175657"/>
                <a:gd name="connsiteY23" fmla="*/ 4114800 h 41474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1175657" h="4147457">
                  <a:moveTo>
                    <a:pt x="1094014" y="0"/>
                  </a:moveTo>
                  <a:lnTo>
                    <a:pt x="1094014" y="0"/>
                  </a:lnTo>
                  <a:cubicBezTo>
                    <a:pt x="1096736" y="70757"/>
                    <a:pt x="1097469" y="141619"/>
                    <a:pt x="1102179" y="212272"/>
                  </a:cubicBezTo>
                  <a:cubicBezTo>
                    <a:pt x="1102925" y="223468"/>
                    <a:pt x="1107909" y="233976"/>
                    <a:pt x="1110343" y="244929"/>
                  </a:cubicBezTo>
                  <a:cubicBezTo>
                    <a:pt x="1113353" y="258475"/>
                    <a:pt x="1116712" y="271990"/>
                    <a:pt x="1118507" y="285750"/>
                  </a:cubicBezTo>
                  <a:cubicBezTo>
                    <a:pt x="1124882" y="334623"/>
                    <a:pt x="1125170" y="384377"/>
                    <a:pt x="1134836" y="432707"/>
                  </a:cubicBezTo>
                  <a:cubicBezTo>
                    <a:pt x="1137557" y="446314"/>
                    <a:pt x="1141166" y="459774"/>
                    <a:pt x="1143000" y="473529"/>
                  </a:cubicBezTo>
                  <a:cubicBezTo>
                    <a:pt x="1162087" y="616685"/>
                    <a:pt x="1140958" y="504149"/>
                    <a:pt x="1159329" y="595993"/>
                  </a:cubicBezTo>
                  <a:cubicBezTo>
                    <a:pt x="1162050" y="647700"/>
                    <a:pt x="1164453" y="699425"/>
                    <a:pt x="1167493" y="751114"/>
                  </a:cubicBezTo>
                  <a:cubicBezTo>
                    <a:pt x="1169895" y="791956"/>
                    <a:pt x="1175657" y="832667"/>
                    <a:pt x="1175657" y="873579"/>
                  </a:cubicBezTo>
                  <a:cubicBezTo>
                    <a:pt x="1175657" y="1036887"/>
                    <a:pt x="1172439" y="1200203"/>
                    <a:pt x="1167493" y="1363436"/>
                  </a:cubicBezTo>
                  <a:cubicBezTo>
                    <a:pt x="1164401" y="1482560"/>
                    <a:pt x="1108240" y="1528206"/>
                    <a:pt x="1105148" y="1598716"/>
                  </a:cubicBezTo>
                  <a:cubicBezTo>
                    <a:pt x="1102056" y="1669226"/>
                    <a:pt x="1156113" y="1760889"/>
                    <a:pt x="1065811" y="1776104"/>
                  </a:cubicBezTo>
                  <a:lnTo>
                    <a:pt x="563336" y="1690007"/>
                  </a:lnTo>
                  <a:lnTo>
                    <a:pt x="171450" y="2334986"/>
                  </a:lnTo>
                  <a:lnTo>
                    <a:pt x="236764" y="2686050"/>
                  </a:lnTo>
                  <a:lnTo>
                    <a:pt x="0" y="2808514"/>
                  </a:lnTo>
                  <a:lnTo>
                    <a:pt x="122464" y="3020786"/>
                  </a:lnTo>
                  <a:lnTo>
                    <a:pt x="432707" y="3004457"/>
                  </a:lnTo>
                  <a:lnTo>
                    <a:pt x="383722" y="3257550"/>
                  </a:lnTo>
                  <a:lnTo>
                    <a:pt x="130629" y="3322864"/>
                  </a:lnTo>
                  <a:lnTo>
                    <a:pt x="155122" y="3575957"/>
                  </a:lnTo>
                  <a:lnTo>
                    <a:pt x="693964" y="4147457"/>
                  </a:lnTo>
                  <a:lnTo>
                    <a:pt x="677636" y="4114800"/>
                  </a:lnTo>
                </a:path>
              </a:pathLst>
            </a:custGeom>
            <a:noFill/>
            <a:ln w="50800"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7" name="TextovéPole 6"/>
            <p:cNvSpPr txBox="1"/>
            <p:nvPr/>
          </p:nvSpPr>
          <p:spPr>
            <a:xfrm>
              <a:off x="1730700" y="2391956"/>
              <a:ext cx="1496292" cy="193899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s-CZ" sz="2400" dirty="0" smtClean="0">
                  <a:solidFill>
                    <a:schemeClr val="accent2"/>
                  </a:solidFill>
                </a:rPr>
                <a:t>Země obvykle využívají různé nástroje</a:t>
              </a:r>
              <a:endParaRPr lang="cs-CZ" sz="2400" dirty="0">
                <a:solidFill>
                  <a:schemeClr val="accent2"/>
                </a:solidFill>
              </a:endParaRPr>
            </a:p>
          </p:txBody>
        </p:sp>
        <p:sp>
          <p:nvSpPr>
            <p:cNvPr id="8" name="TextovéPole 7"/>
            <p:cNvSpPr txBox="1"/>
            <p:nvPr/>
          </p:nvSpPr>
          <p:spPr>
            <a:xfrm>
              <a:off x="5701020" y="2761288"/>
              <a:ext cx="1693349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s-CZ" sz="2400" dirty="0" smtClean="0">
                  <a:solidFill>
                    <a:schemeClr val="accent2"/>
                  </a:solidFill>
                </a:rPr>
                <a:t>Země obvykle bez efektivních nástrojů</a:t>
              </a:r>
              <a:endParaRPr lang="cs-CZ" sz="2400" dirty="0">
                <a:solidFill>
                  <a:schemeClr val="accent2"/>
                </a:solidFill>
              </a:endParaRPr>
            </a:p>
          </p:txBody>
        </p:sp>
      </p:grpSp>
      <p:sp>
        <p:nvSpPr>
          <p:cNvPr id="9" name="TextovéPole 8"/>
          <p:cNvSpPr txBox="1"/>
          <p:nvPr/>
        </p:nvSpPr>
        <p:spPr>
          <a:xfrm>
            <a:off x="19388" y="1566400"/>
            <a:ext cx="3902532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cs-CZ" sz="2000" dirty="0"/>
              <a:t>Financování veřejné infrastruktury včetně škol, </a:t>
            </a:r>
            <a:r>
              <a:rPr lang="cs-CZ" sz="2000" dirty="0" smtClean="0"/>
              <a:t>parků</a:t>
            </a:r>
          </a:p>
          <a:p>
            <a:pPr algn="r"/>
            <a:endParaRPr lang="cs-CZ" sz="2000" dirty="0" smtClean="0"/>
          </a:p>
          <a:p>
            <a:pPr algn="r"/>
            <a:r>
              <a:rPr lang="cs-CZ" sz="2000" dirty="0" smtClean="0"/>
              <a:t>Kompenzace vlastníků, kterým územní plán snižuje hodnotu pozemku</a:t>
            </a:r>
          </a:p>
          <a:p>
            <a:pPr algn="r"/>
            <a:endParaRPr lang="cs-CZ" sz="2000" dirty="0" smtClean="0"/>
          </a:p>
          <a:p>
            <a:pPr algn="r"/>
            <a:r>
              <a:rPr lang="cs-CZ" sz="2000" dirty="0" smtClean="0"/>
              <a:t>Financování dostupného bydlení</a:t>
            </a:r>
          </a:p>
          <a:p>
            <a:pPr algn="r"/>
            <a:endParaRPr lang="cs-CZ" sz="2000" dirty="0" smtClean="0"/>
          </a:p>
          <a:p>
            <a:pPr algn="r"/>
            <a:r>
              <a:rPr lang="cs-CZ" sz="2000" dirty="0" smtClean="0"/>
              <a:t>Umísťování staveb veřejného vybavení na vhodné plochy bez potřeby výkupu pozemků městem</a:t>
            </a:r>
          </a:p>
        </p:txBody>
      </p:sp>
      <p:cxnSp>
        <p:nvCxnSpPr>
          <p:cNvPr id="12" name="Přímá spojnice se šipkou 11"/>
          <p:cNvCxnSpPr/>
          <p:nvPr/>
        </p:nvCxnSpPr>
        <p:spPr>
          <a:xfrm flipH="1" flipV="1">
            <a:off x="3921919" y="1880948"/>
            <a:ext cx="754017" cy="750025"/>
          </a:xfrm>
          <a:prstGeom prst="straightConnector1">
            <a:avLst/>
          </a:prstGeom>
          <a:noFill/>
          <a:ln w="38100">
            <a:solidFill>
              <a:schemeClr val="accent2"/>
            </a:solidFill>
            <a:tailEnd type="triangl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cxnSp>
        <p:nvCxnSpPr>
          <p:cNvPr id="13" name="Přímá spojnice se šipkou 12"/>
          <p:cNvCxnSpPr/>
          <p:nvPr/>
        </p:nvCxnSpPr>
        <p:spPr>
          <a:xfrm flipH="1" flipV="1">
            <a:off x="3898867" y="2841236"/>
            <a:ext cx="830805" cy="32592"/>
          </a:xfrm>
          <a:prstGeom prst="straightConnector1">
            <a:avLst/>
          </a:prstGeom>
          <a:noFill/>
          <a:ln w="38100">
            <a:solidFill>
              <a:schemeClr val="accent2"/>
            </a:solidFill>
            <a:tailEnd type="triangl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cxnSp>
        <p:nvCxnSpPr>
          <p:cNvPr id="15" name="Přímá spojnice se šipkou 14"/>
          <p:cNvCxnSpPr/>
          <p:nvPr/>
        </p:nvCxnSpPr>
        <p:spPr>
          <a:xfrm flipH="1">
            <a:off x="3921919" y="3172515"/>
            <a:ext cx="787694" cy="745629"/>
          </a:xfrm>
          <a:prstGeom prst="straightConnector1">
            <a:avLst/>
          </a:prstGeom>
          <a:noFill/>
          <a:ln w="38100">
            <a:solidFill>
              <a:schemeClr val="accent2"/>
            </a:solidFill>
            <a:tailEnd type="triangl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cxnSp>
        <p:nvCxnSpPr>
          <p:cNvPr id="17" name="Přímá spojnice se šipkou 16"/>
          <p:cNvCxnSpPr/>
          <p:nvPr/>
        </p:nvCxnSpPr>
        <p:spPr>
          <a:xfrm flipH="1">
            <a:off x="3878809" y="3630117"/>
            <a:ext cx="830804" cy="1004980"/>
          </a:xfrm>
          <a:prstGeom prst="straightConnector1">
            <a:avLst/>
          </a:prstGeom>
          <a:noFill/>
          <a:ln w="38100">
            <a:solidFill>
              <a:schemeClr val="accent2"/>
            </a:solidFill>
            <a:tailEnd type="triangl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</p:spTree>
    <p:extLst>
      <p:ext uri="{BB962C8B-B14F-4D97-AF65-F5344CB8AC3E}">
        <p14:creationId xmlns:p14="http://schemas.microsoft.com/office/powerpoint/2010/main" val="36035757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Nadpis 1"/>
          <p:cNvSpPr>
            <a:spLocks noGrp="1"/>
          </p:cNvSpPr>
          <p:nvPr>
            <p:ph type="title"/>
          </p:nvPr>
        </p:nvSpPr>
        <p:spPr>
          <a:xfrm>
            <a:off x="0" y="0"/>
            <a:ext cx="10515600" cy="1325563"/>
          </a:xfrm>
        </p:spPr>
        <p:txBody>
          <a:bodyPr>
            <a:normAutofit/>
          </a:bodyPr>
          <a:lstStyle/>
          <a:p>
            <a:r>
              <a:rPr lang="cs-CZ" b="1" dirty="0" smtClean="0"/>
              <a:t>Situace bez závazků developera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8" name="Obrázek 7"/>
          <p:cNvPicPr>
            <a:picLocks noChangeAspect="1"/>
          </p:cNvPicPr>
          <p:nvPr/>
        </p:nvPicPr>
        <p:blipFill rotWithShape="1">
          <a:blip r:embed="rId2"/>
          <a:srcRect r="69430"/>
          <a:stretch/>
        </p:blipFill>
        <p:spPr>
          <a:xfrm>
            <a:off x="1170471" y="1194318"/>
            <a:ext cx="3423583" cy="52624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79473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1"/>
          <p:cNvSpPr>
            <a:spLocks noGrp="1"/>
          </p:cNvSpPr>
          <p:nvPr>
            <p:ph type="title"/>
          </p:nvPr>
        </p:nvSpPr>
        <p:spPr>
          <a:xfrm>
            <a:off x="0" y="0"/>
            <a:ext cx="10515600" cy="1325563"/>
          </a:xfrm>
        </p:spPr>
        <p:txBody>
          <a:bodyPr>
            <a:normAutofit/>
          </a:bodyPr>
          <a:lstStyle/>
          <a:p>
            <a:r>
              <a:rPr lang="cs-CZ" b="1" dirty="0"/>
              <a:t>Nástroj závazků developera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/>
          </a:p>
        </p:txBody>
      </p:sp>
      <p:pic>
        <p:nvPicPr>
          <p:cNvPr id="9" name="Obrázek 8"/>
          <p:cNvPicPr>
            <a:picLocks noChangeAspect="1"/>
          </p:cNvPicPr>
          <p:nvPr/>
        </p:nvPicPr>
        <p:blipFill rotWithShape="1">
          <a:blip r:embed="rId2"/>
          <a:srcRect l="1" r="41129"/>
          <a:stretch/>
        </p:blipFill>
        <p:spPr>
          <a:xfrm>
            <a:off x="1181221" y="1194318"/>
            <a:ext cx="6592880" cy="52624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9257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44922"/>
          </a:xfrm>
        </p:spPr>
        <p:txBody>
          <a:bodyPr>
            <a:normAutofit/>
          </a:bodyPr>
          <a:lstStyle/>
          <a:p>
            <a:r>
              <a:rPr lang="cs-CZ" b="1" dirty="0" smtClean="0"/>
              <a:t>Nesjednávané závazky vyplývající z legislativy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872058"/>
          </a:xfrm>
        </p:spPr>
        <p:txBody>
          <a:bodyPr>
            <a:normAutofit/>
          </a:bodyPr>
          <a:lstStyle/>
          <a:p>
            <a:r>
              <a:rPr lang="cs-CZ" dirty="0" smtClean="0"/>
              <a:t>Platí pro všechny vlastníky pozemků plošně</a:t>
            </a:r>
          </a:p>
          <a:p>
            <a:pPr lvl="1"/>
            <a:r>
              <a:rPr lang="cs-CZ" dirty="0" smtClean="0"/>
              <a:t>Požadavek finančního příspěvku na veškerou technickou infrastrukturu</a:t>
            </a:r>
          </a:p>
          <a:p>
            <a:pPr lvl="1"/>
            <a:r>
              <a:rPr lang="cs-CZ" dirty="0" smtClean="0"/>
              <a:t>Požadavek </a:t>
            </a:r>
            <a:r>
              <a:rPr lang="cs-CZ" dirty="0"/>
              <a:t>výstavby sociálního bydlení vyjádřeno procentem </a:t>
            </a:r>
            <a:r>
              <a:rPr lang="cs-CZ" dirty="0" smtClean="0"/>
              <a:t>jako podmínka nové výstavby</a:t>
            </a:r>
          </a:p>
          <a:p>
            <a:pPr lvl="2"/>
            <a:r>
              <a:rPr lang="cs-CZ" dirty="0" smtClean="0"/>
              <a:t>Baskicko ve Španělsku – 75 % bydlení musí být v rámci nové výstavby sociální (např. město na sociální bydlení získá tímto způsobem zasíťované pozemky zdarma)</a:t>
            </a:r>
          </a:p>
          <a:p>
            <a:pPr lvl="2"/>
            <a:r>
              <a:rPr lang="cs-CZ" dirty="0" smtClean="0"/>
              <a:t>Švýcarsko – např. 50% finančně dostupného bydlení v rámci nové výstavby</a:t>
            </a:r>
          </a:p>
          <a:p>
            <a:pPr lvl="2"/>
            <a:r>
              <a:rPr lang="cs-CZ" dirty="0" smtClean="0"/>
              <a:t>USA</a:t>
            </a:r>
          </a:p>
          <a:p>
            <a:pPr lvl="2"/>
            <a:r>
              <a:rPr lang="cs-CZ" dirty="0" smtClean="0"/>
              <a:t>…</a:t>
            </a:r>
          </a:p>
          <a:p>
            <a:pPr lvl="1"/>
            <a:r>
              <a:rPr lang="cs-CZ" dirty="0"/>
              <a:t>Povinný odvod za zhodnocení pozemku územním plánem </a:t>
            </a:r>
            <a:endParaRPr lang="cs-CZ" dirty="0" smtClean="0"/>
          </a:p>
          <a:p>
            <a:pPr lvl="2"/>
            <a:r>
              <a:rPr lang="cs-CZ" dirty="0" smtClean="0"/>
              <a:t>Švýcarsko</a:t>
            </a:r>
            <a:r>
              <a:rPr lang="cs-CZ" dirty="0" smtClean="0"/>
              <a:t>: </a:t>
            </a:r>
            <a:r>
              <a:rPr lang="cs-CZ" dirty="0" smtClean="0"/>
              <a:t>Minimálně 20 % navýšené hodnoty změnou územního plánu vlastník pozemku při prodeji pozemku nebo realizaci výstavby odvádí veřejným rozpočtům</a:t>
            </a:r>
          </a:p>
          <a:p>
            <a:pPr lvl="1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468539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b="1" dirty="0"/>
              <a:t>Sjednávané závazky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Obce si mohou sjednat další závazky nad rámec nesjednávaných, pokud jim to legislativa umožňuje</a:t>
            </a:r>
          </a:p>
          <a:p>
            <a:endParaRPr lang="cs-CZ" dirty="0" smtClean="0"/>
          </a:p>
          <a:p>
            <a:r>
              <a:rPr lang="cs-CZ" dirty="0" smtClean="0"/>
              <a:t>Legislativa stanovuje určitý rámec, ve kterém se obec může pohybovat</a:t>
            </a:r>
          </a:p>
          <a:p>
            <a:endParaRPr lang="cs-CZ" dirty="0"/>
          </a:p>
          <a:p>
            <a:r>
              <a:rPr lang="cs-CZ" dirty="0" smtClean="0"/>
              <a:t>Místní nastavení pravidel</a:t>
            </a:r>
          </a:p>
          <a:p>
            <a:pPr lvl="1"/>
            <a:r>
              <a:rPr lang="cs-CZ" dirty="0" smtClean="0"/>
              <a:t>S pravidly platnými pro všechny – předvídatelnost, jistota</a:t>
            </a:r>
          </a:p>
          <a:p>
            <a:pPr lvl="1"/>
            <a:r>
              <a:rPr lang="cs-CZ" dirty="0" smtClean="0"/>
              <a:t>Bez jasných pravidel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354348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b="1" dirty="0"/>
              <a:t>Shrnutí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Země využívají větší či menší část hodnoty urbanizovaného území k veřejnému prospěchu</a:t>
            </a:r>
          </a:p>
          <a:p>
            <a:endParaRPr lang="cs-CZ" dirty="0"/>
          </a:p>
          <a:p>
            <a:r>
              <a:rPr lang="cs-CZ" dirty="0" smtClean="0"/>
              <a:t>Způsob se liší podle místních podmínek</a:t>
            </a:r>
          </a:p>
          <a:p>
            <a:endParaRPr lang="cs-CZ" dirty="0"/>
          </a:p>
          <a:p>
            <a:r>
              <a:rPr lang="cs-CZ" dirty="0" smtClean="0"/>
              <a:t>ČR má kde čerpat inspiraci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8548403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072443" y="411163"/>
            <a:ext cx="8695671" cy="996723"/>
          </a:xfrm>
        </p:spPr>
        <p:txBody>
          <a:bodyPr>
            <a:normAutofit/>
          </a:bodyPr>
          <a:lstStyle/>
          <a:p>
            <a:pPr algn="l"/>
            <a:r>
              <a:rPr lang="cs-CZ" sz="3200" dirty="0" smtClean="0"/>
              <a:t>  Děkuji za pozornost</a:t>
            </a:r>
            <a:endParaRPr lang="en-GB" sz="3200" dirty="0"/>
          </a:p>
        </p:txBody>
      </p:sp>
      <p:sp>
        <p:nvSpPr>
          <p:cNvPr id="7" name="Zástupný symbol pro obsah 2"/>
          <p:cNvSpPr txBox="1">
            <a:spLocks/>
          </p:cNvSpPr>
          <p:nvPr/>
        </p:nvSpPr>
        <p:spPr>
          <a:xfrm>
            <a:off x="1301573" y="2111022"/>
            <a:ext cx="9095493" cy="341732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spcBef>
                <a:spcPct val="0"/>
              </a:spcBef>
              <a:defRPr/>
            </a:pPr>
            <a:endParaRPr lang="cs-CZ" altLang="cs-CZ" b="1" dirty="0" smtClean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algn="l">
              <a:spcBef>
                <a:spcPct val="0"/>
              </a:spcBef>
              <a:defRPr/>
            </a:pPr>
            <a:r>
              <a:rPr lang="en-GB" altLang="cs-CZ" b="1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Eliška </a:t>
            </a:r>
            <a:r>
              <a:rPr lang="en-GB" altLang="cs-CZ" b="1" dirty="0" err="1" smtClean="0">
                <a:latin typeface="Calibri Light" panose="020F0302020204030204" pitchFamily="34" charset="0"/>
                <a:cs typeface="Calibri Light" panose="020F0302020204030204" pitchFamily="34" charset="0"/>
              </a:rPr>
              <a:t>Vejchodská</a:t>
            </a:r>
            <a:endParaRPr lang="en-GB" altLang="cs-CZ" b="1" dirty="0" smtClean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algn="l">
              <a:spcBef>
                <a:spcPct val="0"/>
              </a:spcBef>
              <a:defRPr/>
            </a:pPr>
            <a:endParaRPr lang="en-GB" altLang="cs-CZ" sz="1800" dirty="0" smtClean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algn="l">
              <a:lnSpc>
                <a:spcPct val="120000"/>
              </a:lnSpc>
              <a:spcBef>
                <a:spcPct val="0"/>
              </a:spcBef>
              <a:defRPr/>
            </a:pPr>
            <a:r>
              <a:rPr lang="cs-CZ" altLang="cs-CZ" sz="1800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Fakulta sociálně ekonomická, UJEP</a:t>
            </a:r>
          </a:p>
          <a:p>
            <a:pPr algn="l">
              <a:lnSpc>
                <a:spcPct val="120000"/>
              </a:lnSpc>
              <a:spcBef>
                <a:spcPct val="0"/>
              </a:spcBef>
              <a:defRPr/>
            </a:pPr>
            <a:r>
              <a:rPr lang="cs-CZ" altLang="cs-CZ" sz="1800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Fakulta humanitních studií, UK</a:t>
            </a:r>
            <a:endParaRPr lang="en-GB" altLang="cs-CZ" sz="1800" dirty="0" smtClean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algn="l">
              <a:spcBef>
                <a:spcPct val="0"/>
              </a:spcBef>
              <a:defRPr/>
            </a:pPr>
            <a:endParaRPr lang="en-GB" altLang="cs-CZ" sz="1800" dirty="0" smtClean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algn="l">
              <a:spcBef>
                <a:spcPct val="0"/>
              </a:spcBef>
              <a:defRPr/>
            </a:pPr>
            <a:r>
              <a:rPr lang="en-GB" altLang="cs-CZ" sz="1800" dirty="0" smtClean="0">
                <a:latin typeface="Calibri Light" panose="020F0302020204030204" pitchFamily="34" charset="0"/>
                <a:cs typeface="Calibri Light" panose="020F0302020204030204" pitchFamily="34" charset="0"/>
                <a:hlinkClick r:id="rId2"/>
              </a:rPr>
              <a:t>eliska.vejchodska@ujep.cz</a:t>
            </a:r>
            <a:endParaRPr lang="cs-CZ" altLang="cs-CZ" sz="1800" dirty="0" smtClean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algn="l">
              <a:spcBef>
                <a:spcPct val="0"/>
              </a:spcBef>
              <a:defRPr/>
            </a:pPr>
            <a:r>
              <a:rPr lang="cs-CZ" altLang="cs-CZ" sz="1800" dirty="0">
                <a:latin typeface="Calibri Light" panose="020F0302020204030204" pitchFamily="34" charset="0"/>
                <a:cs typeface="Calibri Light" panose="020F0302020204030204" pitchFamily="34" charset="0"/>
                <a:hlinkClick r:id="rId3"/>
              </a:rPr>
              <a:t>e</a:t>
            </a:r>
            <a:r>
              <a:rPr lang="cs-CZ" altLang="cs-CZ" sz="1800" dirty="0" smtClean="0">
                <a:latin typeface="Calibri Light" panose="020F0302020204030204" pitchFamily="34" charset="0"/>
                <a:cs typeface="Calibri Light" panose="020F0302020204030204" pitchFamily="34" charset="0"/>
                <a:hlinkClick r:id="rId3"/>
              </a:rPr>
              <a:t>liska.vejchodska@fhs.cuni.cz</a:t>
            </a:r>
            <a:endParaRPr lang="cs-CZ" altLang="cs-CZ" sz="1800" dirty="0" smtClean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algn="l">
              <a:spcBef>
                <a:spcPct val="0"/>
              </a:spcBef>
              <a:defRPr/>
            </a:pPr>
            <a:endParaRPr lang="cs-CZ" altLang="cs-CZ" sz="1800" dirty="0" smtClean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algn="l">
              <a:spcBef>
                <a:spcPct val="0"/>
              </a:spcBef>
              <a:defRPr/>
            </a:pPr>
            <a:endParaRPr lang="cs-CZ" altLang="cs-CZ" sz="1800" dirty="0" smtClean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>
              <a:spcBef>
                <a:spcPct val="0"/>
              </a:spcBef>
              <a:defRPr/>
            </a:pPr>
            <a:endParaRPr lang="cs-CZ" altLang="cs-CZ" sz="1800" dirty="0" smtClean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>
              <a:spcBef>
                <a:spcPct val="0"/>
              </a:spcBef>
              <a:defRPr/>
            </a:pPr>
            <a:endParaRPr lang="cs-CZ" altLang="cs-CZ" sz="1800" dirty="0" smtClean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>
              <a:spcBef>
                <a:spcPct val="0"/>
              </a:spcBef>
              <a:defRPr/>
            </a:pPr>
            <a:endParaRPr lang="cs-CZ" altLang="cs-CZ" sz="1800" dirty="0" smtClean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endParaRPr lang="cs-CZ" sz="1800" dirty="0"/>
          </a:p>
        </p:txBody>
      </p:sp>
      <p:sp>
        <p:nvSpPr>
          <p:cNvPr id="8" name="TextovéPole 7"/>
          <p:cNvSpPr txBox="1"/>
          <p:nvPr/>
        </p:nvSpPr>
        <p:spPr>
          <a:xfrm>
            <a:off x="1099430" y="5631287"/>
            <a:ext cx="963189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400" dirty="0"/>
              <a:t>Praha udržitelná? Aktuální výzvy a trendy	</a:t>
            </a:r>
            <a:r>
              <a:rPr lang="en-US" sz="1400" dirty="0"/>
              <a:t>|   </a:t>
            </a:r>
            <a:r>
              <a:rPr lang="cs-CZ" sz="1400" dirty="0"/>
              <a:t>14. června 2021     </a:t>
            </a:r>
            <a:r>
              <a:rPr lang="en-US" sz="1400" dirty="0"/>
              <a:t> |</a:t>
            </a:r>
            <a:r>
              <a:rPr lang="cs-CZ" sz="1400" dirty="0"/>
              <a:t>	Arnika</a:t>
            </a:r>
            <a:endParaRPr lang="cs-CZ" sz="1400" dirty="0"/>
          </a:p>
        </p:txBody>
      </p:sp>
    </p:spTree>
    <p:extLst>
      <p:ext uri="{BB962C8B-B14F-4D97-AF65-F5344CB8AC3E}">
        <p14:creationId xmlns:p14="http://schemas.microsoft.com/office/powerpoint/2010/main" val="38320825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Kancelář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.xml><?xml version="1.0" encoding="utf-8"?>
<a:themeOverride xmlns:a="http://schemas.openxmlformats.org/drawingml/2006/main">
  <a:clrScheme name="Kancelář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1627</TotalTime>
  <Words>276</Words>
  <Application>Microsoft Office PowerPoint</Application>
  <PresentationFormat>Širokoúhlá obrazovka</PresentationFormat>
  <Paragraphs>55</Paragraphs>
  <Slides>9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Motiv Office</vt:lpstr>
      <vt:lpstr>Závazky developerů při nové výstavbě v zahraničí</vt:lpstr>
      <vt:lpstr>Tržní hodnota urbanizované půdy</vt:lpstr>
      <vt:lpstr>Nástroje využívající hodnotu půdy v Evropě</vt:lpstr>
      <vt:lpstr>Situace bez závazků developera</vt:lpstr>
      <vt:lpstr>Nástroj závazků developera</vt:lpstr>
      <vt:lpstr>Nesjednávané závazky vyplývající z legislativy</vt:lpstr>
      <vt:lpstr>Sjednávané závazky</vt:lpstr>
      <vt:lpstr>Shrnutí</vt:lpstr>
      <vt:lpstr>  Děkuji za pozornost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Ekonomické nástroje v územním plánování</dc:title>
  <dc:creator>Eliška</dc:creator>
  <cp:lastModifiedBy>Eliška Vejchodská</cp:lastModifiedBy>
  <cp:revision>190</cp:revision>
  <dcterms:created xsi:type="dcterms:W3CDTF">2019-01-07T13:47:47Z</dcterms:created>
  <dcterms:modified xsi:type="dcterms:W3CDTF">2021-06-14T19:58:32Z</dcterms:modified>
</cp:coreProperties>
</file>