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60" r:id="rId10"/>
    <p:sldId id="261" r:id="rId11"/>
    <p:sldId id="262" r:id="rId12"/>
    <p:sldId id="263" r:id="rId13"/>
    <p:sldId id="264" r:id="rId14"/>
    <p:sldId id="265" r:id="rId15"/>
    <p:sldId id="273" r:id="rId16"/>
    <p:sldId id="275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91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427614F-6EC9-472F-93AB-8AEC696D931E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BDEDAD2-A706-433C-8B01-08524B89198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805" y="3068960"/>
            <a:ext cx="6553200" cy="20364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4885" y="188640"/>
            <a:ext cx="7175351" cy="325220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роль </a:t>
            </a:r>
            <a:r>
              <a:rPr lang="ru-RU" sz="3200" b="1" dirty="0"/>
              <a:t>общественности в охране </a:t>
            </a:r>
            <a:r>
              <a:rPr lang="ru-RU" sz="3200" b="1" dirty="0" smtClean="0"/>
              <a:t>природы, некоторые результаты совместной деятельности с </a:t>
            </a:r>
            <a:r>
              <a:rPr lang="en-US" sz="3200" b="1" dirty="0" err="1" smtClean="0"/>
              <a:t>arnika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pic>
        <p:nvPicPr>
          <p:cNvPr id="1026" name="Picture 2" descr="G:\Николай\плакаты баннеры\ЛОГО\Arnika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338513"/>
            <a:ext cx="1695797" cy="106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157" y="3440848"/>
            <a:ext cx="1763662" cy="17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Biotica_LOGO (2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86" y="3359838"/>
            <a:ext cx="1043175" cy="1096338"/>
          </a:xfrm>
          <a:prstGeom prst="rect">
            <a:avLst/>
          </a:prstGeom>
          <a:noFill/>
        </p:spPr>
      </p:pic>
      <p:pic>
        <p:nvPicPr>
          <p:cNvPr id="8" name="Рисунок 7" descr="4337051_2660009__4275968_2619694__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72" y="4456176"/>
            <a:ext cx="3384376" cy="720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752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Посадка деревьев </a:t>
            </a:r>
            <a:r>
              <a:rPr lang="ru-RU" sz="2000" b="1" dirty="0" smtClean="0">
                <a:solidFill>
                  <a:schemeClr val="tx1"/>
                </a:solidFill>
              </a:rPr>
              <a:t>24.102021 </a:t>
            </a:r>
            <a:r>
              <a:rPr lang="ru-RU" sz="2000" b="1" dirty="0">
                <a:solidFill>
                  <a:schemeClr val="tx1"/>
                </a:solidFill>
              </a:rPr>
              <a:t>г. в заповеднике «</a:t>
            </a:r>
            <a:r>
              <a:rPr lang="ru-RU" sz="2000" b="1" dirty="0" err="1">
                <a:solidFill>
                  <a:schemeClr val="tx1"/>
                </a:solidFill>
              </a:rPr>
              <a:t>ягорлык</a:t>
            </a:r>
            <a:r>
              <a:rPr lang="ru-RU" sz="2000" b="1" dirty="0">
                <a:solidFill>
                  <a:schemeClr val="tx1"/>
                </a:solidFill>
              </a:rPr>
              <a:t>», урочище «Балта»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E:\Арника проект 2021\посадки\Ягорлык посадка 24.10.2021\DSC_0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312"/>
            <a:ext cx="3995935" cy="264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Арника проект 2021\посадки\Ягорлык посадка 24.10.2021\DSC_0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74590"/>
            <a:ext cx="3296483" cy="218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Арника проект 2021\посадки\Ягорлык посадка 24.10.2021\DSC_0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30" y="2252048"/>
            <a:ext cx="3031970" cy="45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:\Арника проект 2021\посадки\Ягорлык посадка 24.10.2021\DSC_03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3946194" cy="26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E:\Арника проект 2021\посадки\Ягорлык посадка 24.10.2021\DSC_04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5146"/>
            <a:ext cx="4437760" cy="293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0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Посадка деревьев </a:t>
            </a:r>
            <a:r>
              <a:rPr lang="ru-RU" sz="2000" b="1" dirty="0" smtClean="0">
                <a:solidFill>
                  <a:schemeClr val="tx1"/>
                </a:solidFill>
              </a:rPr>
              <a:t>7.11.2021 </a:t>
            </a:r>
            <a:r>
              <a:rPr lang="ru-RU" sz="2000" b="1" dirty="0">
                <a:solidFill>
                  <a:schemeClr val="tx1"/>
                </a:solidFill>
              </a:rPr>
              <a:t>г. в </a:t>
            </a:r>
            <a:r>
              <a:rPr lang="ru-RU" sz="2000" b="1" dirty="0" err="1" smtClean="0">
                <a:solidFill>
                  <a:schemeClr val="tx1"/>
                </a:solidFill>
              </a:rPr>
              <a:t>водоохранной</a:t>
            </a:r>
            <a:r>
              <a:rPr lang="ru-RU" sz="2000" b="1" dirty="0" smtClean="0">
                <a:solidFill>
                  <a:schemeClr val="tx1"/>
                </a:solidFill>
              </a:rPr>
              <a:t> зоне села </a:t>
            </a:r>
            <a:r>
              <a:rPr lang="ru-RU" sz="2000" b="1" dirty="0" err="1" smtClean="0">
                <a:solidFill>
                  <a:schemeClr val="tx1"/>
                </a:solidFill>
              </a:rPr>
              <a:t>Гояны</a:t>
            </a:r>
            <a:r>
              <a:rPr lang="ru-RU" sz="2000" b="1" dirty="0" smtClean="0">
                <a:solidFill>
                  <a:schemeClr val="tx1"/>
                </a:solidFill>
              </a:rPr>
              <a:t>, заповедника </a:t>
            </a:r>
            <a:r>
              <a:rPr lang="ru-RU" sz="2000" b="1" dirty="0">
                <a:solidFill>
                  <a:schemeClr val="tx1"/>
                </a:solidFill>
              </a:rPr>
              <a:t>«</a:t>
            </a:r>
            <a:r>
              <a:rPr lang="ru-RU" sz="2000" b="1" dirty="0" err="1">
                <a:solidFill>
                  <a:schemeClr val="tx1"/>
                </a:solidFill>
              </a:rPr>
              <a:t>ягорлык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Арника проект 2021\посадки\ягорлык посадка медики 7.11.2021\DSC_0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1210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Арника проект 2021\посадки\ягорлык посадка медики 7.11.2021\DSC_0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527" y="1556792"/>
            <a:ext cx="31210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Арника проект 2021\посадки\ягорлык посадка медики 7.11.2021\DSC_0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72" y="1712950"/>
            <a:ext cx="2625628" cy="396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Арника проект 2021\посадки\ягорлык посадка медики 7.11.2021\DSC_0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8" y="3684670"/>
            <a:ext cx="6571866" cy="43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3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Арника проект 2021\посадки\ягорлык посадка 20.112021\сжат_08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2241444"/>
            <a:ext cx="3215133" cy="431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Арника проект 2021\посадки\ягорлык посадка 20.112021\DсжатSC_0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" y="764704"/>
            <a:ext cx="233701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60672" cy="103942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Посадка деревьев </a:t>
            </a:r>
            <a:r>
              <a:rPr lang="ru-RU" sz="2400" b="1" dirty="0" smtClean="0">
                <a:solidFill>
                  <a:schemeClr val="tx1"/>
                </a:solidFill>
              </a:rPr>
              <a:t>20.11.2021 </a:t>
            </a:r>
            <a:r>
              <a:rPr lang="ru-RU" sz="2400" b="1" dirty="0">
                <a:solidFill>
                  <a:schemeClr val="tx1"/>
                </a:solidFill>
              </a:rPr>
              <a:t>г. в </a:t>
            </a:r>
            <a:r>
              <a:rPr lang="ru-RU" sz="2400" b="1" dirty="0" err="1">
                <a:solidFill>
                  <a:schemeClr val="tx1"/>
                </a:solidFill>
              </a:rPr>
              <a:t>водоохранной</a:t>
            </a:r>
            <a:r>
              <a:rPr lang="ru-RU" sz="2400" b="1" dirty="0">
                <a:solidFill>
                  <a:schemeClr val="tx1"/>
                </a:solidFill>
              </a:rPr>
              <a:t> зоне села </a:t>
            </a:r>
            <a:r>
              <a:rPr lang="ru-RU" sz="2400" b="1" dirty="0" err="1">
                <a:solidFill>
                  <a:schemeClr val="tx1"/>
                </a:solidFill>
              </a:rPr>
              <a:t>Гояны</a:t>
            </a:r>
            <a:r>
              <a:rPr lang="ru-RU" sz="2400" b="1" dirty="0">
                <a:solidFill>
                  <a:schemeClr val="tx1"/>
                </a:solidFill>
              </a:rPr>
              <a:t>, заповедника «</a:t>
            </a:r>
            <a:r>
              <a:rPr lang="ru-RU" sz="2400" b="1" dirty="0" err="1">
                <a:solidFill>
                  <a:schemeClr val="tx1"/>
                </a:solidFill>
              </a:rPr>
              <a:t>ягорлык</a:t>
            </a:r>
            <a:r>
              <a:rPr lang="ru-RU" sz="2400" b="1" dirty="0">
                <a:solidFill>
                  <a:schemeClr val="tx1"/>
                </a:solidFill>
              </a:rPr>
              <a:t>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Арника проект 2021\посадки\ягорлык посадка 20.112021\сжат_0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03944"/>
            <a:ext cx="3960440" cy="262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Арника проект 2021\посадки\ягорлык посадка 20.112021\сжатC_08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5"/>
          <a:stretch/>
        </p:blipFill>
        <p:spPr bwMode="auto">
          <a:xfrm>
            <a:off x="-172293" y="4198288"/>
            <a:ext cx="2592288" cy="292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Арника проект 2021\посадки\ягорлык посадка 20.112021\сжат_08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3744416" cy="24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5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E:\Арника проект 2021\посадки\посадка в сухой рыбнице 14.11 2021\252973205_868012913889795_59593299039300235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97" y="4637287"/>
            <a:ext cx="3431580" cy="257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60672" cy="103942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Посадка деревьев </a:t>
            </a:r>
            <a:r>
              <a:rPr lang="ru-RU" sz="2400" b="1" dirty="0" smtClean="0">
                <a:solidFill>
                  <a:schemeClr val="tx1"/>
                </a:solidFill>
              </a:rPr>
              <a:t>14.11.2021 </a:t>
            </a:r>
            <a:r>
              <a:rPr lang="ru-RU" sz="2400" b="1" dirty="0">
                <a:solidFill>
                  <a:schemeClr val="tx1"/>
                </a:solidFill>
              </a:rPr>
              <a:t>г. в </a:t>
            </a:r>
            <a:r>
              <a:rPr lang="ru-RU" sz="2400" b="1" dirty="0" err="1">
                <a:solidFill>
                  <a:schemeClr val="tx1"/>
                </a:solidFill>
              </a:rPr>
              <a:t>водоохранной</a:t>
            </a:r>
            <a:r>
              <a:rPr lang="ru-RU" sz="2400" b="1" dirty="0">
                <a:solidFill>
                  <a:schemeClr val="tx1"/>
                </a:solidFill>
              </a:rPr>
              <a:t> зоне </a:t>
            </a:r>
            <a:r>
              <a:rPr lang="ru-RU" sz="2400" b="1" dirty="0" smtClean="0">
                <a:solidFill>
                  <a:schemeClr val="tx1"/>
                </a:solidFill>
              </a:rPr>
              <a:t>реки сухая рыбница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E:\Арника проект 2021\посадки\посадка в сухой рыбнице 14.11 2021\252742217_924349421538760_753773985818475423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6984"/>
            <a:ext cx="2360117" cy="314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Арника проект 2021\посадки\посадка в сухой рыбнице 14.11 2021\253039180_266456245439421_888176242477102447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43501"/>
            <a:ext cx="2365716" cy="31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Арника проект 2021\посадки\посадка в сухой рыбнице 14.11 2021\254158996_192444643060950_27352320482584864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05366"/>
            <a:ext cx="2358920" cy="314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Арника проект 2021\посадки\посадка в сухой рыбнице 14.11 2021\256180297_320872782806318_1688107990569102768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90" y="1416984"/>
            <a:ext cx="2429610" cy="323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E:\Арника проект 2021\посадки\посадка в сухой рыбнице 14.11 2021\255403276_422207845954741_4688160682040519584_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6" b="15585"/>
          <a:stretch/>
        </p:blipFill>
        <p:spPr bwMode="auto">
          <a:xfrm>
            <a:off x="33427" y="4579574"/>
            <a:ext cx="3854299" cy="23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E:\Арника проект 2021\посадки\посадка в сухой рыбнице 14.11 2021\256212144_637959044027846_8189921428952141962_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2"/>
          <a:stretch/>
        </p:blipFill>
        <p:spPr bwMode="auto">
          <a:xfrm>
            <a:off x="3522610" y="4476583"/>
            <a:ext cx="2599302" cy="29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6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Создание искусственных гнезд для водоплавающих птиц в заповеднике «</a:t>
            </a:r>
            <a:r>
              <a:rPr lang="ru-RU" sz="2000" b="1" dirty="0" err="1" smtClean="0">
                <a:solidFill>
                  <a:schemeClr val="tx1"/>
                </a:solidFill>
              </a:rPr>
              <a:t>Ягорлык</a:t>
            </a:r>
            <a:r>
              <a:rPr lang="ru-RU" sz="2000" b="1" dirty="0" smtClean="0">
                <a:solidFill>
                  <a:schemeClr val="tx1"/>
                </a:solidFill>
              </a:rPr>
              <a:t>» 2021-2022 год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Арника проект 2021\посадки\искуственные гнезда\243299567_408464070871729_470221688836121976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7062"/>
            <a:ext cx="3233936" cy="43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Арника проект 2021\посадки\искуственные гнезда\243650861_1298495407247920_610636727439197186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875"/>
            <a:ext cx="4855840" cy="48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Устройство родника и водопоя для животных в с. </a:t>
            </a:r>
            <a:r>
              <a:rPr lang="ru-RU" sz="2000" b="1" dirty="0" err="1">
                <a:solidFill>
                  <a:schemeClr val="tx1"/>
                </a:solidFill>
              </a:rPr>
              <a:t>Глиное</a:t>
            </a:r>
            <a:r>
              <a:rPr lang="ru-RU" sz="2000" b="1" dirty="0">
                <a:solidFill>
                  <a:schemeClr val="tx1"/>
                </a:solidFill>
              </a:rPr>
              <a:t> в 2023 году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91" y="1330663"/>
            <a:ext cx="3667873" cy="24479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92595"/>
            <a:ext cx="1592379" cy="2385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5" y="1447799"/>
            <a:ext cx="3492467" cy="2330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94052"/>
            <a:ext cx="3743394" cy="2498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07" y="3794052"/>
            <a:ext cx="2081937" cy="2775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5" y="3840502"/>
            <a:ext cx="3779912" cy="252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6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70" y="3750921"/>
            <a:ext cx="2254172" cy="30055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93239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Обустройство санитарной зоны в заповеднике </a:t>
            </a:r>
            <a:r>
              <a:rPr lang="ru-RU" sz="2000" b="1" dirty="0" err="1">
                <a:solidFill>
                  <a:schemeClr val="tx1"/>
                </a:solidFill>
              </a:rPr>
              <a:t>Ягорлык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1" y="1484784"/>
            <a:ext cx="3404196" cy="25531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68" y="1210118"/>
            <a:ext cx="2346208" cy="3128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08720"/>
            <a:ext cx="2572256" cy="342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6" y="4037931"/>
            <a:ext cx="1995686" cy="2660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52" y="3523795"/>
            <a:ext cx="2424517" cy="32326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31" y="4191580"/>
            <a:ext cx="192367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24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039" y="0"/>
            <a:ext cx="10353039" cy="6858000"/>
          </a:xfrm>
        </p:spPr>
      </p:pic>
    </p:spTree>
    <p:extLst>
      <p:ext uri="{BB962C8B-B14F-4D97-AF65-F5344CB8AC3E}">
        <p14:creationId xmlns:p14="http://schemas.microsoft.com/office/powerpoint/2010/main" val="1887894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60672" cy="792088"/>
          </a:xfrm>
        </p:spPr>
        <p:txBody>
          <a:bodyPr>
            <a:noAutofit/>
          </a:bodyPr>
          <a:lstStyle/>
          <a:p>
            <a:r>
              <a:rPr lang="ru-RU" sz="1400" b="1" i="1" dirty="0">
                <a:solidFill>
                  <a:schemeClr val="tx1"/>
                </a:solidFill>
              </a:rPr>
              <a:t>Каждый гражданин имеет право на безопасную для его жизни и здоровья окружающую природную среду, охрану здоровья от неблагоприятного воздействия окружающей природной среды, вызванного хозяйственной или иной деятельностью, аварий, катастроф, стихийных бедствий. Это право включает: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 fontScale="40000" lnSpcReduction="20000"/>
          </a:bodyPr>
          <a:lstStyle/>
          <a:p>
            <a:r>
              <a:rPr lang="ru-RU" sz="2900" b="1" dirty="0">
                <a:solidFill>
                  <a:schemeClr val="tx1"/>
                </a:solidFill>
              </a:rPr>
              <a:t>право на участие в обсуждении проектов законодательных актов, материалов по размещению, строительству и реконструкции объектов, которые могут отрицательно влиять на состояние окружающей природной среды, и внесение предложений в государственные и хозяйственные органы, учреждения и организации по этим вопросам</a:t>
            </a:r>
            <a:r>
              <a:rPr lang="ru-RU" sz="2900" b="1" dirty="0" smtClean="0">
                <a:solidFill>
                  <a:schemeClr val="tx1"/>
                </a:solidFill>
              </a:rPr>
              <a:t>;</a:t>
            </a:r>
          </a:p>
          <a:p>
            <a:pPr marL="114300" indent="0">
              <a:buNone/>
            </a:pPr>
            <a:endParaRPr lang="ru-RU" sz="2900" b="1" dirty="0">
              <a:solidFill>
                <a:schemeClr val="tx1"/>
              </a:solidFill>
            </a:endParaRPr>
          </a:p>
          <a:p>
            <a:r>
              <a:rPr lang="ru-RU" sz="2900" b="1" dirty="0" smtClean="0">
                <a:solidFill>
                  <a:schemeClr val="tx1"/>
                </a:solidFill>
              </a:rPr>
              <a:t>право </a:t>
            </a:r>
            <a:r>
              <a:rPr lang="ru-RU" sz="2900" b="1" dirty="0">
                <a:solidFill>
                  <a:schemeClr val="tx1"/>
                </a:solidFill>
              </a:rPr>
              <a:t>на участие в разработке и осуществлении мероприятий по охране окружающей природной среды, рациональному и комплексному использованию природных ресурсов</a:t>
            </a:r>
            <a:r>
              <a:rPr lang="ru-RU" sz="2900" b="1" dirty="0" smtClean="0">
                <a:solidFill>
                  <a:schemeClr val="tx1"/>
                </a:solidFill>
              </a:rPr>
              <a:t>;</a:t>
            </a:r>
          </a:p>
          <a:p>
            <a:pPr marL="114300" indent="0">
              <a:buNone/>
            </a:pPr>
            <a:endParaRPr lang="ru-RU" sz="2900" b="1" dirty="0">
              <a:solidFill>
                <a:schemeClr val="tx1"/>
              </a:solidFill>
            </a:endParaRPr>
          </a:p>
          <a:p>
            <a:r>
              <a:rPr lang="ru-RU" sz="2900" b="1" dirty="0" smtClean="0">
                <a:solidFill>
                  <a:schemeClr val="tx1"/>
                </a:solidFill>
              </a:rPr>
              <a:t>право </a:t>
            </a:r>
            <a:r>
              <a:rPr lang="ru-RU" sz="2900" b="1" dirty="0">
                <a:solidFill>
                  <a:schemeClr val="tx1"/>
                </a:solidFill>
              </a:rPr>
              <a:t>на осуществление гражданином общего и специального использования природных ресурсов</a:t>
            </a:r>
            <a:r>
              <a:rPr lang="ru-RU" sz="2900" b="1" dirty="0" smtClean="0">
                <a:solidFill>
                  <a:schemeClr val="tx1"/>
                </a:solidFill>
              </a:rPr>
              <a:t>;</a:t>
            </a:r>
          </a:p>
          <a:p>
            <a:endParaRPr lang="ru-RU" sz="2900" b="1" dirty="0">
              <a:solidFill>
                <a:schemeClr val="tx1"/>
              </a:solidFill>
            </a:endParaRPr>
          </a:p>
          <a:p>
            <a:r>
              <a:rPr lang="ru-RU" sz="2900" b="1" dirty="0" smtClean="0">
                <a:solidFill>
                  <a:schemeClr val="tx1"/>
                </a:solidFill>
              </a:rPr>
              <a:t>право </a:t>
            </a:r>
            <a:r>
              <a:rPr lang="ru-RU" sz="2900" b="1" dirty="0">
                <a:solidFill>
                  <a:schemeClr val="tx1"/>
                </a:solidFill>
              </a:rPr>
              <a:t>на объединение граждан в общественные экологические организации</a:t>
            </a:r>
            <a:r>
              <a:rPr lang="ru-RU" sz="2900" b="1" dirty="0" smtClean="0">
                <a:solidFill>
                  <a:schemeClr val="tx1"/>
                </a:solidFill>
              </a:rPr>
              <a:t>;</a:t>
            </a:r>
          </a:p>
          <a:p>
            <a:pPr marL="114300" indent="0">
              <a:buNone/>
            </a:pPr>
            <a:endParaRPr lang="ru-RU" sz="2900" b="1" dirty="0">
              <a:solidFill>
                <a:schemeClr val="tx1"/>
              </a:solidFill>
            </a:endParaRPr>
          </a:p>
          <a:p>
            <a:r>
              <a:rPr lang="ru-RU" sz="2900" b="1" dirty="0" smtClean="0">
                <a:solidFill>
                  <a:schemeClr val="tx1"/>
                </a:solidFill>
              </a:rPr>
              <a:t>право </a:t>
            </a:r>
            <a:r>
              <a:rPr lang="ru-RU" sz="2900" b="1" dirty="0">
                <a:solidFill>
                  <a:schemeClr val="tx1"/>
                </a:solidFill>
              </a:rPr>
              <a:t>на получение в установленном порядке полной информации о состоянии окружающей природной среды и ее воздействии на здоровье населения</a:t>
            </a:r>
            <a:r>
              <a:rPr lang="ru-RU" sz="2900" b="1" dirty="0" smtClean="0">
                <a:solidFill>
                  <a:schemeClr val="tx1"/>
                </a:solidFill>
              </a:rPr>
              <a:t>;</a:t>
            </a:r>
          </a:p>
          <a:p>
            <a:pPr marL="114300" indent="0">
              <a:buNone/>
            </a:pPr>
            <a:endParaRPr lang="ru-RU" sz="2900" b="1" dirty="0">
              <a:solidFill>
                <a:schemeClr val="tx1"/>
              </a:solidFill>
            </a:endParaRPr>
          </a:p>
          <a:p>
            <a:r>
              <a:rPr lang="ru-RU" sz="2900" b="1" dirty="0" smtClean="0">
                <a:solidFill>
                  <a:schemeClr val="tx1"/>
                </a:solidFill>
              </a:rPr>
              <a:t>право </a:t>
            </a:r>
            <a:r>
              <a:rPr lang="ru-RU" sz="2900" b="1" dirty="0">
                <a:solidFill>
                  <a:schemeClr val="tx1"/>
                </a:solidFill>
              </a:rPr>
              <a:t>на социальное и государственное страхование, образование государственных и общественных резервных и иных фондов помощи, организацию медицинского обслуживания населения</a:t>
            </a:r>
            <a:r>
              <a:rPr lang="ru-RU" sz="2900" b="1" dirty="0" smtClean="0">
                <a:solidFill>
                  <a:schemeClr val="tx1"/>
                </a:solidFill>
              </a:rPr>
              <a:t>;</a:t>
            </a:r>
          </a:p>
          <a:p>
            <a:pPr marL="114300" indent="0">
              <a:buNone/>
            </a:pPr>
            <a:endParaRPr lang="ru-RU" sz="2900" b="1" dirty="0">
              <a:solidFill>
                <a:schemeClr val="tx1"/>
              </a:solidFill>
            </a:endParaRPr>
          </a:p>
          <a:p>
            <a:r>
              <a:rPr lang="ru-RU" sz="2900" b="1" dirty="0" smtClean="0">
                <a:solidFill>
                  <a:schemeClr val="tx1"/>
                </a:solidFill>
              </a:rPr>
              <a:t>право </a:t>
            </a:r>
            <a:r>
              <a:rPr lang="ru-RU" sz="2900" b="1" dirty="0">
                <a:solidFill>
                  <a:schemeClr val="tx1"/>
                </a:solidFill>
              </a:rPr>
              <a:t>на получение экологического воспитания и образования</a:t>
            </a:r>
            <a:r>
              <a:rPr lang="ru-RU" sz="2900" b="1" dirty="0" smtClean="0">
                <a:solidFill>
                  <a:schemeClr val="tx1"/>
                </a:solidFill>
              </a:rPr>
              <a:t>;</a:t>
            </a:r>
          </a:p>
          <a:p>
            <a:pPr marL="114300" indent="0">
              <a:buNone/>
            </a:pPr>
            <a:r>
              <a:rPr lang="ru-RU" sz="2900" b="1" dirty="0" smtClean="0">
                <a:solidFill>
                  <a:schemeClr val="tx1"/>
                </a:solidFill>
              </a:rPr>
              <a:t> </a:t>
            </a:r>
            <a:endParaRPr lang="ru-RU" sz="2900" b="1" dirty="0">
              <a:solidFill>
                <a:schemeClr val="tx1"/>
              </a:solidFill>
            </a:endParaRPr>
          </a:p>
          <a:p>
            <a:r>
              <a:rPr lang="ru-RU" sz="2900" b="1" dirty="0" smtClean="0">
                <a:solidFill>
                  <a:schemeClr val="tx1"/>
                </a:solidFill>
              </a:rPr>
              <a:t>право </a:t>
            </a:r>
            <a:r>
              <a:rPr lang="ru-RU" sz="2900" b="1" dirty="0">
                <a:solidFill>
                  <a:schemeClr val="tx1"/>
                </a:solidFill>
              </a:rPr>
              <a:t>на предъявление в суд исков к предприятиям, учреждениям и организациям, независимо от их подчиненности и форм собственности, и к гражданам о возмещении ущерба, причиненного их здоровью и имуществу вследствие отрицательного воздействия на окружающую среду</a:t>
            </a:r>
            <a:r>
              <a:rPr lang="ru-RU" sz="2900" b="1" dirty="0" smtClean="0">
                <a:solidFill>
                  <a:schemeClr val="tx1"/>
                </a:solidFill>
              </a:rPr>
              <a:t>;</a:t>
            </a:r>
          </a:p>
          <a:p>
            <a:pPr marL="114300" indent="0">
              <a:buNone/>
            </a:pPr>
            <a:endParaRPr lang="ru-RU" sz="2900" b="1" dirty="0">
              <a:solidFill>
                <a:schemeClr val="tx1"/>
              </a:solidFill>
            </a:endParaRPr>
          </a:p>
          <a:p>
            <a:r>
              <a:rPr lang="ru-RU" sz="2900" b="1" dirty="0" smtClean="0">
                <a:solidFill>
                  <a:schemeClr val="tx1"/>
                </a:solidFill>
              </a:rPr>
              <a:t>право </a:t>
            </a:r>
            <a:r>
              <a:rPr lang="ru-RU" sz="2900" b="1" dirty="0">
                <a:solidFill>
                  <a:schemeClr val="tx1"/>
                </a:solidFill>
              </a:rPr>
              <a:t>на участие в собраниях, митингах, пикетах, шествиях, демонстрациях, петициях, референдумах по охране окружающей природной среды.</a:t>
            </a:r>
          </a:p>
          <a:p>
            <a:pPr marL="11430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548679"/>
            <a:ext cx="8260672" cy="864097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chemeClr val="tx1"/>
                </a:solidFill>
              </a:rPr>
              <a:t>Общественный контроль в области охраны окружающей среды (общественный экологический контроль)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7274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1. Общественный контроль в области охраны окружающей среды (общественный экологический контроль) осуществляется в целях защиты прав граждан на благоприятную окружающую среду и предотвращения нарушения законодательства в области охраны окружающей среды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2. Общественный контроль в области охраны окружающей среды (общественный экологический контроль) осуществляется общественными объединениями и иными некоммерческими организациями в соответствии с их уставами, а также гражданами Приднестровской Молдавской Республики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3. Результаты общественного контроля в области охраны окружающей среды (общественного экологического контроля), представленные в органы государственной власти, органы местного самоуправления Приднестровской Молдавской Республики, подлежат обязательному рассмотрению в порядке, установленном законодательством Приднестровской Молдавской Республики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4. Порядок проведения контроля в области охраны окружающей среды (общественного экологического контроля) регулируется законодательством Приднестровской Молдавской Республики.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590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0"/>
            <a:ext cx="8260672" cy="1447799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tx1"/>
                </a:solidFill>
              </a:rPr>
              <a:t>Общественный экологический совет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036496" cy="5760640"/>
          </a:xfrm>
        </p:spPr>
        <p:txBody>
          <a:bodyPr>
            <a:normAutofit fontScale="40000" lnSpcReduction="20000"/>
          </a:bodyPr>
          <a:lstStyle/>
          <a:p>
            <a:r>
              <a:rPr lang="ru-RU" sz="3000" b="1" dirty="0">
                <a:solidFill>
                  <a:schemeClr val="tx1"/>
                </a:solidFill>
              </a:rPr>
              <a:t>1. Членами Совета выступают специалисты в области природопользования и охраны окружающей среды, а также представители экологических и иных общественных объединений, выполняющих экологические функции</a:t>
            </a:r>
            <a:r>
              <a:rPr lang="ru-RU" sz="30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3000" b="1" dirty="0">
              <a:solidFill>
                <a:schemeClr val="tx1"/>
              </a:solidFill>
            </a:endParaRPr>
          </a:p>
          <a:p>
            <a:r>
              <a:rPr lang="ru-RU" sz="3000" b="1" dirty="0">
                <a:solidFill>
                  <a:schemeClr val="tx1"/>
                </a:solidFill>
              </a:rPr>
              <a:t>2. Решение о вступлении в Совет новых членов принимается посредством издания соответствующего ведомственного акта Министерства сельского хозяйства и природных ресурсов Приднестровской Молдавской Республики по решению Совета (при условии, если за него проголосовало не менее 2/3 от числа присутствующих на заседании членов Совета) на основании письменного заявления представителя экологической организации или иного общественного объединения, выполняющего экологические функции, с предоставлением подтверждающих документов</a:t>
            </a:r>
            <a:r>
              <a:rPr lang="ru-RU" sz="30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3000" b="1" dirty="0">
              <a:solidFill>
                <a:schemeClr val="tx1"/>
              </a:solidFill>
            </a:endParaRPr>
          </a:p>
          <a:p>
            <a:r>
              <a:rPr lang="ru-RU" sz="3000" b="1" dirty="0">
                <a:solidFill>
                  <a:schemeClr val="tx1"/>
                </a:solidFill>
              </a:rPr>
              <a:t>3. Для углубленного изучения и анализа отдельных проблем и вопросов Совет может образовывать постоянные и временные секции, комиссии и рабочие группы, руководство деятельностью которых осуществляется председателем и заместителем Совета. Состав, полномочия и порядок деятельности секций, комиссий и рабочих групп определяются Советом</a:t>
            </a:r>
            <a:r>
              <a:rPr lang="ru-RU" sz="30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3000" b="1" dirty="0">
              <a:solidFill>
                <a:schemeClr val="tx1"/>
              </a:solidFill>
            </a:endParaRPr>
          </a:p>
          <a:p>
            <a:r>
              <a:rPr lang="ru-RU" sz="3000" b="1" dirty="0">
                <a:solidFill>
                  <a:schemeClr val="tx1"/>
                </a:solidFill>
              </a:rPr>
              <a:t>4. На заседания Совета могут приглашаться эксперты из числа ведущих специалистов по профилю рассматриваемой проблемы</a:t>
            </a:r>
            <a:r>
              <a:rPr lang="ru-RU" sz="30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3000" b="1" dirty="0">
              <a:solidFill>
                <a:schemeClr val="tx1"/>
              </a:solidFill>
            </a:endParaRPr>
          </a:p>
          <a:p>
            <a:r>
              <a:rPr lang="ru-RU" sz="3000" b="1" dirty="0">
                <a:solidFill>
                  <a:schemeClr val="tx1"/>
                </a:solidFill>
              </a:rPr>
              <a:t>5. Эксперты по решению Совета могут объединяться в секции, комиссии и рабочие группы</a:t>
            </a:r>
            <a:r>
              <a:rPr lang="ru-RU" sz="30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3000" b="1" dirty="0">
              <a:solidFill>
                <a:schemeClr val="tx1"/>
              </a:solidFill>
            </a:endParaRPr>
          </a:p>
          <a:p>
            <a:r>
              <a:rPr lang="ru-RU" sz="3000" b="1" dirty="0">
                <a:solidFill>
                  <a:schemeClr val="tx1"/>
                </a:solidFill>
              </a:rPr>
              <a:t>6. Эксперты по поручению Совета готовят письменные заключения, отчеты и иные документы, отражающие их мнения по рассматриваемой проблеме</a:t>
            </a:r>
            <a:r>
              <a:rPr lang="ru-RU" sz="30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3000" b="1" dirty="0">
              <a:solidFill>
                <a:schemeClr val="tx1"/>
              </a:solidFill>
            </a:endParaRPr>
          </a:p>
          <a:p>
            <a:r>
              <a:rPr lang="ru-RU" sz="3000" b="1" dirty="0">
                <a:solidFill>
                  <a:schemeClr val="tx1"/>
                </a:solidFill>
              </a:rPr>
              <a:t>7. Эксперты могут участвовать в заседаниях Совета при обсуждении проблем, над решением которых они работали</a:t>
            </a:r>
            <a:r>
              <a:rPr lang="ru-RU" sz="30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3000" b="1" dirty="0">
              <a:solidFill>
                <a:schemeClr val="tx1"/>
              </a:solidFill>
            </a:endParaRPr>
          </a:p>
          <a:p>
            <a:r>
              <a:rPr lang="ru-RU" sz="3000" b="1" dirty="0">
                <a:solidFill>
                  <a:schemeClr val="tx1"/>
                </a:solidFill>
              </a:rPr>
              <a:t>8. По решению Совета, эксперты, участвующие в заседании Совета, могут обладать правом совещательного голоса</a:t>
            </a:r>
            <a:r>
              <a:rPr lang="ru-RU" sz="3000" b="1" dirty="0" smtClean="0">
                <a:solidFill>
                  <a:schemeClr val="tx1"/>
                </a:solidFill>
              </a:rPr>
              <a:t>.</a:t>
            </a:r>
          </a:p>
          <a:p>
            <a:endParaRPr lang="ru-RU" sz="3000" b="1" dirty="0">
              <a:solidFill>
                <a:schemeClr val="tx1"/>
              </a:solidFill>
            </a:endParaRPr>
          </a:p>
          <a:p>
            <a:r>
              <a:rPr lang="ru-RU" sz="3000" b="1" dirty="0">
                <a:solidFill>
                  <a:schemeClr val="tx1"/>
                </a:solidFill>
              </a:rPr>
              <a:t>9. Совет разрабатывает и представляет руководству Министерства сельского хозяйства и природных ресурсов Приднестровской Молдавской Республики предложения по совершенствованию деятельности Совета, изменению его состава и другим вопросам, отнесенным к его компетенции.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5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tx1"/>
                </a:solidFill>
              </a:rPr>
              <a:t>Порядок действий добровольного экологического инспектора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475252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1. Общественный контроль в области охраны окружающей среды (общественный экологический контроль) осуществляется общественными объединениями и иными некоммерческими организациями в соответствии с их уставами, а также гражданами Приднестровской Молдавской Республики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2. Добровольные экологические инспектора в своей природоохранной деятельности обязаны соблюдать нормы действующего законодательства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3. Действия добровольного экологического инспектора заключаются в предупреждении и пресечении фактов нарушения природоохранного законодательства и не должны ущемлять законных прав других граждан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4. Действия добровольного экологического инспектора должны быть максимально безопасны для сторон, добровольный экологический инспектор не имеет права применять силу и опасные средства против потенциального правонарушителя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5. Добровольный экологический инспектор при выявлении факта либо попытки нарушения законодательства Приднестровской Молдавской Республики в области природопользования и экологии обязан незамедлительно предоставить информацию в соответствующие уполномоченные организации.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569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i="1" dirty="0">
                <a:solidFill>
                  <a:schemeClr val="tx1"/>
                </a:solidFill>
              </a:rPr>
              <a:t>Информация о выявлении </a:t>
            </a:r>
            <a:r>
              <a:rPr lang="ru-RU" sz="1600" b="1" i="1" dirty="0" smtClean="0">
                <a:solidFill>
                  <a:schemeClr val="tx1"/>
                </a:solidFill>
              </a:rPr>
              <a:t>факта, </a:t>
            </a:r>
            <a:r>
              <a:rPr lang="ru-RU" sz="1600" b="1" i="1" dirty="0">
                <a:solidFill>
                  <a:schemeClr val="tx1"/>
                </a:solidFill>
              </a:rPr>
              <a:t>либо попытки нарушения законодательства Приднестровской Молдавской Республики в области природопользования в обязательном порядке должна содержать следующие сведения: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70000" lnSpcReduction="20000"/>
          </a:bodyPr>
          <a:lstStyle/>
          <a:p>
            <a:r>
              <a:rPr lang="ru-RU" sz="2600" b="1" dirty="0">
                <a:solidFill>
                  <a:schemeClr val="tx1"/>
                </a:solidFill>
              </a:rPr>
              <a:t>а) в случае непосредственных действий</a:t>
            </a:r>
          </a:p>
          <a:p>
            <a:r>
              <a:rPr lang="ru-RU" dirty="0">
                <a:solidFill>
                  <a:schemeClr val="tx1"/>
                </a:solidFill>
              </a:rPr>
              <a:t>- место действий; </a:t>
            </a:r>
          </a:p>
          <a:p>
            <a:r>
              <a:rPr lang="ru-RU" dirty="0">
                <a:solidFill>
                  <a:schemeClr val="tx1"/>
                </a:solidFill>
              </a:rPr>
              <a:t>- в чем заключается факт правонарушения;</a:t>
            </a:r>
          </a:p>
          <a:p>
            <a:r>
              <a:rPr lang="ru-RU" dirty="0">
                <a:solidFill>
                  <a:schemeClr val="tx1"/>
                </a:solidFill>
              </a:rPr>
              <a:t>- кто осуществляет противозаконные действия.</a:t>
            </a:r>
          </a:p>
          <a:p>
            <a:r>
              <a:rPr lang="ru-RU" dirty="0">
                <a:solidFill>
                  <a:schemeClr val="tx1"/>
                </a:solidFill>
              </a:rPr>
              <a:t>При этом до получения ответа от соответствующих структур, добровольный экологический инспектор имеет право требовать предоставления разрешительных документов на осуществление природопользования, фиксировать на все доступные устройства происходящие действия.</a:t>
            </a:r>
          </a:p>
          <a:p>
            <a:r>
              <a:rPr lang="ru-RU" sz="2600" b="1" dirty="0">
                <a:solidFill>
                  <a:schemeClr val="tx1"/>
                </a:solidFill>
              </a:rPr>
              <a:t>б) в случае выявления последствий нарушения природоохранного законодательства:</a:t>
            </a:r>
          </a:p>
          <a:p>
            <a:r>
              <a:rPr lang="ru-RU" dirty="0">
                <a:solidFill>
                  <a:schemeClr val="tx1"/>
                </a:solidFill>
              </a:rPr>
              <a:t>- место обнаружения;</a:t>
            </a:r>
          </a:p>
          <a:p>
            <a:r>
              <a:rPr lang="ru-RU" dirty="0">
                <a:solidFill>
                  <a:schemeClr val="tx1"/>
                </a:solidFill>
              </a:rPr>
              <a:t>- в чем заключается факт правонарушения;</a:t>
            </a:r>
          </a:p>
          <a:p>
            <a:r>
              <a:rPr lang="ru-RU" dirty="0">
                <a:solidFill>
                  <a:schemeClr val="tx1"/>
                </a:solidFill>
              </a:rPr>
              <a:t>- примерный ущерб, причиненный природе.</a:t>
            </a:r>
          </a:p>
          <a:p>
            <a:r>
              <a:rPr lang="ru-RU" dirty="0">
                <a:solidFill>
                  <a:schemeClr val="tx1"/>
                </a:solidFill>
              </a:rPr>
              <a:t>Информация должна быть направлена в контролирующие организации либо должностным лицам, уполномоченным в осуществлении государственного контроля и надзора в области природопользования и экологии в наиболее короткий срок по средствам доступных связей. </a:t>
            </a:r>
          </a:p>
          <a:p>
            <a:endParaRPr lang="ru-RU" sz="1800" b="1" i="1" cap="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101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692696"/>
            <a:ext cx="8260672" cy="755103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Уполномоченные </a:t>
            </a:r>
            <a:r>
              <a:rPr lang="ru-RU" sz="2000" b="1" i="1" dirty="0">
                <a:solidFill>
                  <a:schemeClr val="tx1"/>
                </a:solidFill>
              </a:rPr>
              <a:t>органы государственного контроля, управления и рационального использования природных ресурсов Приднестровской Молдавской Республики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517232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1. Государственная служба экологического контроля и охраны окружающей среды Приднестровской Молдавской Республики. </a:t>
            </a:r>
            <a:r>
              <a:rPr lang="ru-RU" b="1" dirty="0" smtClean="0">
                <a:solidFill>
                  <a:schemeClr val="tx1"/>
                </a:solidFill>
              </a:rPr>
              <a:t> MD-3300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г.Тирасполь</a:t>
            </a:r>
            <a:r>
              <a:rPr lang="ru-RU" b="1" dirty="0">
                <a:solidFill>
                  <a:schemeClr val="tx1"/>
                </a:solidFill>
              </a:rPr>
              <a:t>, ул. Мира, 50,</a:t>
            </a:r>
          </a:p>
          <a:p>
            <a:r>
              <a:rPr lang="ru-RU" b="1" dirty="0">
                <a:solidFill>
                  <a:schemeClr val="tx1"/>
                </a:solidFill>
              </a:rPr>
              <a:t>тел./факс (533) 2-16-16</a:t>
            </a:r>
          </a:p>
          <a:p>
            <a:r>
              <a:rPr lang="ru-RU" b="1" dirty="0">
                <a:solidFill>
                  <a:schemeClr val="tx1"/>
                </a:solidFill>
              </a:rPr>
              <a:t>Электронная почта: ecology.gs.pmr@gmail.com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2. Государственное учреждение «Государственный заповедник «</a:t>
            </a:r>
            <a:r>
              <a:rPr lang="ru-RU" b="1" dirty="0" err="1">
                <a:solidFill>
                  <a:schemeClr val="tx1"/>
                </a:solidFill>
              </a:rPr>
              <a:t>Ягорлык</a:t>
            </a:r>
            <a:r>
              <a:rPr lang="ru-RU" b="1" dirty="0">
                <a:solidFill>
                  <a:schemeClr val="tx1"/>
                </a:solidFill>
              </a:rPr>
              <a:t>».</a:t>
            </a:r>
          </a:p>
          <a:p>
            <a:r>
              <a:rPr lang="ru-RU" b="1" dirty="0">
                <a:solidFill>
                  <a:schemeClr val="tx1"/>
                </a:solidFill>
              </a:rPr>
              <a:t>MD-4518, </a:t>
            </a:r>
            <a:r>
              <a:rPr lang="ru-RU" b="1" dirty="0" err="1">
                <a:solidFill>
                  <a:schemeClr val="tx1"/>
                </a:solidFill>
              </a:rPr>
              <a:t>Дубоссарский</a:t>
            </a:r>
            <a:r>
              <a:rPr lang="ru-RU" b="1" dirty="0">
                <a:solidFill>
                  <a:schemeClr val="tx1"/>
                </a:solidFill>
              </a:rPr>
              <a:t> район, с. </a:t>
            </a:r>
            <a:r>
              <a:rPr lang="ru-RU" b="1" dirty="0" err="1">
                <a:solidFill>
                  <a:schemeClr val="tx1"/>
                </a:solidFill>
              </a:rPr>
              <a:t>Гояны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r>
              <a:rPr lang="ru-RU" b="1" dirty="0">
                <a:solidFill>
                  <a:schemeClr val="tx1"/>
                </a:solidFill>
              </a:rPr>
              <a:t> Телефон: (215) 58506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3. Управления комплексного контроля (надзора) Государственной Службы экологического контроля и охраны окружающей среды Приднестровской Молдавской Республики:</a:t>
            </a:r>
          </a:p>
          <a:p>
            <a:r>
              <a:rPr lang="ru-RU" b="1" dirty="0">
                <a:solidFill>
                  <a:schemeClr val="tx1"/>
                </a:solidFill>
              </a:rPr>
              <a:t>- по городу Тирасполь, городу </a:t>
            </a:r>
            <a:r>
              <a:rPr lang="ru-RU" b="1" dirty="0" err="1">
                <a:solidFill>
                  <a:schemeClr val="tx1"/>
                </a:solidFill>
              </a:rPr>
              <a:t>Днестровск</a:t>
            </a:r>
            <a:r>
              <a:rPr lang="ru-RU" b="1" dirty="0">
                <a:solidFill>
                  <a:schemeClr val="tx1"/>
                </a:solidFill>
              </a:rPr>
              <a:t>, городу Бендеры и </a:t>
            </a:r>
            <a:r>
              <a:rPr lang="ru-RU" b="1" dirty="0" err="1">
                <a:solidFill>
                  <a:schemeClr val="tx1"/>
                </a:solidFill>
              </a:rPr>
              <a:t>Слободзейскому</a:t>
            </a:r>
            <a:r>
              <a:rPr lang="ru-RU" b="1" dirty="0">
                <a:solidFill>
                  <a:schemeClr val="tx1"/>
                </a:solidFill>
              </a:rPr>
              <a:t> району —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г.Тирасполь</a:t>
            </a:r>
            <a:r>
              <a:rPr lang="ru-RU" b="1" dirty="0">
                <a:solidFill>
                  <a:schemeClr val="tx1"/>
                </a:solidFill>
              </a:rPr>
              <a:t>, ул. Мира 50, кабинет 305, 3 этаж тел. 0533-21308;</a:t>
            </a:r>
          </a:p>
          <a:p>
            <a:r>
              <a:rPr lang="ru-RU" b="1" dirty="0">
                <a:solidFill>
                  <a:schemeClr val="tx1"/>
                </a:solidFill>
              </a:rPr>
              <a:t>- по </a:t>
            </a:r>
            <a:r>
              <a:rPr lang="ru-RU" b="1" dirty="0" err="1">
                <a:solidFill>
                  <a:schemeClr val="tx1"/>
                </a:solidFill>
              </a:rPr>
              <a:t>Дубоссарскому</a:t>
            </a:r>
            <a:r>
              <a:rPr lang="ru-RU" b="1" dirty="0">
                <a:solidFill>
                  <a:schemeClr val="tx1"/>
                </a:solidFill>
              </a:rPr>
              <a:t> району и </a:t>
            </a:r>
            <a:r>
              <a:rPr lang="ru-RU" b="1" dirty="0" err="1">
                <a:solidFill>
                  <a:schemeClr val="tx1"/>
                </a:solidFill>
              </a:rPr>
              <a:t>Григориопольскому</a:t>
            </a:r>
            <a:r>
              <a:rPr lang="ru-RU" b="1" dirty="0">
                <a:solidFill>
                  <a:schemeClr val="tx1"/>
                </a:solidFill>
              </a:rPr>
              <a:t> району —</a:t>
            </a:r>
          </a:p>
          <a:p>
            <a:r>
              <a:rPr lang="ru-RU" b="1" dirty="0">
                <a:solidFill>
                  <a:schemeClr val="tx1"/>
                </a:solidFill>
              </a:rPr>
              <a:t>г. Дубоссары, ул.Дзержинского,6, кабинет 412, 4 этаж;</a:t>
            </a:r>
          </a:p>
          <a:p>
            <a:r>
              <a:rPr lang="ru-RU" b="1" dirty="0">
                <a:solidFill>
                  <a:schemeClr val="tx1"/>
                </a:solidFill>
              </a:rPr>
              <a:t>- по городу Рыбница и </a:t>
            </a:r>
            <a:r>
              <a:rPr lang="ru-RU" b="1" dirty="0" err="1">
                <a:solidFill>
                  <a:schemeClr val="tx1"/>
                </a:solidFill>
              </a:rPr>
              <a:t>Рыбницкому</a:t>
            </a:r>
            <a:r>
              <a:rPr lang="ru-RU" b="1" dirty="0">
                <a:solidFill>
                  <a:schemeClr val="tx1"/>
                </a:solidFill>
              </a:rPr>
              <a:t> району—</a:t>
            </a:r>
          </a:p>
          <a:p>
            <a:r>
              <a:rPr lang="ru-RU" b="1" dirty="0">
                <a:solidFill>
                  <a:schemeClr val="tx1"/>
                </a:solidFill>
              </a:rPr>
              <a:t>г. Рыбница, ул. Мичурина, 148, кабинет 2, 2этаж тел. 0775-28214;</a:t>
            </a:r>
          </a:p>
          <a:p>
            <a:r>
              <a:rPr lang="ru-RU" b="1" dirty="0">
                <a:solidFill>
                  <a:schemeClr val="tx1"/>
                </a:solidFill>
              </a:rPr>
              <a:t>- по городу Каменка и Каменскому району —</a:t>
            </a:r>
          </a:p>
          <a:p>
            <a:r>
              <a:rPr lang="ru-RU" b="1" dirty="0">
                <a:solidFill>
                  <a:schemeClr val="tx1"/>
                </a:solidFill>
              </a:rPr>
              <a:t>г. Каменка, ул. Ленина, 10, 3 этаж тел. 0775-28216.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	4. Министерство сельского хозяйства и природных ресурсов Приднестровской Молдавской Республики.</a:t>
            </a:r>
          </a:p>
          <a:p>
            <a:r>
              <a:rPr lang="ru-RU" b="1" dirty="0">
                <a:solidFill>
                  <a:schemeClr val="tx1"/>
                </a:solidFill>
              </a:rPr>
              <a:t>MD-3300, г. Тирасполь, ул. Юности 58/3</a:t>
            </a:r>
          </a:p>
          <a:p>
            <a:r>
              <a:rPr lang="ru-RU" b="1" dirty="0">
                <a:solidFill>
                  <a:schemeClr val="tx1"/>
                </a:solidFill>
              </a:rPr>
              <a:t>Телефон</a:t>
            </a:r>
          </a:p>
          <a:p>
            <a:r>
              <a:rPr lang="ru-RU" b="1" dirty="0">
                <a:solidFill>
                  <a:schemeClr val="tx1"/>
                </a:solidFill>
              </a:rPr>
              <a:t> Факс</a:t>
            </a:r>
          </a:p>
          <a:p>
            <a:r>
              <a:rPr lang="ru-RU" b="1" dirty="0">
                <a:solidFill>
                  <a:schemeClr val="tx1"/>
                </a:solidFill>
              </a:rPr>
              <a:t> Электронная почта	(+533) 2-67-45</a:t>
            </a:r>
          </a:p>
          <a:p>
            <a:r>
              <a:rPr lang="ru-RU" b="1" dirty="0">
                <a:solidFill>
                  <a:schemeClr val="tx1"/>
                </a:solidFill>
              </a:rPr>
              <a:t>(+533) 2-78-96</a:t>
            </a:r>
          </a:p>
          <a:p>
            <a:r>
              <a:rPr lang="ru-RU" b="1" dirty="0">
                <a:solidFill>
                  <a:schemeClr val="tx1"/>
                </a:solidFill>
              </a:rPr>
              <a:t>minagro@ecology-pmr.org</a:t>
            </a:r>
          </a:p>
          <a:p>
            <a:r>
              <a:rPr lang="ru-RU" b="1" dirty="0">
                <a:solidFill>
                  <a:schemeClr val="tx1"/>
                </a:solidFill>
              </a:rPr>
              <a:t>minsh.pmr@gmail.com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16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692697"/>
            <a:ext cx="8260672" cy="648072"/>
          </a:xfrm>
        </p:spPr>
        <p:txBody>
          <a:bodyPr>
            <a:normAutofit fontScale="90000"/>
          </a:bodyPr>
          <a:lstStyle/>
          <a:p>
            <a:r>
              <a:rPr lang="ru-RU" sz="3100" i="1" dirty="0">
                <a:solidFill>
                  <a:schemeClr val="tx1"/>
                </a:solidFill>
              </a:rPr>
              <a:t>Волонтерская работа в области охраны окружающей среды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1430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Люди, которые хотят участвовать в волонтерской деятельности, могут иметь очень разные мотивы, и это некоторые из них:</a:t>
            </a:r>
          </a:p>
          <a:p>
            <a:r>
              <a:rPr lang="ru-RU" dirty="0">
                <a:solidFill>
                  <a:schemeClr val="tx1"/>
                </a:solidFill>
              </a:rPr>
              <a:t>* Желание участвовать в решении проблем сообщества;</a:t>
            </a:r>
          </a:p>
          <a:p>
            <a:r>
              <a:rPr lang="ru-RU" dirty="0">
                <a:solidFill>
                  <a:schemeClr val="tx1"/>
                </a:solidFill>
              </a:rPr>
              <a:t>* Приобретение / поддержание определенных навыков;</a:t>
            </a:r>
          </a:p>
          <a:p>
            <a:r>
              <a:rPr lang="ru-RU" dirty="0">
                <a:solidFill>
                  <a:schemeClr val="tx1"/>
                </a:solidFill>
              </a:rPr>
              <a:t>* Чтобы получить опыт работы;</a:t>
            </a:r>
          </a:p>
          <a:p>
            <a:r>
              <a:rPr lang="ru-RU" dirty="0">
                <a:solidFill>
                  <a:schemeClr val="tx1"/>
                </a:solidFill>
              </a:rPr>
              <a:t>* Желание выйти из дома;</a:t>
            </a:r>
          </a:p>
          <a:p>
            <a:r>
              <a:rPr lang="ru-RU" dirty="0">
                <a:solidFill>
                  <a:schemeClr val="tx1"/>
                </a:solidFill>
              </a:rPr>
              <a:t>* Желание завести новых друзей;</a:t>
            </a:r>
          </a:p>
          <a:p>
            <a:r>
              <a:rPr lang="ru-RU" dirty="0">
                <a:solidFill>
                  <a:schemeClr val="tx1"/>
                </a:solidFill>
              </a:rPr>
              <a:t>* Желание работы с определенной группой бенефициаров;</a:t>
            </a:r>
          </a:p>
          <a:p>
            <a:r>
              <a:rPr lang="ru-RU" dirty="0">
                <a:solidFill>
                  <a:schemeClr val="tx1"/>
                </a:solidFill>
              </a:rPr>
              <a:t>* Быть ответственным за что-то и за что-то;</a:t>
            </a:r>
          </a:p>
          <a:p>
            <a:r>
              <a:rPr lang="ru-RU" dirty="0">
                <a:solidFill>
                  <a:schemeClr val="tx1"/>
                </a:solidFill>
              </a:rPr>
              <a:t>* Быть частью группы или команды;</a:t>
            </a:r>
          </a:p>
          <a:p>
            <a:r>
              <a:rPr lang="ru-RU" dirty="0">
                <a:solidFill>
                  <a:schemeClr val="tx1"/>
                </a:solidFill>
              </a:rPr>
              <a:t>* Встретиться с важными членами сообщества;</a:t>
            </a:r>
          </a:p>
          <a:p>
            <a:r>
              <a:rPr lang="ru-RU" dirty="0">
                <a:solidFill>
                  <a:schemeClr val="tx1"/>
                </a:solidFill>
              </a:rPr>
              <a:t>* Для получения признания от сообщества;</a:t>
            </a:r>
          </a:p>
          <a:p>
            <a:r>
              <a:rPr lang="ru-RU" dirty="0">
                <a:solidFill>
                  <a:schemeClr val="tx1"/>
                </a:solidFill>
              </a:rPr>
              <a:t>* Чтобы выделиться на работе и многое другое что может мотивировать добровольца.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32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:\Арника проект 2021\посадки\ягорлык посадка, маршрут 17.10.2021\DSC_0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14" y="3233719"/>
            <a:ext cx="5472608" cy="362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42834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Посадка деревьев 17.102021 г. в заповеднике «</a:t>
            </a:r>
            <a:r>
              <a:rPr lang="ru-RU" sz="2000" b="1" dirty="0" err="1" smtClean="0">
                <a:solidFill>
                  <a:schemeClr val="tx1"/>
                </a:solidFill>
              </a:rPr>
              <a:t>ягорлык</a:t>
            </a:r>
            <a:r>
              <a:rPr lang="ru-RU" sz="2000" b="1" dirty="0" smtClean="0">
                <a:solidFill>
                  <a:schemeClr val="tx1"/>
                </a:solidFill>
              </a:rPr>
              <a:t>», урочище «Балта»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099" name="Picture 3" descr="E:\Арника проект 2021\посадки\ягорлык посадка, маршрут 17.10.2021\DSC_0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481480" cy="374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Арника проект 2021\посадки\ягорлык посадка, маршрут 17.10.2021\DSC_03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15" y="1772816"/>
            <a:ext cx="3962239" cy="26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08720"/>
            <a:ext cx="3529814" cy="2337123"/>
          </a:xfrm>
        </p:spPr>
      </p:pic>
    </p:spTree>
    <p:extLst>
      <p:ext uri="{BB962C8B-B14F-4D97-AF65-F5344CB8AC3E}">
        <p14:creationId xmlns:p14="http://schemas.microsoft.com/office/powerpoint/2010/main" val="10686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6BCAE70585174ABFBC7DEC7DB5E6B4" ma:contentTypeVersion="20" ma:contentTypeDescription="Create a new document." ma:contentTypeScope="" ma:versionID="04cfbb9f8a3acfdece200ddd060785ba">
  <xsd:schema xmlns:xsd="http://www.w3.org/2001/XMLSchema" xmlns:xs="http://www.w3.org/2001/XMLSchema" xmlns:p="http://schemas.microsoft.com/office/2006/metadata/properties" xmlns:ns2="aab98e48-c0e1-400c-adc2-f6bb365b4d42" xmlns:ns3="32cfae1b-b256-4bab-b1ed-ae872d0710a4" targetNamespace="http://schemas.microsoft.com/office/2006/metadata/properties" ma:root="true" ma:fieldsID="e81351dd50ad2ee3e3bccb7aa7f9ddbb" ns2:_="" ns3:_="">
    <xsd:import namespace="aab98e48-c0e1-400c-adc2-f6bb365b4d42"/>
    <xsd:import namespace="32cfae1b-b256-4bab-b1ed-ae872d0710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Link" minOccurs="0"/>
                <xsd:element ref="ns2: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98e48-c0e1-400c-adc2-f6bb365b4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948b5d2-6e5e-4db5-b82c-e1f72b2bba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ink" ma:index="24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etails" ma:index="25" nillable="true" ma:displayName="Details" ma:format="Dropdown" ma:internalName="Details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cfae1b-b256-4bab-b1ed-ae872d0710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96edcd-aa65-46df-a256-19e797c04f70}" ma:internalName="TaxCatchAll" ma:showField="CatchAllData" ma:web="32cfae1b-b256-4bab-b1ed-ae872d0710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aab98e48-c0e1-400c-adc2-f6bb365b4d42">
      <Url xsi:nil="true"/>
      <Description xsi:nil="true"/>
    </Link>
    <TaxCatchAll xmlns="32cfae1b-b256-4bab-b1ed-ae872d0710a4" xsi:nil="true"/>
    <lcf76f155ced4ddcb4097134ff3c332f xmlns="aab98e48-c0e1-400c-adc2-f6bb365b4d42">
      <Terms xmlns="http://schemas.microsoft.com/office/infopath/2007/PartnerControls"/>
    </lcf76f155ced4ddcb4097134ff3c332f>
    <Details xmlns="aab98e48-c0e1-400c-adc2-f6bb365b4d42" xsi:nil="true"/>
  </documentManagement>
</p:properties>
</file>

<file path=customXml/itemProps1.xml><?xml version="1.0" encoding="utf-8"?>
<ds:datastoreItem xmlns:ds="http://schemas.openxmlformats.org/officeDocument/2006/customXml" ds:itemID="{50C90DA9-A6E9-405D-9C5B-E7BFE4173033}"/>
</file>

<file path=customXml/itemProps2.xml><?xml version="1.0" encoding="utf-8"?>
<ds:datastoreItem xmlns:ds="http://schemas.openxmlformats.org/officeDocument/2006/customXml" ds:itemID="{243EE032-7E21-4E92-A033-63B8C7256FFD}"/>
</file>

<file path=customXml/itemProps3.xml><?xml version="1.0" encoding="utf-8"?>
<ds:datastoreItem xmlns:ds="http://schemas.openxmlformats.org/officeDocument/2006/customXml" ds:itemID="{DFC20F55-5DC6-40D4-8C43-9D8B86F89F5D}"/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253</TotalTime>
  <Words>1343</Words>
  <Application>Microsoft Office PowerPoint</Application>
  <PresentationFormat>Экран (4:3)</PresentationFormat>
  <Paragraphs>114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Book Antiqua</vt:lpstr>
      <vt:lpstr>Century Gothic</vt:lpstr>
      <vt:lpstr>Аптека</vt:lpstr>
      <vt:lpstr>роль общественности в охране природы, некоторые результаты совместной деятельности с arnika </vt:lpstr>
      <vt:lpstr>Каждый гражданин имеет право на безопасную для его жизни и здоровья окружающую природную среду, охрану здоровья от неблагоприятного воздействия окружающей природной среды, вызванного хозяйственной или иной деятельностью, аварий, катастроф, стихийных бедствий. Это право включает:</vt:lpstr>
      <vt:lpstr>Общественный контроль в области охраны окружающей среды (общественный экологический контроль)</vt:lpstr>
      <vt:lpstr>Общественный экологический совет</vt:lpstr>
      <vt:lpstr>Порядок действий добровольного экологического инспектора</vt:lpstr>
      <vt:lpstr>Информация о выявлении факта, либо попытки нарушения законодательства Приднестровской Молдавской Республики в области природопользования в обязательном порядке должна содержать следующие сведения:</vt:lpstr>
      <vt:lpstr>Уполномоченные органы государственного контроля, управления и рационального использования природных ресурсов Приднестровской Молдавской Республики </vt:lpstr>
      <vt:lpstr>Волонтерская работа в области охраны окружающей среды </vt:lpstr>
      <vt:lpstr>Посадка деревьев 17.102021 г. в заповеднике «ягорлык», урочище «Балта»</vt:lpstr>
      <vt:lpstr>Посадка деревьев 24.102021 г. в заповеднике «ягорлык», урочище «Балта»</vt:lpstr>
      <vt:lpstr>Посадка деревьев 7.11.2021 г. в водоохранной зоне села Гояны, заповедника «ягорлык»</vt:lpstr>
      <vt:lpstr>Посадка деревьев 20.11.2021 г. в водоохранной зоне села Гояны, заповедника «ягорлык»</vt:lpstr>
      <vt:lpstr>Посадка деревьев 14.11.2021 г. в водоохранной зоне реки сухая рыбница</vt:lpstr>
      <vt:lpstr>Создание искусственных гнезд для водоплавающих птиц в заповеднике «Ягорлык» 2021-2022 год</vt:lpstr>
      <vt:lpstr>Устройство родника и водопоя для животных в с. Глиное в 2023 году</vt:lpstr>
      <vt:lpstr>Обустройство санитарной зоны в заповеднике Ягорлык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Проведение мероприятий по озеленению водоохранных зон на левом берегу Днестра</dc:title>
  <dc:creator>A Roman</dc:creator>
  <cp:lastModifiedBy>N</cp:lastModifiedBy>
  <cp:revision>24</cp:revision>
  <dcterms:created xsi:type="dcterms:W3CDTF">2021-12-03T23:08:34Z</dcterms:created>
  <dcterms:modified xsi:type="dcterms:W3CDTF">2023-12-06T08:59:28Z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0x010100C56BCAE70585174ABFBC7DEC7DB5E6B4</vt:lpwstr>
  </property>
</Properties>
</file>