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8" r:id="rId4"/>
    <p:sldId id="259" r:id="rId5"/>
    <p:sldId id="260" r:id="rId6"/>
    <p:sldId id="262" r:id="rId7"/>
    <p:sldId id="269" r:id="rId8"/>
    <p:sldId id="263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67" r:id="rId17"/>
    <p:sldId id="278" r:id="rId18"/>
    <p:sldId id="265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225" autoAdjust="0"/>
  </p:normalViewPr>
  <p:slideViewPr>
    <p:cSldViewPr snapToGrid="0">
      <p:cViewPr>
        <p:scale>
          <a:sx n="71" d="100"/>
          <a:sy n="71" d="100"/>
        </p:scale>
        <p:origin x="484" y="-7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90BC1-2010-4724-A811-4C95B38638FD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FB914-0E9D-4B06-9158-91B70809455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105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fontAlgn="base"/>
            <a:endParaRPr lang="uk-UA" sz="12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B914-0E9D-4B06-9158-91B708094551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96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Одже</a:t>
            </a:r>
            <a:r>
              <a:rPr lang="uk-UA" dirty="0" smtClean="0"/>
              <a:t> використовуйте</a:t>
            </a:r>
            <a:r>
              <a:rPr lang="uk-UA" baseline="0" dirty="0" smtClean="0"/>
              <a:t> існуючі правові механізми задля захисту своїх прав, інакше ці механізми використають проти вас </a:t>
            </a:r>
            <a:r>
              <a:rPr lang="uk-UA" baseline="0" dirty="0" err="1" smtClean="0"/>
              <a:t>косюки</a:t>
            </a:r>
            <a:r>
              <a:rPr lang="uk-UA" baseline="0" dirty="0" smtClean="0"/>
              <a:t>!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B914-0E9D-4B06-9158-91B708094551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40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B914-0E9D-4B06-9158-91B708094551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400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B914-0E9D-4B06-9158-91B708094551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22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B914-0E9D-4B06-9158-91B708094551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580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Рассказать</a:t>
            </a:r>
            <a:r>
              <a:rPr lang="uk-UA" baseline="0" dirty="0" smtClean="0"/>
              <a:t> про озеро Качине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B914-0E9D-4B06-9158-91B708094551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B914-0E9D-4B06-9158-91B708094551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290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B914-0E9D-4B06-9158-91B708094551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18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B914-0E9D-4B06-9158-91B708094551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08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ВІДМОВИТИ У ПРОВЕДЕННІ ГРОМАДСЬКИХ</a:t>
            </a:r>
            <a:r>
              <a:rPr lang="uk-UA" baseline="0" dirty="0" smtClean="0"/>
              <a:t> СЛУХАННЯХ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можуть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лише</a:t>
            </a:r>
            <a:r>
              <a:rPr lang="ru-RU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uk-UA" baseline="0" dirty="0" smtClean="0"/>
              <a:t>п</a:t>
            </a:r>
            <a:r>
              <a:rPr lang="ru-RU" baseline="0" dirty="0" err="1" smtClean="0"/>
              <a:t>итання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належить</a:t>
            </a:r>
            <a:r>
              <a:rPr lang="ru-RU" baseline="0" dirty="0" smtClean="0"/>
              <a:t> до </a:t>
            </a:r>
            <a:r>
              <a:rPr lang="ru-RU" baseline="0" dirty="0" err="1" smtClean="0"/>
              <a:t>компетенції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органів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місцевого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самоврядування</a:t>
            </a:r>
            <a:r>
              <a:rPr lang="ru-RU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uk-UA" dirty="0" smtClean="0"/>
              <a:t>звернення подано тим,</a:t>
            </a:r>
            <a:r>
              <a:rPr lang="uk-UA" baseline="0" dirty="0" smtClean="0"/>
              <a:t> хто не може бути ініціатором проведення слухань</a:t>
            </a:r>
          </a:p>
          <a:p>
            <a:pPr marL="171450" indent="-171450">
              <a:buFontTx/>
              <a:buChar char="-"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B914-0E9D-4B06-9158-91B708094551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4115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aseline="0" dirty="0" smtClean="0"/>
              <a:t>В розпорядженні зазначаються</a:t>
            </a:r>
            <a:r>
              <a:rPr lang="ru-RU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предмет </a:t>
            </a:r>
            <a:r>
              <a:rPr lang="ru-RU" baseline="0" dirty="0" err="1" smtClean="0"/>
              <a:t>громадських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слухань</a:t>
            </a: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дата, час і </a:t>
            </a:r>
            <a:r>
              <a:rPr lang="ru-RU" baseline="0" dirty="0" err="1" smtClean="0"/>
              <a:t>місце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проведення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громадських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слухань</a:t>
            </a: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ініціатор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громадських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слухань</a:t>
            </a: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посадові</a:t>
            </a:r>
            <a:r>
              <a:rPr lang="ru-RU" baseline="0" dirty="0" smtClean="0"/>
              <a:t> особи ради, </a:t>
            </a:r>
            <a:r>
              <a:rPr lang="ru-RU" baseline="0" dirty="0" err="1" smtClean="0"/>
              <a:t>відповідальні</a:t>
            </a:r>
            <a:r>
              <a:rPr lang="ru-RU" baseline="0" dirty="0" smtClean="0"/>
              <a:t> за </a:t>
            </a:r>
            <a:r>
              <a:rPr lang="ru-RU" baseline="0" dirty="0" err="1" smtClean="0"/>
              <a:t>підготовку</a:t>
            </a:r>
            <a:r>
              <a:rPr lang="ru-RU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перелік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осіб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які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запрошуються</a:t>
            </a: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тощо</a:t>
            </a: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B914-0E9D-4B06-9158-91B708094551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7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24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02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570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695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08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0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11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87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6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5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11C69-5A8C-42EF-A554-0737B547E57E}" type="datetimeFigureOut">
              <a:rPr lang="uk-UA" smtClean="0"/>
              <a:pPr/>
              <a:t>09.07.2017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EC99-C7F9-4ACC-B058-F8929E4F3AA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08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2.rada.gov.ua/laws/a#Fin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2.rada.gov.ua/laws/a#Fin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07267"/>
            <a:ext cx="10494035" cy="22436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Участь громадян у процесах прийняття рішень на місцевому рівні </a:t>
            </a:r>
            <a:endParaRPr lang="uk-UA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12231" y="5859379"/>
            <a:ext cx="9951787" cy="998621"/>
          </a:xfrm>
        </p:spPr>
        <p:txBody>
          <a:bodyPr/>
          <a:lstStyle/>
          <a:p>
            <a:pPr lvl="0" algn="ctr"/>
            <a:r>
              <a:rPr lang="uk-UA" alt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</a:t>
            </a:r>
            <a:r>
              <a:rPr lang="uk-UA" altLang="uk-UA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Харчилава</a:t>
            </a:r>
            <a:endParaRPr lang="uk-UA" alt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alt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Черкаси, 11 липня 2017 року</a:t>
            </a:r>
          </a:p>
          <a:p>
            <a:pPr algn="ctr"/>
            <a:endParaRPr lang="ru-RU" dirty="0"/>
          </a:p>
        </p:txBody>
      </p:sp>
      <p:pic>
        <p:nvPicPr>
          <p:cNvPr id="10" name="Рисунок 9" descr="neculogo-tex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01" y="172016"/>
            <a:ext cx="1785544" cy="16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Місцева ініціатива про збереження водойми від знищення під забудову та надання їй статусу озера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1600" dirty="0"/>
              <a:t>Заступнику Київського міського голови – Секретарю Київради</a:t>
            </a:r>
            <a:br>
              <a:rPr lang="uk-UA" sz="1600" dirty="0"/>
            </a:br>
            <a:r>
              <a:rPr lang="uk-UA" sz="1600" dirty="0" err="1"/>
              <a:t>Прокопіву</a:t>
            </a:r>
            <a:r>
              <a:rPr lang="uk-UA" sz="1600" dirty="0"/>
              <a:t> В.В.</a:t>
            </a:r>
          </a:p>
          <a:p>
            <a:pPr marL="0" indent="0">
              <a:buNone/>
            </a:pPr>
            <a:r>
              <a:rPr lang="uk-UA" sz="1600" dirty="0"/>
              <a:t>01044, м. Київ, вул. Хрещатик, буд. 36</a:t>
            </a:r>
          </a:p>
          <a:p>
            <a:pPr marL="0" indent="0" algn="just">
              <a:buNone/>
            </a:pPr>
            <a:r>
              <a:rPr lang="uk-UA" sz="1600" dirty="0"/>
              <a:t>Щодо внесення на розгляд Київської міської ради</a:t>
            </a:r>
            <a:br>
              <a:rPr lang="uk-UA" sz="1600" dirty="0"/>
            </a:br>
            <a:r>
              <a:rPr lang="uk-UA" sz="1600" dirty="0"/>
              <a:t>місцевої ініціативи щодо включення до складу об'єктів водного фонду озера, що знаходиться на перетині вулиці Здолбунівської та проспекту П. Григоренка у Дарницькому районі м. Києва та встановлення прибережних захисних смуг вищезазначеного озера</a:t>
            </a:r>
          </a:p>
          <a:p>
            <a:pPr marL="0" indent="0" algn="just">
              <a:buNone/>
            </a:pPr>
            <a:r>
              <a:rPr lang="uk-UA" sz="1600" dirty="0" smtClean="0"/>
              <a:t>ПРОПОЗИЦІЯ</a:t>
            </a:r>
            <a:endParaRPr lang="uk-UA" sz="1600" dirty="0"/>
          </a:p>
          <a:p>
            <a:pPr marL="0" indent="0" algn="just">
              <a:buNone/>
            </a:pPr>
            <a:r>
              <a:rPr lang="uk-UA" sz="1600" dirty="0"/>
              <a:t>Шановний Володимире Володимировичу</a:t>
            </a:r>
            <a:r>
              <a:rPr lang="uk-UA" sz="1600" dirty="0" smtClean="0"/>
              <a:t>!</a:t>
            </a:r>
          </a:p>
          <a:p>
            <a:pPr marL="0" indent="0" algn="just">
              <a:buNone/>
            </a:pPr>
            <a:r>
              <a:rPr lang="uk-UA" sz="1600" dirty="0"/>
              <a:t>Відповідно до частини першої статті 9 Закону України «Про місцеве самоврядування в Україні», члени територіальної громади мають право ініціювати розгляд у раді (в порядку місцевої ініціативи) будь-якого питання, віднесеного до відання місцевого самоврядування.</a:t>
            </a:r>
            <a:br>
              <a:rPr lang="uk-UA" sz="1600" dirty="0"/>
            </a:br>
            <a:r>
              <a:rPr lang="uk-UA" sz="1600" dirty="0"/>
              <a:t>Відповідно до статті 12 Статуту територіальної громади м. Києва, члени територіальної громади міста Києва мають право ініціювати розгляд у Київській міській раді, а також у відповідних районних у місті Києві радах в порядку місцевої ініціативи будь-якого питання, віднесеного Конституцією України, законами України та Статутом територіальної громади м. Києва до предметів відання місцевого самоврядування у місті Києві.</a:t>
            </a:r>
            <a:br>
              <a:rPr lang="uk-UA" sz="1600" dirty="0"/>
            </a:br>
            <a:r>
              <a:rPr lang="uk-UA" sz="1600" dirty="0"/>
              <a:t>Місцева ініціатива, внесена у встановленому порядку на розгляд Київської міської ради, підлягає обов`язковому розгляду цією радою на відкритому засіданні ради за обов`язковою участю членів ініціативної групи з питань місцевої ініціативи.</a:t>
            </a:r>
            <a:br>
              <a:rPr lang="uk-UA" sz="1600" dirty="0"/>
            </a:br>
            <a:r>
              <a:rPr lang="uk-UA" sz="1600" dirty="0"/>
              <a:t>Відповідно до підпунктів 1.1, 1.2 Порядку внесення місцевої ініціативи в місті Києві, затвердженому рішенням Київської міської ради від 8 жовтня 2015 року № 121/2024, місцева ініціатива – одна з форм участі членів територіальної громади міста Києва у місцевому самоврядуванні. Місцева ініціатива оформлюється у вигляді письмово викладеної пропозиції про розгляд відповідного питання чи прийняття відповідного питання проектом рішення з вирішення будь-яких питань, які віднесені до відання місцевого самоврядування, внесена у встановленому порядку, для розгляду на сесії Київської міської ради. Предметом місцевої ініціативи можуть бути будь-які питання, віднесені до відання місцевого самоврядування, та питання місцевого значення у місті Києві.</a:t>
            </a:r>
          </a:p>
          <a:p>
            <a:pPr marL="0" indent="0" algn="just">
              <a:buNone/>
            </a:pPr>
            <a:r>
              <a:rPr lang="uk-UA" sz="1400" dirty="0">
                <a:solidFill>
                  <a:srgbClr val="C00000"/>
                </a:solidFill>
              </a:rPr>
              <a:t>Місцева ініціатива обумовлена </a:t>
            </a:r>
            <a:r>
              <a:rPr lang="uk-UA" sz="1400" dirty="0" smtClean="0">
                <a:solidFill>
                  <a:srgbClr val="C00000"/>
                </a:solidFill>
              </a:rPr>
              <a:t>наступним….</a:t>
            </a:r>
          </a:p>
          <a:p>
            <a:pPr marL="0" indent="0" algn="just">
              <a:buNone/>
            </a:pPr>
            <a:r>
              <a:rPr lang="uk-UA" sz="1400" dirty="0" smtClean="0">
                <a:solidFill>
                  <a:srgbClr val="C00000"/>
                </a:solidFill>
              </a:rPr>
              <a:t>Додатки: підписні листи…..документи</a:t>
            </a:r>
            <a:endParaRPr lang="uk-UA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18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7" y="533316"/>
            <a:ext cx="1646548" cy="731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5289" y="1196621"/>
            <a:ext cx="9098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На громадські слухання </a:t>
            </a:r>
          </a:p>
          <a:p>
            <a:pPr algn="ctr"/>
            <a:r>
              <a:rPr lang="uk-UA" sz="4800" b="1" dirty="0" smtClean="0"/>
              <a:t>можуть виноситися </a:t>
            </a:r>
          </a:p>
          <a:p>
            <a:pPr algn="ctr"/>
            <a:r>
              <a:rPr lang="uk-UA" sz="4800" b="1" dirty="0" smtClean="0">
                <a:ea typeface="Adobe Gothic Std B" panose="020B0800000000000000" pitchFamily="34" charset="-128"/>
                <a:cs typeface="Times New Roman" panose="02020603050405020304" pitchFamily="18" charset="0"/>
              </a:rPr>
              <a:t>БУДЬ-ЯКІ </a:t>
            </a:r>
          </a:p>
          <a:p>
            <a:pPr algn="ctr"/>
            <a:r>
              <a:rPr lang="uk-UA" sz="4800" b="1" dirty="0" smtClean="0">
                <a:ea typeface="Adobe Gothic Std B" panose="020B0800000000000000" pitchFamily="34" charset="-128"/>
                <a:cs typeface="Times New Roman" panose="02020603050405020304" pitchFamily="18" charset="0"/>
              </a:rPr>
              <a:t>питання</a:t>
            </a:r>
            <a:r>
              <a:rPr lang="uk-UA" sz="4800" b="1" dirty="0" smtClean="0"/>
              <a:t>, що належать до компетенції місцевої ради </a:t>
            </a:r>
          </a:p>
          <a:p>
            <a:pPr algn="ctr"/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7210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/>
              <a:t>Ініціювати Громадські слухання</a:t>
            </a:r>
          </a:p>
          <a:p>
            <a:pPr>
              <a:buNone/>
            </a:pPr>
            <a:endParaRPr lang="uk-UA" sz="2800" dirty="0" smtClean="0"/>
          </a:p>
          <a:p>
            <a:r>
              <a:rPr lang="uk-UA" sz="2800" dirty="0"/>
              <a:t>ц</a:t>
            </a:r>
            <a:r>
              <a:rPr lang="uk-UA" sz="2800" dirty="0" smtClean="0"/>
              <a:t>е можуть зробити громадяни, які зібрали необхідну кількість підписів членів громади;</a:t>
            </a:r>
          </a:p>
          <a:p>
            <a:r>
              <a:rPr lang="uk-UA" sz="2800" dirty="0"/>
              <a:t>к</a:t>
            </a:r>
            <a:r>
              <a:rPr lang="uk-UA" sz="2800" dirty="0" smtClean="0"/>
              <a:t>ількість підписів встановлюється в Положенні про громадські слухання у Вашому населеному пункті</a:t>
            </a:r>
            <a:endParaRPr lang="uk-UA" sz="2800" dirty="0"/>
          </a:p>
        </p:txBody>
      </p:sp>
      <p:sp>
        <p:nvSpPr>
          <p:cNvPr id="5" name="Стрілка вправо 4"/>
          <p:cNvSpPr/>
          <p:nvPr/>
        </p:nvSpPr>
        <p:spPr>
          <a:xfrm>
            <a:off x="952902" y="635267"/>
            <a:ext cx="3176336" cy="1309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КРОК 1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/>
              <a:t>Подати ініціативу щодо проведення громадських слухань</a:t>
            </a:r>
          </a:p>
          <a:p>
            <a:pPr>
              <a:buNone/>
            </a:pPr>
            <a:r>
              <a:rPr lang="uk-UA" sz="2000" dirty="0" smtClean="0"/>
              <a:t>Для цього громадяни подають до міської, селищної ради письмове звернення відповідно до вимог </a:t>
            </a:r>
            <a:r>
              <a:rPr lang="uk-UA" sz="2000" b="1" dirty="0" smtClean="0"/>
              <a:t>Закону України «Про звернення громадян»</a:t>
            </a:r>
          </a:p>
          <a:p>
            <a:pPr>
              <a:buNone/>
            </a:pPr>
            <a:r>
              <a:rPr lang="uk-UA" sz="2800" dirty="0" smtClean="0"/>
              <a:t>В зверненні вказати: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Проблему, що буде розглядатися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ПІБ та контакти осіб, яких варто запросити;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ПІБ та контакти представника ініціативної групи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ПІБ та контакти осіб, яких Ви хочете, щоб включили до складу комітету з підготовки слухань (до 5 осіб)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Додайте список з підписами</a:t>
            </a:r>
            <a:endParaRPr lang="uk-UA" sz="2000" dirty="0"/>
          </a:p>
        </p:txBody>
      </p:sp>
      <p:sp>
        <p:nvSpPr>
          <p:cNvPr id="7" name="Стрілка вправо 4"/>
          <p:cNvSpPr/>
          <p:nvPr/>
        </p:nvSpPr>
        <p:spPr>
          <a:xfrm>
            <a:off x="952902" y="635267"/>
            <a:ext cx="3176336" cy="1309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КРОК 2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02" y="457200"/>
            <a:ext cx="4745254" cy="1597568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1047412" cy="3811588"/>
          </a:xfrm>
        </p:spPr>
        <p:txBody>
          <a:bodyPr>
            <a:normAutofit lnSpcReduction="10000"/>
          </a:bodyPr>
          <a:lstStyle/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Протягом 3 робочих днів працівники відповідної ради мають</a:t>
            </a:r>
            <a:r>
              <a:rPr lang="ru-RU" sz="2400" dirty="0" smtClean="0"/>
              <a:t>:</a:t>
            </a:r>
          </a:p>
          <a:p>
            <a:pPr algn="ctr"/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err="1" smtClean="0"/>
              <a:t>або</a:t>
            </a:r>
            <a:r>
              <a:rPr lang="ru-RU" sz="2800" dirty="0" smtClean="0"/>
              <a:t> заре</a:t>
            </a:r>
            <a:r>
              <a:rPr lang="uk-UA" sz="2800" dirty="0" err="1" smtClean="0"/>
              <a:t>єструвати</a:t>
            </a:r>
            <a:r>
              <a:rPr lang="uk-UA" sz="2800" dirty="0" smtClean="0"/>
              <a:t> звернення про проведення громадських слухань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800" dirty="0"/>
              <a:t>а</a:t>
            </a:r>
            <a:r>
              <a:rPr lang="uk-UA" sz="2800" dirty="0" smtClean="0"/>
              <a:t>бо відмовити у реєстрації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або повернути звернення для усунення недоліків</a:t>
            </a:r>
          </a:p>
          <a:p>
            <a:pPr algn="just"/>
            <a:endParaRPr lang="uk-UA" sz="2800" dirty="0"/>
          </a:p>
          <a:p>
            <a:pPr algn="ctr"/>
            <a:r>
              <a:rPr lang="uk-UA" sz="2800" b="1" dirty="0" smtClean="0"/>
              <a:t>СІЛЬСЬКА РАДА МАЄ ПОВІДОМИТИ ПРО ПРИЙНЯТЕ РІШЕННЯ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400" dirty="0"/>
          </a:p>
        </p:txBody>
      </p:sp>
      <p:sp>
        <p:nvSpPr>
          <p:cNvPr id="7" name="Стрілка вправо 4"/>
          <p:cNvSpPr/>
          <p:nvPr/>
        </p:nvSpPr>
        <p:spPr>
          <a:xfrm>
            <a:off x="952902" y="635267"/>
            <a:ext cx="3176336" cy="1309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КРОК 3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ілка вправо 4"/>
          <p:cNvSpPr/>
          <p:nvPr/>
        </p:nvSpPr>
        <p:spPr>
          <a:xfrm>
            <a:off x="952902" y="635267"/>
            <a:ext cx="3176336" cy="1309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КРОК </a:t>
            </a:r>
            <a:r>
              <a:rPr lang="en-US" sz="3600" dirty="0" smtClean="0">
                <a:solidFill>
                  <a:srgbClr val="FFFF00"/>
                </a:solidFill>
              </a:rPr>
              <a:t>4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5965" y="635267"/>
            <a:ext cx="7012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ГОТУЄМОСЬ ДО ГРОМАДСЬКИХ СЛУХАНЬ!</a:t>
            </a:r>
            <a:endParaRPr lang="uk-UA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3316" y="2875547"/>
            <a:ext cx="10359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- протягом 5 робочих днів з моменту реєстрації  звернення голова ради видає розпорядження щодо підготовки до громадських слухань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47538" y="4908884"/>
            <a:ext cx="1007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- якщо голова не видає відповідного розпорядження, слухання </a:t>
            </a:r>
            <a:r>
              <a:rPr lang="uk-UA" sz="2800" dirty="0" smtClean="0">
                <a:solidFill>
                  <a:srgbClr val="FF0000"/>
                </a:solidFill>
              </a:rPr>
              <a:t>організовуються ініціаторами самостійно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Проведення громадських слухань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Оформлення рішень громадських слухань</a:t>
            </a:r>
            <a:endParaRPr lang="uk-UA" dirty="0"/>
          </a:p>
        </p:txBody>
      </p:sp>
      <p:sp>
        <p:nvSpPr>
          <p:cNvPr id="6" name="Стрілка вправо 4"/>
          <p:cNvSpPr>
            <a:spLocks noGrp="1"/>
          </p:cNvSpPr>
          <p:nvPr>
            <p:ph type="title"/>
          </p:nvPr>
        </p:nvSpPr>
        <p:spPr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КРОК </a:t>
            </a:r>
            <a:r>
              <a:rPr lang="uk-UA" sz="36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8" name="Стрілка вправо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164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КРОК </a:t>
            </a:r>
            <a:r>
              <a:rPr lang="uk-UA" sz="3600" dirty="0">
                <a:solidFill>
                  <a:srgbClr val="FFFF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729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731183"/>
            <a:ext cx="10515600" cy="251012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>
                <a:solidFill>
                  <a:srgbClr val="C00000"/>
                </a:solidFill>
              </a:rPr>
              <a:t>ПРИКЛАДИ</a:t>
            </a:r>
            <a:endParaRPr lang="uk-UA" sz="1800" dirty="0">
              <a:solidFill>
                <a:srgbClr val="C00000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839788" y="1084729"/>
            <a:ext cx="5157787" cy="119230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sz="quarter" idx="3"/>
          </p:nvPr>
        </p:nvSpPr>
        <p:spPr>
          <a:xfrm>
            <a:off x="6172200" y="1084730"/>
            <a:ext cx="5183188" cy="119230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2" name="Місце для вмісту 11"/>
          <p:cNvSpPr>
            <a:spLocks noGrp="1"/>
          </p:cNvSpPr>
          <p:nvPr>
            <p:ph sz="half" idx="2"/>
          </p:nvPr>
        </p:nvSpPr>
        <p:spPr>
          <a:xfrm>
            <a:off x="0" y="2277035"/>
            <a:ext cx="5997575" cy="39126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600" dirty="0" smtClean="0"/>
              <a:t>Мешканці </a:t>
            </a:r>
            <a:r>
              <a:rPr lang="uk-UA" sz="1600" dirty="0"/>
              <a:t>міста Первомайська, що на </a:t>
            </a:r>
            <a:r>
              <a:rPr lang="uk-UA" sz="1600" dirty="0" err="1"/>
              <a:t>Миколаїщині</a:t>
            </a:r>
            <a:r>
              <a:rPr lang="uk-UA" sz="1600" dirty="0"/>
              <a:t>, в ході громадських слухань 3 червня одноголосно проголосували не давати згоди на підвищення рівня </a:t>
            </a:r>
            <a:r>
              <a:rPr lang="uk-UA" sz="1600" dirty="0" err="1"/>
              <a:t>Олександрівського</a:t>
            </a:r>
            <a:r>
              <a:rPr lang="uk-UA" sz="1600" dirty="0"/>
              <a:t> водосховища до 20,7 </a:t>
            </a:r>
            <a:r>
              <a:rPr lang="uk-UA" sz="1600" dirty="0" smtClean="0"/>
              <a:t>метра. </a:t>
            </a:r>
          </a:p>
          <a:p>
            <a:pPr marL="0" indent="0" algn="just" fontAlgn="base">
              <a:buNone/>
            </a:pPr>
            <a:r>
              <a:rPr lang="uk-UA" sz="1600" dirty="0" smtClean="0">
                <a:solidFill>
                  <a:srgbClr val="C00000"/>
                </a:solidFill>
              </a:rPr>
              <a:t>Громадські </a:t>
            </a:r>
            <a:r>
              <a:rPr lang="uk-UA" sz="1600" dirty="0">
                <a:solidFill>
                  <a:srgbClr val="C00000"/>
                </a:solidFill>
              </a:rPr>
              <a:t>слухання у Первомайську були ініційовані самою громадою міста</a:t>
            </a:r>
            <a:r>
              <a:rPr lang="uk-UA" sz="1600" dirty="0"/>
              <a:t>, до участі у слуханнях були запрошені як енергетики, так і представники різних екологічних </a:t>
            </a:r>
            <a:r>
              <a:rPr lang="uk-UA" sz="1600" dirty="0" smtClean="0"/>
              <a:t>організацій.</a:t>
            </a:r>
            <a:endParaRPr lang="ru-RU" sz="1600" dirty="0" smtClean="0"/>
          </a:p>
          <a:p>
            <a:pPr marL="0" indent="0" algn="just">
              <a:buNone/>
            </a:pPr>
            <a:r>
              <a:rPr lang="uk-UA" sz="1600" dirty="0"/>
              <a:t>Також </a:t>
            </a:r>
            <a:r>
              <a:rPr lang="uk-UA" sz="1600" dirty="0">
                <a:solidFill>
                  <a:srgbClr val="C00000"/>
                </a:solidFill>
              </a:rPr>
              <a:t>громадськими слуханнями було прийнято рішення звернутися до депутатів </a:t>
            </a:r>
            <a:r>
              <a:rPr lang="uk-UA" sz="1600" dirty="0"/>
              <a:t>міської ради Первомайська з тим, аби вони на найближчій сесії винесли рішення про непогодження проекту з підвищення рівня водосховища.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endParaRPr lang="uk-UA" sz="2000" dirty="0"/>
          </a:p>
        </p:txBody>
      </p:sp>
      <p:sp>
        <p:nvSpPr>
          <p:cNvPr id="16" name="Місце для вмісту 1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uk-UA" sz="1600" dirty="0"/>
              <a:t>29 червня відбулись громадські слухання у селі Василівка із затвердження проекту Детального плану території та попередньої ОВНС. </a:t>
            </a:r>
            <a:r>
              <a:rPr lang="uk-UA" sz="1600" dirty="0" smtClean="0"/>
              <a:t>Дані </a:t>
            </a:r>
            <a:r>
              <a:rPr lang="uk-UA" sz="1600" dirty="0"/>
              <a:t>слухання знову показали намагання роз’єднати </a:t>
            </a:r>
            <a:r>
              <a:rPr lang="uk-UA" sz="1600" dirty="0" err="1"/>
              <a:t>Заозерненську</a:t>
            </a:r>
            <a:r>
              <a:rPr lang="uk-UA" sz="1600" dirty="0"/>
              <a:t> громаду, що складається з сіл Василівка та Заозерне, на землях якої планується будівництво. Адже провівши слухання тільки у Василівці, думкою мешканців </a:t>
            </a:r>
            <a:r>
              <a:rPr lang="uk-UA" sz="1600" dirty="0" err="1"/>
              <a:t>с.Заозерного</a:t>
            </a:r>
            <a:r>
              <a:rPr lang="uk-UA" sz="1600" dirty="0"/>
              <a:t> знехтували</a:t>
            </a:r>
            <a:r>
              <a:rPr lang="uk-UA" sz="1600" dirty="0" smtClean="0"/>
              <a:t>.</a:t>
            </a:r>
            <a:endParaRPr lang="uk-UA" sz="1600" dirty="0"/>
          </a:p>
          <a:p>
            <a:pPr marL="0" indent="0" algn="just">
              <a:buNone/>
            </a:pPr>
            <a:r>
              <a:rPr lang="ru-RU" sz="1600" dirty="0" err="1"/>
              <a:t>Г</a:t>
            </a:r>
            <a:r>
              <a:rPr lang="ru-RU" sz="1600" dirty="0" err="1" smtClean="0"/>
              <a:t>ромадське</a:t>
            </a:r>
            <a:r>
              <a:rPr lang="ru-RU" sz="1600" dirty="0" smtClean="0"/>
              <a:t> </a:t>
            </a:r>
            <a:r>
              <a:rPr lang="ru-RU" sz="1600" dirty="0" err="1"/>
              <a:t>обговорення</a:t>
            </a:r>
            <a:r>
              <a:rPr lang="ru-RU" sz="1600" dirty="0"/>
              <a:t> за проект 29 </a:t>
            </a:r>
            <a:r>
              <a:rPr lang="ru-RU" sz="1600" dirty="0" err="1"/>
              <a:t>червня</a:t>
            </a:r>
            <a:r>
              <a:rPr lang="ru-RU" sz="1600" dirty="0"/>
              <a:t> </a:t>
            </a:r>
            <a:r>
              <a:rPr lang="ru-RU" sz="1600" dirty="0" err="1"/>
              <a:t>відбувалось</a:t>
            </a:r>
            <a:r>
              <a:rPr lang="ru-RU" sz="1600" dirty="0"/>
              <a:t> в той час, коли </a:t>
            </a:r>
            <a:r>
              <a:rPr lang="ru-RU" sz="1600" dirty="0" err="1"/>
              <a:t>повним</a:t>
            </a:r>
            <a:r>
              <a:rPr lang="ru-RU" sz="1600" dirty="0"/>
              <a:t> ходом </a:t>
            </a:r>
            <a:r>
              <a:rPr lang="ru-RU" sz="1600" dirty="0" err="1"/>
              <a:t>йдуть</a:t>
            </a:r>
            <a:r>
              <a:rPr lang="ru-RU" sz="1600" dirty="0"/>
              <a:t> </a:t>
            </a:r>
            <a:r>
              <a:rPr lang="ru-RU" sz="1600" dirty="0" err="1"/>
              <a:t>підготовчі</a:t>
            </a:r>
            <a:r>
              <a:rPr lang="ru-RU" sz="1600" dirty="0"/>
              <a:t> </a:t>
            </a:r>
            <a:r>
              <a:rPr lang="ru-RU" sz="1600" dirty="0" err="1"/>
              <a:t>будівельні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для </a:t>
            </a:r>
            <a:r>
              <a:rPr lang="ru-RU" sz="1600" dirty="0" err="1" smtClean="0"/>
              <a:t>будівництва</a:t>
            </a:r>
            <a:r>
              <a:rPr lang="ru-RU" sz="1600" dirty="0" smtClean="0"/>
              <a:t>. </a:t>
            </a:r>
            <a:endParaRPr lang="uk-UA" sz="1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5" y="-98614"/>
            <a:ext cx="1679474" cy="23756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3" y="31656"/>
            <a:ext cx="1796303" cy="22453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" y="5038165"/>
            <a:ext cx="4493886" cy="19286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07" y="4912659"/>
            <a:ext cx="6256575" cy="33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00" y="654993"/>
            <a:ext cx="7253640" cy="5441007"/>
          </a:xfrm>
          <a:ln w="3175">
            <a:solidFill>
              <a:schemeClr val="tx1"/>
            </a:solidFill>
          </a:ln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5268" y="2057400"/>
            <a:ext cx="3291276" cy="4314524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 smtClean="0"/>
              <a:t>Адреса:</a:t>
            </a:r>
            <a:endParaRPr lang="ru-RU" sz="2400" dirty="0"/>
          </a:p>
          <a:p>
            <a:pPr fontAlgn="base"/>
            <a:r>
              <a:rPr lang="ru-RU" sz="2400" dirty="0" err="1"/>
              <a:t>вул</a:t>
            </a:r>
            <a:r>
              <a:rPr lang="ru-RU" sz="2400" dirty="0"/>
              <a:t>. </a:t>
            </a:r>
            <a:r>
              <a:rPr lang="ru-RU" sz="2400" dirty="0" err="1"/>
              <a:t>Саксаганського</a:t>
            </a:r>
            <a:r>
              <a:rPr lang="ru-RU" sz="2400" dirty="0"/>
              <a:t>, 52А, </a:t>
            </a:r>
            <a:r>
              <a:rPr lang="ru-RU" sz="2400" dirty="0" err="1"/>
              <a:t>Київ</a:t>
            </a:r>
            <a:r>
              <a:rPr lang="ru-RU" sz="2400" dirty="0"/>
              <a:t> 01033 </a:t>
            </a:r>
            <a:r>
              <a:rPr lang="ru-RU" sz="2400" dirty="0" err="1" smtClean="0"/>
              <a:t>Україна</a:t>
            </a:r>
            <a:endParaRPr lang="ru-RU" sz="2400" dirty="0" smtClean="0"/>
          </a:p>
          <a:p>
            <a:pPr fontAlgn="base"/>
            <a:r>
              <a:rPr lang="uk-UA" sz="2400" b="1" dirty="0" smtClean="0"/>
              <a:t>Телефон</a:t>
            </a:r>
            <a:r>
              <a:rPr lang="uk-UA" sz="2400" b="1" dirty="0"/>
              <a:t>:</a:t>
            </a:r>
            <a:r>
              <a:rPr lang="uk-UA" sz="2400" dirty="0"/>
              <a:t>  </a:t>
            </a:r>
            <a:endParaRPr lang="uk-UA" sz="2400" dirty="0" smtClean="0"/>
          </a:p>
          <a:p>
            <a:pPr fontAlgn="base"/>
            <a:r>
              <a:rPr lang="uk-UA" sz="2400" dirty="0" smtClean="0"/>
              <a:t>044 238-62-60</a:t>
            </a:r>
          </a:p>
          <a:p>
            <a:pPr fontAlgn="base"/>
            <a:r>
              <a:rPr lang="ru-RU" sz="2400" b="1" dirty="0" err="1"/>
              <a:t>Електронна</a:t>
            </a:r>
            <a:r>
              <a:rPr lang="ru-RU" sz="2400" b="1" dirty="0"/>
              <a:t> </a:t>
            </a:r>
            <a:r>
              <a:rPr lang="ru-RU" sz="2400" b="1" dirty="0" err="1"/>
              <a:t>пошта</a:t>
            </a:r>
            <a:r>
              <a:rPr lang="ru-RU" sz="2400" b="1" dirty="0"/>
              <a:t>:</a:t>
            </a:r>
            <a:r>
              <a:rPr lang="ru-RU" sz="2400" dirty="0"/>
              <a:t> </a:t>
            </a:r>
            <a:endParaRPr lang="ru-RU" sz="2400" dirty="0" smtClean="0"/>
          </a:p>
          <a:p>
            <a:pPr fontAlgn="base"/>
            <a:r>
              <a:rPr lang="ru-RU" sz="2400" dirty="0" err="1" smtClean="0"/>
              <a:t>necu</a:t>
            </a:r>
            <a:r>
              <a:rPr lang="ru-RU" sz="2400" dirty="0" smtClean="0"/>
              <a:t> </a:t>
            </a:r>
            <a:r>
              <a:rPr lang="ru-RU" sz="2400" dirty="0" err="1"/>
              <a:t>at</a:t>
            </a:r>
            <a:r>
              <a:rPr lang="ru-RU" sz="2400" dirty="0"/>
              <a:t> necu.org.ua</a:t>
            </a:r>
          </a:p>
          <a:p>
            <a:pPr fontAlgn="base"/>
            <a:r>
              <a:rPr lang="ru-RU" sz="2400" b="1" dirty="0" err="1"/>
              <a:t>Поштова</a:t>
            </a:r>
            <a:r>
              <a:rPr lang="ru-RU" sz="2400" b="1" dirty="0"/>
              <a:t> адреса:</a:t>
            </a:r>
            <a:r>
              <a:rPr lang="ru-RU" sz="2400" dirty="0"/>
              <a:t> </a:t>
            </a:r>
            <a:endParaRPr lang="ru-RU" sz="2400" dirty="0" smtClean="0"/>
          </a:p>
          <a:p>
            <a:pPr fontAlgn="base"/>
            <a:r>
              <a:rPr lang="ru-RU" sz="2400" dirty="0" smtClean="0"/>
              <a:t>а/с </a:t>
            </a:r>
            <a:r>
              <a:rPr lang="ru-RU" sz="2400" dirty="0"/>
              <a:t>306, 01032, м.Київ-32, </a:t>
            </a:r>
            <a:r>
              <a:rPr lang="ru-RU" sz="2400" dirty="0" err="1"/>
              <a:t>Україна</a:t>
            </a:r>
            <a:endParaRPr lang="ru-RU" sz="2400" dirty="0"/>
          </a:p>
          <a:p>
            <a:pPr fontAlgn="base"/>
            <a:endParaRPr lang="uk-UA" sz="2400" dirty="0" smtClean="0"/>
          </a:p>
          <a:p>
            <a:pPr fontAlgn="base"/>
            <a:endParaRPr lang="ru-RU" sz="2400" dirty="0"/>
          </a:p>
          <a:p>
            <a:endParaRPr lang="uk-UA" dirty="0"/>
          </a:p>
        </p:txBody>
      </p:sp>
      <p:pic>
        <p:nvPicPr>
          <p:cNvPr id="7" name="Рисунок 6" descr="neculogo-tex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954" y="349955"/>
            <a:ext cx="1546579" cy="13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+mn-lt"/>
              </a:rPr>
              <a:t>Основні </a:t>
            </a:r>
            <a:r>
              <a:rPr lang="uk-UA" sz="3600" b="1" dirty="0" err="1" smtClean="0">
                <a:solidFill>
                  <a:srgbClr val="C00000"/>
                </a:solidFill>
                <a:latin typeface="+mn-lt"/>
              </a:rPr>
              <a:t>правов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s</a:t>
            </a:r>
            <a:r>
              <a:rPr lang="uk-UA" sz="3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+mn-lt"/>
              </a:rPr>
              <a:t>акти, які визначають інструменти участі громадськості: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26365"/>
            <a:ext cx="10515600" cy="3950598"/>
          </a:xfr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uk-UA" sz="3200" dirty="0" smtClean="0"/>
              <a:t>1. Закон України </a:t>
            </a:r>
            <a:r>
              <a:rPr lang="uk-UA" sz="3200" dirty="0" smtClean="0">
                <a:cs typeface="Times New Roman" panose="02020603050405020304" pitchFamily="18" charset="0"/>
              </a:rPr>
              <a:t>від 21.05.1997 № 280/97-ВР «</a:t>
            </a:r>
            <a:r>
              <a:rPr lang="uk-UA" sz="3200" b="1" dirty="0" smtClean="0">
                <a:cs typeface="Times New Roman" panose="02020603050405020304" pitchFamily="18" charset="0"/>
              </a:rPr>
              <a:t>Про місцеве самоврядування в Україні»</a:t>
            </a:r>
          </a:p>
          <a:p>
            <a:pPr algn="just" fontAlgn="base">
              <a:buNone/>
            </a:pPr>
            <a:r>
              <a:rPr lang="uk-UA" sz="2000" dirty="0" smtClean="0">
                <a:cs typeface="Times New Roman" panose="02020603050405020304" pitchFamily="18" charset="0"/>
              </a:rPr>
              <a:t>(знайти всі нормативні акти, крім статутів, можна </a:t>
            </a:r>
            <a:r>
              <a:rPr lang="uk-UA" sz="2000" dirty="0" smtClean="0">
                <a:cs typeface="Times New Roman" panose="02020603050405020304" pitchFamily="18" charset="0"/>
              </a:rPr>
              <a:t>знайти </a:t>
            </a:r>
            <a:r>
              <a:rPr lang="uk-UA" sz="2000" dirty="0" smtClean="0">
                <a:cs typeface="Times New Roman" panose="02020603050405020304" pitchFamily="18" charset="0"/>
              </a:rPr>
              <a:t>на </a:t>
            </a:r>
            <a:r>
              <a:rPr lang="uk-UA" sz="2000" dirty="0" smtClean="0">
                <a:cs typeface="Times New Roman" panose="02020603050405020304" pitchFamily="18" charset="0"/>
              </a:rPr>
              <a:t>сайті Верховної Ради України в розділі «законодавство» </a:t>
            </a:r>
            <a:r>
              <a:rPr lang="en-GB" sz="2000" dirty="0">
                <a:cs typeface="Times New Roman" panose="02020603050405020304" pitchFamily="18" charset="0"/>
                <a:hlinkClick r:id="rId3"/>
              </a:rPr>
              <a:t>http://</a:t>
            </a:r>
            <a:r>
              <a:rPr lang="en-GB" sz="2000" dirty="0" smtClean="0">
                <a:cs typeface="Times New Roman" panose="02020603050405020304" pitchFamily="18" charset="0"/>
                <a:hlinkClick r:id="rId3"/>
              </a:rPr>
              <a:t>zakon2.rada.gov.ua/laws/a#Find</a:t>
            </a:r>
            <a:r>
              <a:rPr lang="uk-UA" sz="2000" dirty="0" smtClean="0">
                <a:cs typeface="Times New Roman" panose="02020603050405020304" pitchFamily="18" charset="0"/>
              </a:rPr>
              <a:t> </a:t>
            </a:r>
          </a:p>
          <a:p>
            <a:pPr algn="just" fontAlgn="base">
              <a:buNone/>
            </a:pPr>
            <a:endParaRPr lang="ru-RU" sz="2000" dirty="0">
              <a:cs typeface="Times New Roman" panose="02020603050405020304" pitchFamily="18" charset="0"/>
            </a:endParaRPr>
          </a:p>
          <a:p>
            <a:pPr algn="just" fontAlgn="base">
              <a:buNone/>
            </a:pPr>
            <a:endParaRPr lang="ru-RU" dirty="0" smtClean="0">
              <a:cs typeface="Times New Roman" panose="02020603050405020304" pitchFamily="18" charset="0"/>
            </a:endParaRPr>
          </a:p>
          <a:p>
            <a:pPr algn="just" fontAlgn="base">
              <a:buNone/>
            </a:pPr>
            <a:endParaRPr lang="ru-RU" sz="2400" dirty="0" smtClean="0">
              <a:cs typeface="Times New Roman" panose="02020603050405020304" pitchFamily="18" charset="0"/>
            </a:endParaRPr>
          </a:p>
          <a:p>
            <a:pPr algn="just" fontAlgn="base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2. </a:t>
            </a:r>
            <a:r>
              <a:rPr lang="uk-UA" sz="2400" dirty="0">
                <a:solidFill>
                  <a:srgbClr val="C00000"/>
                </a:solidFill>
              </a:rPr>
              <a:t>ЗАКОН УКРАЇНИ ПРО ДОСТУП ДО ПУБЛІЧНОЇ </a:t>
            </a:r>
            <a:r>
              <a:rPr lang="uk-UA" sz="2400" dirty="0" smtClean="0">
                <a:solidFill>
                  <a:srgbClr val="C00000"/>
                </a:solidFill>
              </a:rPr>
              <a:t>ІНФОРМАЦІЇ</a:t>
            </a:r>
          </a:p>
          <a:p>
            <a:pPr algn="just" fontAlgn="base">
              <a:buNone/>
            </a:pPr>
            <a:r>
              <a:rPr lang="uk-UA" sz="2400" dirty="0" smtClean="0"/>
              <a:t>3.</a:t>
            </a:r>
            <a:r>
              <a:rPr lang="uk-UA" sz="2400" dirty="0"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cs typeface="Times New Roman" panose="02020603050405020304" pitchFamily="18" charset="0"/>
              </a:rPr>
              <a:t> </a:t>
            </a:r>
            <a:r>
              <a:rPr lang="uk-UA" sz="2400" dirty="0">
                <a:cs typeface="Times New Roman" panose="02020603050405020304" pitchFamily="18" charset="0"/>
              </a:rPr>
              <a:t>Статути територіальних громад</a:t>
            </a:r>
          </a:p>
          <a:p>
            <a:pPr algn="just" fontAlgn="base">
              <a:buNone/>
            </a:pPr>
            <a:endParaRPr lang="uk-UA" sz="2400" dirty="0">
              <a:solidFill>
                <a:srgbClr val="C00000"/>
              </a:solidFill>
            </a:endParaRPr>
          </a:p>
          <a:p>
            <a:pPr algn="just" fontAlgn="base"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algn="just" fontAlgn="base">
              <a:buNone/>
            </a:pPr>
            <a:endParaRPr lang="ru-RU" sz="2000" dirty="0">
              <a:cs typeface="Times New Roman" panose="02020603050405020304" pitchFamily="18" charset="0"/>
            </a:endParaRPr>
          </a:p>
          <a:p>
            <a:pPr algn="just" fontAlgn="base">
              <a:buNone/>
            </a:pPr>
            <a:endParaRPr lang="ru-RU" sz="2000" dirty="0" smtClean="0">
              <a:cs typeface="Times New Roman" panose="02020603050405020304" pitchFamily="18" charset="0"/>
            </a:endParaRPr>
          </a:p>
          <a:p>
            <a:pPr algn="just" fontAlgn="base">
              <a:buNone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105" y="3577385"/>
            <a:ext cx="2818431" cy="1585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Закон України </a:t>
            </a:r>
            <a:r>
              <a:rPr lang="uk-UA" dirty="0" smtClean="0">
                <a:cs typeface="Times New Roman" panose="02020603050405020304" pitchFamily="18" charset="0"/>
              </a:rPr>
              <a:t>«</a:t>
            </a:r>
            <a:r>
              <a:rPr lang="uk-UA" b="1" dirty="0">
                <a:cs typeface="Times New Roman" panose="02020603050405020304" pitchFamily="18" charset="0"/>
              </a:rPr>
              <a:t>Про місцеве самоврядування в Україні»</a:t>
            </a:r>
            <a:br>
              <a:rPr lang="uk-UA" b="1" dirty="0"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с</a:t>
            </a:r>
            <a:r>
              <a:rPr lang="uk-UA" sz="4000" dirty="0" smtClean="0"/>
              <a:t>таття 7 </a:t>
            </a:r>
            <a:r>
              <a:rPr lang="uk-UA" sz="4000" dirty="0" smtClean="0">
                <a:solidFill>
                  <a:srgbClr val="C00000"/>
                </a:solidFill>
              </a:rPr>
              <a:t>Місцевий референдум</a:t>
            </a:r>
          </a:p>
          <a:p>
            <a:r>
              <a:rPr lang="uk-UA" sz="4000" dirty="0"/>
              <a:t>с</a:t>
            </a:r>
            <a:r>
              <a:rPr lang="uk-UA" sz="4000" dirty="0" smtClean="0"/>
              <a:t>таття 8 </a:t>
            </a:r>
            <a:r>
              <a:rPr lang="uk-UA" sz="4000" dirty="0" smtClean="0">
                <a:solidFill>
                  <a:srgbClr val="C00000"/>
                </a:solidFill>
              </a:rPr>
              <a:t>Загальні збори громадян</a:t>
            </a:r>
          </a:p>
          <a:p>
            <a:r>
              <a:rPr lang="uk-UA" sz="4000" dirty="0"/>
              <a:t>с</a:t>
            </a:r>
            <a:r>
              <a:rPr lang="uk-UA" sz="4000" dirty="0" smtClean="0"/>
              <a:t>таття 9</a:t>
            </a:r>
            <a:r>
              <a:rPr lang="uk-UA" sz="4000" dirty="0" smtClean="0">
                <a:solidFill>
                  <a:srgbClr val="C00000"/>
                </a:solidFill>
              </a:rPr>
              <a:t> Місцеві ініціативи</a:t>
            </a:r>
          </a:p>
          <a:p>
            <a:r>
              <a:rPr lang="uk-UA" sz="4000" dirty="0"/>
              <a:t>с</a:t>
            </a:r>
            <a:r>
              <a:rPr lang="uk-UA" sz="4000" dirty="0" smtClean="0"/>
              <a:t>таття 13 </a:t>
            </a:r>
            <a:r>
              <a:rPr lang="uk-UA" sz="4000" dirty="0" smtClean="0">
                <a:solidFill>
                  <a:srgbClr val="C00000"/>
                </a:solidFill>
              </a:rPr>
              <a:t>Громадські слухання </a:t>
            </a:r>
          </a:p>
          <a:p>
            <a:r>
              <a:rPr lang="uk-UA" sz="4000" dirty="0"/>
              <a:t>с</a:t>
            </a:r>
            <a:r>
              <a:rPr lang="uk-UA" sz="4000" dirty="0" smtClean="0"/>
              <a:t>таття 14 </a:t>
            </a:r>
            <a:r>
              <a:rPr lang="uk-UA" sz="4000" dirty="0" smtClean="0">
                <a:solidFill>
                  <a:srgbClr val="C00000"/>
                </a:solidFill>
              </a:rPr>
              <a:t>Органи  самоорганізації населення</a:t>
            </a:r>
            <a:endParaRPr lang="uk-UA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73" y="1825625"/>
            <a:ext cx="2519818" cy="26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0417" y="-145773"/>
            <a:ext cx="99675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Постанова </a:t>
            </a:r>
            <a:r>
              <a:rPr lang="ru-RU" sz="4000" dirty="0" err="1" smtClean="0"/>
              <a:t>Кабінету</a:t>
            </a:r>
            <a:r>
              <a:rPr lang="ru-RU" sz="4000" dirty="0" smtClean="0"/>
              <a:t> </a:t>
            </a:r>
            <a:r>
              <a:rPr lang="ru-RU" sz="4000" dirty="0" err="1" smtClean="0"/>
              <a:t>Міністрів</a:t>
            </a:r>
            <a:r>
              <a:rPr lang="ru-RU" sz="4000" dirty="0" smtClean="0"/>
              <a:t> </a:t>
            </a:r>
            <a:r>
              <a:rPr lang="ru-RU" sz="4000" dirty="0" err="1" smtClean="0"/>
              <a:t>України</a:t>
            </a:r>
            <a:r>
              <a:rPr lang="ru-RU" sz="4000" dirty="0" smtClean="0"/>
              <a:t>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3 листопада 2010 № 996 </a:t>
            </a:r>
            <a:r>
              <a:rPr lang="ru-RU" sz="4000" dirty="0" smtClean="0">
                <a:solidFill>
                  <a:srgbClr val="C00000"/>
                </a:solidFill>
              </a:rPr>
              <a:t>«Про </a:t>
            </a:r>
            <a:r>
              <a:rPr lang="ru-RU" sz="4000" dirty="0" err="1" smtClean="0">
                <a:solidFill>
                  <a:srgbClr val="C00000"/>
                </a:solidFill>
              </a:rPr>
              <a:t>забезпечення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участі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громадськості</a:t>
            </a:r>
            <a:r>
              <a:rPr lang="ru-RU" sz="4000" dirty="0" smtClean="0">
                <a:solidFill>
                  <a:srgbClr val="C00000"/>
                </a:solidFill>
              </a:rPr>
              <a:t> у </a:t>
            </a:r>
            <a:r>
              <a:rPr lang="ru-RU" sz="4000" dirty="0" err="1" smtClean="0">
                <a:solidFill>
                  <a:srgbClr val="C00000"/>
                </a:solidFill>
              </a:rPr>
              <a:t>формуванні</a:t>
            </a:r>
            <a:r>
              <a:rPr lang="ru-RU" sz="4000" dirty="0" smtClean="0">
                <a:solidFill>
                  <a:srgbClr val="C00000"/>
                </a:solidFill>
              </a:rPr>
              <a:t> та </a:t>
            </a:r>
            <a:r>
              <a:rPr lang="ru-RU" sz="4000" dirty="0" err="1" smtClean="0">
                <a:solidFill>
                  <a:srgbClr val="C00000"/>
                </a:solidFill>
              </a:rPr>
              <a:t>реалізації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державної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політики</a:t>
            </a:r>
            <a:r>
              <a:rPr lang="ru-RU" sz="4000" dirty="0" smtClean="0">
                <a:solidFill>
                  <a:srgbClr val="C00000"/>
                </a:solidFill>
              </a:rPr>
              <a:t>» </a:t>
            </a:r>
          </a:p>
          <a:p>
            <a:r>
              <a:rPr lang="uk-UA" sz="2400" dirty="0">
                <a:cs typeface="Times New Roman" panose="02020603050405020304" pitchFamily="18" charset="0"/>
              </a:rPr>
              <a:t>(знайти його можна на сайті Верховної Ради України в розділі «законодавство» </a:t>
            </a:r>
            <a:r>
              <a:rPr lang="en-GB" sz="2400" dirty="0">
                <a:cs typeface="Times New Roman" panose="02020603050405020304" pitchFamily="18" charset="0"/>
                <a:hlinkClick r:id="rId3"/>
              </a:rPr>
              <a:t>http://zakon2.rada.gov.ua/laws/a#Find</a:t>
            </a:r>
            <a:r>
              <a:rPr lang="uk-UA" sz="2400" dirty="0"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- проведення консультацій з громадськістю 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- створення громадських рад</a:t>
            </a:r>
            <a:endParaRPr lang="uk-UA" sz="44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974" y="3378311"/>
            <a:ext cx="2362476" cy="13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59477" y="1232452"/>
            <a:ext cx="238539" cy="45823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477078" y="490330"/>
            <a:ext cx="5542722" cy="56866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dirty="0" smtClean="0"/>
              <a:t>Постанова Кабінету Міністрів України № 976 від 5 листопада 2008 «Про затвердження Порядку сприяння проведенню громадської експертизи діяльності виконавчої влади»</a:t>
            </a:r>
            <a:endParaRPr lang="uk-UA" sz="400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6172200" y="357809"/>
            <a:ext cx="5181600" cy="5819154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sz="4800" dirty="0" smtClean="0">
                <a:solidFill>
                  <a:srgbClr val="FF0000"/>
                </a:solidFill>
              </a:rPr>
              <a:t>Визначає порядок проведення громадської експертизи</a:t>
            </a:r>
            <a:endParaRPr lang="uk-UA" sz="4800" dirty="0">
              <a:solidFill>
                <a:srgbClr val="FF0000"/>
              </a:solidFill>
            </a:endParaRPr>
          </a:p>
        </p:txBody>
      </p:sp>
      <p:sp>
        <p:nvSpPr>
          <p:cNvPr id="8" name="Розгорнута стрілка 7"/>
          <p:cNvSpPr/>
          <p:nvPr/>
        </p:nvSpPr>
        <p:spPr>
          <a:xfrm>
            <a:off x="6019800" y="821635"/>
            <a:ext cx="1361661" cy="292873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5043" y="987425"/>
            <a:ext cx="11090345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Закон України «Про самоорганізацію населення» від 6.12.2016</a:t>
            </a:r>
          </a:p>
          <a:p>
            <a:pPr marL="0" indent="0" algn="ctr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 smtClean="0"/>
          </a:p>
          <a:p>
            <a:pPr marL="0" indent="0" algn="ctr">
              <a:buNone/>
            </a:pPr>
            <a:r>
              <a:rPr lang="uk-UA" sz="3600" dirty="0" smtClean="0">
                <a:solidFill>
                  <a:srgbClr val="C00000"/>
                </a:solidFill>
              </a:rPr>
              <a:t>Визначає порядок створення таких органів</a:t>
            </a:r>
          </a:p>
          <a:p>
            <a:pPr marL="0" indent="0" algn="ctr">
              <a:buNone/>
            </a:pPr>
            <a:endParaRPr lang="uk-UA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2" name="Стрілка вниз 1"/>
          <p:cNvSpPr/>
          <p:nvPr/>
        </p:nvSpPr>
        <p:spPr>
          <a:xfrm>
            <a:off x="5001833" y="1820724"/>
            <a:ext cx="808382" cy="1603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4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Місцева ініціатива </a:t>
            </a:r>
            <a:r>
              <a:rPr lang="uk-UA" b="1" dirty="0" smtClean="0"/>
              <a:t>регулюються Статутом територіальної громади і Положенням про місцеві ініціативи у Вашому населеному пункті</a:t>
            </a:r>
            <a:endParaRPr lang="uk-UA" b="1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КРОК 1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Підготувати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повідомлення</a:t>
            </a:r>
            <a:r>
              <a:rPr lang="ru-RU" dirty="0" smtClean="0"/>
              <a:t> про </a:t>
            </a:r>
            <a:r>
              <a:rPr lang="ru-RU" dirty="0" err="1" smtClean="0"/>
              <a:t>внесенн</a:t>
            </a:r>
            <a:r>
              <a:rPr lang="uk-UA" dirty="0" smtClean="0"/>
              <a:t>я ініціативи</a:t>
            </a:r>
          </a:p>
          <a:p>
            <a:pPr marL="0" indent="0">
              <a:buNone/>
            </a:pPr>
            <a:r>
              <a:rPr lang="uk-UA" dirty="0" smtClean="0"/>
              <a:t>- лист з підписами громадян, які підтримали ініціативу</a:t>
            </a:r>
          </a:p>
          <a:p>
            <a:pPr marL="0" indent="0">
              <a:buNone/>
            </a:pPr>
            <a:r>
              <a:rPr lang="uk-UA" dirty="0" smtClean="0"/>
              <a:t>- проект рішення ради або перелік питань, які громада вимагає розглянути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КРОК 2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uk-UA" dirty="0" smtClean="0"/>
              <a:t>подати документи до місцевої ради </a:t>
            </a:r>
          </a:p>
          <a:p>
            <a:pPr>
              <a:buFontTx/>
              <a:buChar char="-"/>
            </a:pPr>
            <a:r>
              <a:rPr lang="uk-UA" dirty="0"/>
              <a:t>д</a:t>
            </a:r>
            <a:r>
              <a:rPr lang="uk-UA" dirty="0" smtClean="0"/>
              <a:t>окументи радою реєструються і виносяться на найближчу сесію</a:t>
            </a:r>
          </a:p>
          <a:p>
            <a:pPr>
              <a:buFontTx/>
              <a:buChar char="-"/>
            </a:pPr>
            <a:r>
              <a:rPr lang="uk-UA" dirty="0"/>
              <a:t>м</a:t>
            </a:r>
            <a:r>
              <a:rPr lang="uk-UA" dirty="0" smtClean="0"/>
              <a:t>ісцева ініціатива розглядається на сесії відповідно до вимог регламенту місцевої ради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63826" y="6003235"/>
            <a:ext cx="11595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dirty="0" smtClean="0">
              <a:solidFill>
                <a:srgbClr val="C00000"/>
              </a:solidFill>
            </a:endParaRPr>
          </a:p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Результат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uk-UA" sz="2400" dirty="0" smtClean="0"/>
              <a:t>ініціатива приймається, відхиляється або направляється на доопрацювання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438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Місцеві ініціативи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Приклади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М</a:t>
            </a:r>
            <a:r>
              <a:rPr lang="uk-UA" dirty="0" err="1" smtClean="0"/>
              <a:t>ісцева</a:t>
            </a:r>
            <a:r>
              <a:rPr lang="uk-UA" dirty="0" smtClean="0"/>
              <a:t> ініціатива про заборону використання на території столиці України – міста Києва у якості палива у промислових масштабах кам'яного вугілля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30575"/>
            <a:ext cx="5067299" cy="32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67" y="1825625"/>
            <a:ext cx="3077665" cy="4351338"/>
          </a:xfrm>
        </p:spPr>
      </p:pic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35" y="1825625"/>
            <a:ext cx="3086730" cy="4351338"/>
          </a:xfrm>
        </p:spPr>
      </p:pic>
    </p:spTree>
    <p:extLst>
      <p:ext uri="{BB962C8B-B14F-4D97-AF65-F5344CB8AC3E}">
        <p14:creationId xmlns:p14="http://schemas.microsoft.com/office/powerpoint/2010/main" val="18353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986</TotalTime>
  <Words>756</Words>
  <Application>Microsoft Office PowerPoint</Application>
  <PresentationFormat>Широкий екран</PresentationFormat>
  <Paragraphs>138</Paragraphs>
  <Slides>18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Times New Roman</vt:lpstr>
      <vt:lpstr>Wingdings</vt:lpstr>
      <vt:lpstr>Тема Office</vt:lpstr>
      <vt:lpstr>Участь громадян у процесах прийняття рішень на місцевому рівні </vt:lpstr>
      <vt:lpstr>Основні правовs акти, які визначають інструменти участі громадськості:</vt:lpstr>
      <vt:lpstr>Закон України «Про місцеве самоврядування в Україні» </vt:lpstr>
      <vt:lpstr>Презентація PowerPoint</vt:lpstr>
      <vt:lpstr>Презентація PowerPoint</vt:lpstr>
      <vt:lpstr>Презентація PowerPoint</vt:lpstr>
      <vt:lpstr>Місцева ініціатива регулюються Статутом територіальної громади і Положенням про місцеві ініціативи у Вашому населеному пункті</vt:lpstr>
      <vt:lpstr>Місцеві ініціативи</vt:lpstr>
      <vt:lpstr>Презентація PowerPoint</vt:lpstr>
      <vt:lpstr>Місцева ініціатива про збереження водойми від знищення під забудову та надання їй статусу озера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КРОК 5</vt:lpstr>
      <vt:lpstr>ПРИКЛАДИ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провести громадські слухання?</dc:title>
  <dc:creator>Tamara</dc:creator>
  <cp:lastModifiedBy>Tamara</cp:lastModifiedBy>
  <cp:revision>46</cp:revision>
  <dcterms:created xsi:type="dcterms:W3CDTF">2017-03-13T13:39:12Z</dcterms:created>
  <dcterms:modified xsi:type="dcterms:W3CDTF">2017-07-09T15:06:51Z</dcterms:modified>
</cp:coreProperties>
</file>