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93" r:id="rId4"/>
    <p:sldId id="290" r:id="rId5"/>
    <p:sldId id="288" r:id="rId6"/>
    <p:sldId id="284" r:id="rId7"/>
    <p:sldId id="291" r:id="rId8"/>
    <p:sldId id="283" r:id="rId9"/>
    <p:sldId id="264" r:id="rId10"/>
    <p:sldId id="294" r:id="rId11"/>
    <p:sldId id="292" r:id="rId12"/>
    <p:sldId id="286" r:id="rId13"/>
    <p:sldId id="279" r:id="rId14"/>
    <p:sldId id="295" r:id="rId15"/>
    <p:sldId id="258" r:id="rId16"/>
    <p:sldId id="256" r:id="rId17"/>
    <p:sldId id="260" r:id="rId18"/>
    <p:sldId id="296" r:id="rId19"/>
    <p:sldId id="262" r:id="rId20"/>
    <p:sldId id="263" r:id="rId21"/>
    <p:sldId id="297" r:id="rId22"/>
    <p:sldId id="265" r:id="rId23"/>
    <p:sldId id="274" r:id="rId24"/>
    <p:sldId id="266" r:id="rId25"/>
    <p:sldId id="267" r:id="rId26"/>
    <p:sldId id="268" r:id="rId27"/>
    <p:sldId id="269" r:id="rId28"/>
    <p:sldId id="261" r:id="rId29"/>
  </p:sldIdLst>
  <p:sldSz cx="12192000" cy="6858000"/>
  <p:notesSz cx="6858000" cy="9144000"/>
  <p:defaultTextStyle>
    <a:defPPr>
      <a:defRPr lang="uk-UA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tolii Kutsevol" initials="AK" lastIdx="9" clrIdx="0">
    <p:extLst/>
  </p:cmAuthor>
  <p:cmAuthor id="2" name="Tetiana Dubovyk" initials="T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438"/>
    <a:srgbClr val="57B432"/>
    <a:srgbClr val="496D01"/>
    <a:srgbClr val="75B431"/>
    <a:srgbClr val="284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2" autoAdjust="0"/>
    <p:restoredTop sz="93867" autoAdjust="0"/>
  </p:normalViewPr>
  <p:slideViewPr>
    <p:cSldViewPr snapToGrid="0">
      <p:cViewPr varScale="1">
        <p:scale>
          <a:sx n="110" d="100"/>
          <a:sy n="110" d="100"/>
        </p:scale>
        <p:origin x="-6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8F2B-F630-4A10-ACD2-AD4A7528274A}" type="datetimeFigureOut">
              <a:rPr lang="uk-UA" smtClean="0"/>
              <a:t>01.07.18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10F9-A44B-4A87-AE9C-33A83E6623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90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7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710F9-A44B-4A87-AE9C-33A83E66237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3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2" indent="0" algn="ctr">
              <a:buNone/>
              <a:defRPr sz="2000"/>
            </a:lvl2pPr>
            <a:lvl3pPr marL="914265" indent="0" algn="ctr">
              <a:buNone/>
              <a:defRPr sz="1800"/>
            </a:lvl3pPr>
            <a:lvl4pPr marL="1371397" indent="0" algn="ctr">
              <a:buNone/>
              <a:defRPr sz="1600"/>
            </a:lvl4pPr>
            <a:lvl5pPr marL="1828529" indent="0" algn="ctr">
              <a:buNone/>
              <a:defRPr sz="1600"/>
            </a:lvl5pPr>
            <a:lvl6pPr marL="2285661" indent="0" algn="ctr">
              <a:buNone/>
              <a:defRPr sz="1600"/>
            </a:lvl6pPr>
            <a:lvl7pPr marL="2742793" indent="0" algn="ctr">
              <a:buNone/>
              <a:defRPr sz="1600"/>
            </a:lvl7pPr>
            <a:lvl8pPr marL="3199925" indent="0" algn="ctr">
              <a:buNone/>
              <a:defRPr sz="1600"/>
            </a:lvl8pPr>
            <a:lvl9pPr marL="365705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2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6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10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4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4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65" y="244081"/>
            <a:ext cx="8919300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2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" y="1"/>
            <a:ext cx="12188393" cy="685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959343" y="5607212"/>
            <a:ext cx="2259736" cy="638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54057" y="1196600"/>
            <a:ext cx="3468" cy="576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641" y="0"/>
                </a:moveTo>
                <a:lnTo>
                  <a:pt x="1765" y="76"/>
                </a:lnTo>
                <a:lnTo>
                  <a:pt x="0" y="190"/>
                </a:lnTo>
                <a:lnTo>
                  <a:pt x="2705" y="177"/>
                </a:lnTo>
                <a:lnTo>
                  <a:pt x="2641" y="0"/>
                </a:lnTo>
                <a:close/>
              </a:path>
            </a:pathLst>
          </a:custGeom>
          <a:solidFill>
            <a:srgbClr val="D5E1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671101" y="1063527"/>
            <a:ext cx="6243" cy="9213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723" y="0"/>
                </a:moveTo>
                <a:lnTo>
                  <a:pt x="533" y="2387"/>
                </a:lnTo>
                <a:lnTo>
                  <a:pt x="292" y="4775"/>
                </a:lnTo>
                <a:lnTo>
                  <a:pt x="0" y="7150"/>
                </a:lnTo>
                <a:lnTo>
                  <a:pt x="1841" y="8140"/>
                </a:lnTo>
                <a:lnTo>
                  <a:pt x="5511" y="10160"/>
                </a:lnTo>
                <a:lnTo>
                  <a:pt x="4508" y="5854"/>
                </a:lnTo>
                <a:lnTo>
                  <a:pt x="4051" y="3708"/>
                </a:lnTo>
                <a:lnTo>
                  <a:pt x="3632" y="1549"/>
                </a:lnTo>
                <a:lnTo>
                  <a:pt x="723" y="0"/>
                </a:lnTo>
                <a:close/>
              </a:path>
            </a:pathLst>
          </a:custGeom>
          <a:solidFill>
            <a:srgbClr val="D1E3B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7671891" y="1061617"/>
            <a:ext cx="3468" cy="3455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39" y="0"/>
                </a:moveTo>
                <a:lnTo>
                  <a:pt x="0" y="2108"/>
                </a:lnTo>
                <a:lnTo>
                  <a:pt x="2908" y="3657"/>
                </a:lnTo>
                <a:lnTo>
                  <a:pt x="2489" y="1397"/>
                </a:lnTo>
                <a:lnTo>
                  <a:pt x="139" y="0"/>
                </a:lnTo>
                <a:close/>
              </a:path>
            </a:pathLst>
          </a:custGeom>
          <a:solidFill>
            <a:srgbClr val="D1E3B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8051240" y="841760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308" y="0"/>
                </a:moveTo>
                <a:lnTo>
                  <a:pt x="0" y="1295"/>
                </a:lnTo>
                <a:lnTo>
                  <a:pt x="1676" y="1689"/>
                </a:lnTo>
                <a:lnTo>
                  <a:pt x="2412" y="914"/>
                </a:lnTo>
                <a:lnTo>
                  <a:pt x="1308" y="0"/>
                </a:lnTo>
                <a:close/>
              </a:path>
            </a:pathLst>
          </a:custGeom>
          <a:solidFill>
            <a:srgbClr val="C4DF9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8052659" y="837459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724" y="0"/>
                </a:moveTo>
                <a:lnTo>
                  <a:pt x="3162" y="1587"/>
                </a:lnTo>
                <a:lnTo>
                  <a:pt x="0" y="4737"/>
                </a:lnTo>
                <a:lnTo>
                  <a:pt x="1104" y="5651"/>
                </a:lnTo>
                <a:lnTo>
                  <a:pt x="4114" y="2514"/>
                </a:lnTo>
                <a:lnTo>
                  <a:pt x="5702" y="825"/>
                </a:lnTo>
                <a:lnTo>
                  <a:pt x="4724" y="0"/>
                </a:lnTo>
                <a:close/>
              </a:path>
            </a:pathLst>
          </a:custGeom>
          <a:solidFill>
            <a:srgbClr val="C4DF9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057817" y="833140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686" y="0"/>
                </a:moveTo>
                <a:lnTo>
                  <a:pt x="2057" y="2692"/>
                </a:lnTo>
                <a:lnTo>
                  <a:pt x="0" y="4762"/>
                </a:lnTo>
                <a:lnTo>
                  <a:pt x="977" y="5588"/>
                </a:lnTo>
                <a:lnTo>
                  <a:pt x="5524" y="698"/>
                </a:lnTo>
                <a:lnTo>
                  <a:pt x="4686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062935" y="828800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635" y="0"/>
                </a:moveTo>
                <a:lnTo>
                  <a:pt x="0" y="4787"/>
                </a:lnTo>
                <a:lnTo>
                  <a:pt x="838" y="5486"/>
                </a:lnTo>
                <a:lnTo>
                  <a:pt x="5359" y="596"/>
                </a:lnTo>
                <a:lnTo>
                  <a:pt x="4635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67997" y="824422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597" y="0"/>
                </a:moveTo>
                <a:lnTo>
                  <a:pt x="0" y="4825"/>
                </a:lnTo>
                <a:lnTo>
                  <a:pt x="723" y="5422"/>
                </a:lnTo>
                <a:lnTo>
                  <a:pt x="5219" y="507"/>
                </a:lnTo>
                <a:lnTo>
                  <a:pt x="4597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073021" y="820036"/>
            <a:ext cx="5548" cy="5182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610" y="0"/>
                </a:moveTo>
                <a:lnTo>
                  <a:pt x="2603" y="2082"/>
                </a:lnTo>
                <a:lnTo>
                  <a:pt x="0" y="4838"/>
                </a:lnTo>
                <a:lnTo>
                  <a:pt x="622" y="5346"/>
                </a:lnTo>
                <a:lnTo>
                  <a:pt x="3771" y="1866"/>
                </a:lnTo>
                <a:lnTo>
                  <a:pt x="5080" y="393"/>
                </a:lnTo>
                <a:lnTo>
                  <a:pt x="4610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078055" y="815977"/>
            <a:ext cx="5548" cy="4607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59" y="0"/>
                </a:moveTo>
                <a:lnTo>
                  <a:pt x="3619" y="800"/>
                </a:lnTo>
                <a:lnTo>
                  <a:pt x="0" y="4483"/>
                </a:lnTo>
                <a:lnTo>
                  <a:pt x="469" y="4876"/>
                </a:lnTo>
                <a:lnTo>
                  <a:pt x="2108" y="3035"/>
                </a:lnTo>
                <a:lnTo>
                  <a:pt x="3390" y="1549"/>
                </a:lnTo>
                <a:lnTo>
                  <a:pt x="4508" y="126"/>
                </a:lnTo>
                <a:close/>
              </a:path>
            </a:pathLst>
          </a:custGeom>
          <a:solidFill>
            <a:srgbClr val="C5DE9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7382249" y="1074074"/>
            <a:ext cx="22955" cy="21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7408884" y="1073625"/>
            <a:ext cx="14564" cy="5758"/>
          </a:xfrm>
          <a:custGeom>
            <a:avLst/>
            <a:gdLst/>
            <a:ahLst/>
            <a:cxnLst/>
            <a:rect l="l" t="t" r="r" b="b"/>
            <a:pathLst>
              <a:path w="13334" h="6350">
                <a:moveTo>
                  <a:pt x="11899" y="0"/>
                </a:moveTo>
                <a:lnTo>
                  <a:pt x="7950" y="2120"/>
                </a:lnTo>
                <a:lnTo>
                  <a:pt x="3987" y="4190"/>
                </a:lnTo>
                <a:lnTo>
                  <a:pt x="0" y="6210"/>
                </a:lnTo>
                <a:lnTo>
                  <a:pt x="1943" y="6248"/>
                </a:lnTo>
                <a:lnTo>
                  <a:pt x="5397" y="4394"/>
                </a:lnTo>
                <a:lnTo>
                  <a:pt x="8826" y="2514"/>
                </a:lnTo>
                <a:lnTo>
                  <a:pt x="13195" y="63"/>
                </a:lnTo>
                <a:lnTo>
                  <a:pt x="11899" y="0"/>
                </a:lnTo>
                <a:close/>
              </a:path>
            </a:pathLst>
          </a:custGeom>
          <a:solidFill>
            <a:srgbClr val="D6E5B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7421879" y="1070683"/>
            <a:ext cx="6935" cy="3455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5956" y="0"/>
                </a:moveTo>
                <a:lnTo>
                  <a:pt x="0" y="3251"/>
                </a:lnTo>
                <a:lnTo>
                  <a:pt x="1295" y="3314"/>
                </a:lnTo>
                <a:lnTo>
                  <a:pt x="5918" y="635"/>
                </a:lnTo>
                <a:lnTo>
                  <a:pt x="5956" y="0"/>
                </a:lnTo>
                <a:close/>
              </a:path>
            </a:pathLst>
          </a:custGeom>
          <a:solidFill>
            <a:srgbClr val="D6E5B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588709" y="898400"/>
            <a:ext cx="57563" cy="59885"/>
          </a:xfrm>
          <a:custGeom>
            <a:avLst/>
            <a:gdLst/>
            <a:ahLst/>
            <a:cxnLst/>
            <a:rect l="l" t="t" r="r" b="b"/>
            <a:pathLst>
              <a:path w="52704" h="66040">
                <a:moveTo>
                  <a:pt x="49441" y="0"/>
                </a:moveTo>
                <a:lnTo>
                  <a:pt x="46481" y="1079"/>
                </a:lnTo>
                <a:lnTo>
                  <a:pt x="44272" y="2260"/>
                </a:lnTo>
                <a:lnTo>
                  <a:pt x="41973" y="3327"/>
                </a:lnTo>
                <a:lnTo>
                  <a:pt x="39382" y="5295"/>
                </a:lnTo>
                <a:lnTo>
                  <a:pt x="36030" y="7632"/>
                </a:lnTo>
                <a:lnTo>
                  <a:pt x="31184" y="11785"/>
                </a:lnTo>
                <a:lnTo>
                  <a:pt x="29527" y="13106"/>
                </a:lnTo>
                <a:lnTo>
                  <a:pt x="28003" y="14922"/>
                </a:lnTo>
                <a:lnTo>
                  <a:pt x="26377" y="16713"/>
                </a:lnTo>
                <a:lnTo>
                  <a:pt x="24752" y="18541"/>
                </a:lnTo>
                <a:lnTo>
                  <a:pt x="22999" y="20345"/>
                </a:lnTo>
                <a:lnTo>
                  <a:pt x="21386" y="22339"/>
                </a:lnTo>
                <a:lnTo>
                  <a:pt x="17030" y="28676"/>
                </a:lnTo>
                <a:lnTo>
                  <a:pt x="15633" y="30810"/>
                </a:lnTo>
                <a:lnTo>
                  <a:pt x="13957" y="32804"/>
                </a:lnTo>
                <a:lnTo>
                  <a:pt x="12928" y="35115"/>
                </a:lnTo>
                <a:lnTo>
                  <a:pt x="11785" y="37363"/>
                </a:lnTo>
                <a:lnTo>
                  <a:pt x="10629" y="39573"/>
                </a:lnTo>
                <a:lnTo>
                  <a:pt x="6426" y="47853"/>
                </a:lnTo>
                <a:lnTo>
                  <a:pt x="5664" y="49923"/>
                </a:lnTo>
                <a:lnTo>
                  <a:pt x="4978" y="51879"/>
                </a:lnTo>
                <a:lnTo>
                  <a:pt x="0" y="65620"/>
                </a:lnTo>
                <a:lnTo>
                  <a:pt x="7721" y="48463"/>
                </a:lnTo>
                <a:lnTo>
                  <a:pt x="15024" y="36461"/>
                </a:lnTo>
                <a:lnTo>
                  <a:pt x="16205" y="34251"/>
                </a:lnTo>
                <a:lnTo>
                  <a:pt x="18008" y="32448"/>
                </a:lnTo>
                <a:lnTo>
                  <a:pt x="19494" y="30492"/>
                </a:lnTo>
                <a:lnTo>
                  <a:pt x="22644" y="26606"/>
                </a:lnTo>
                <a:lnTo>
                  <a:pt x="24180" y="24676"/>
                </a:lnTo>
                <a:lnTo>
                  <a:pt x="25857" y="22910"/>
                </a:lnTo>
                <a:lnTo>
                  <a:pt x="27673" y="21297"/>
                </a:lnTo>
                <a:lnTo>
                  <a:pt x="29324" y="19684"/>
                </a:lnTo>
                <a:lnTo>
                  <a:pt x="31000" y="18110"/>
                </a:lnTo>
                <a:lnTo>
                  <a:pt x="32575" y="16497"/>
                </a:lnTo>
                <a:lnTo>
                  <a:pt x="34340" y="15316"/>
                </a:lnTo>
                <a:lnTo>
                  <a:pt x="39115" y="11785"/>
                </a:lnTo>
                <a:lnTo>
                  <a:pt x="42240" y="9969"/>
                </a:lnTo>
                <a:lnTo>
                  <a:pt x="44881" y="8293"/>
                </a:lnTo>
                <a:lnTo>
                  <a:pt x="46685" y="7632"/>
                </a:lnTo>
                <a:lnTo>
                  <a:pt x="48437" y="6807"/>
                </a:lnTo>
                <a:lnTo>
                  <a:pt x="49745" y="6426"/>
                </a:lnTo>
                <a:lnTo>
                  <a:pt x="51523" y="5791"/>
                </a:lnTo>
                <a:lnTo>
                  <a:pt x="52336" y="4038"/>
                </a:lnTo>
                <a:lnTo>
                  <a:pt x="51206" y="838"/>
                </a:lnTo>
                <a:lnTo>
                  <a:pt x="49441" y="0"/>
                </a:lnTo>
                <a:close/>
              </a:path>
            </a:pathLst>
          </a:custGeom>
          <a:solidFill>
            <a:srgbClr val="547D3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670696" y="1040147"/>
            <a:ext cx="2081" cy="32822"/>
          </a:xfrm>
          <a:custGeom>
            <a:avLst/>
            <a:gdLst/>
            <a:ahLst/>
            <a:cxnLst/>
            <a:rect l="l" t="t" r="r" b="b"/>
            <a:pathLst>
              <a:path w="1904" h="36194">
                <a:moveTo>
                  <a:pt x="673" y="0"/>
                </a:moveTo>
                <a:lnTo>
                  <a:pt x="0" y="35788"/>
                </a:lnTo>
                <a:lnTo>
                  <a:pt x="843" y="28738"/>
                </a:lnTo>
                <a:lnTo>
                  <a:pt x="1357" y="21653"/>
                </a:lnTo>
                <a:lnTo>
                  <a:pt x="1516" y="14539"/>
                </a:lnTo>
                <a:lnTo>
                  <a:pt x="1295" y="7404"/>
                </a:lnTo>
                <a:lnTo>
                  <a:pt x="1143" y="4927"/>
                </a:lnTo>
                <a:lnTo>
                  <a:pt x="939" y="2451"/>
                </a:lnTo>
                <a:lnTo>
                  <a:pt x="673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7668478" y="1030303"/>
            <a:ext cx="3468" cy="52974"/>
          </a:xfrm>
          <a:custGeom>
            <a:avLst/>
            <a:gdLst/>
            <a:ahLst/>
            <a:cxnLst/>
            <a:rect l="l" t="t" r="r" b="b"/>
            <a:pathLst>
              <a:path w="3175" h="58419">
                <a:moveTo>
                  <a:pt x="1092" y="0"/>
                </a:moveTo>
                <a:lnTo>
                  <a:pt x="0" y="57937"/>
                </a:lnTo>
                <a:lnTo>
                  <a:pt x="800" y="54190"/>
                </a:lnTo>
                <a:lnTo>
                  <a:pt x="1473" y="50431"/>
                </a:lnTo>
                <a:lnTo>
                  <a:pt x="2019" y="46647"/>
                </a:lnTo>
                <a:lnTo>
                  <a:pt x="2692" y="10858"/>
                </a:lnTo>
                <a:lnTo>
                  <a:pt x="2285" y="7200"/>
                </a:lnTo>
                <a:lnTo>
                  <a:pt x="1752" y="3581"/>
                </a:lnTo>
                <a:lnTo>
                  <a:pt x="1092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7666344" y="1023172"/>
            <a:ext cx="3468" cy="67371"/>
          </a:xfrm>
          <a:custGeom>
            <a:avLst/>
            <a:gdLst/>
            <a:ahLst/>
            <a:cxnLst/>
            <a:rect l="l" t="t" r="r" b="b"/>
            <a:pathLst>
              <a:path w="3175" h="74294">
                <a:moveTo>
                  <a:pt x="1397" y="0"/>
                </a:moveTo>
                <a:lnTo>
                  <a:pt x="0" y="74091"/>
                </a:lnTo>
                <a:lnTo>
                  <a:pt x="711" y="71335"/>
                </a:lnTo>
                <a:lnTo>
                  <a:pt x="1371" y="68580"/>
                </a:lnTo>
                <a:lnTo>
                  <a:pt x="1955" y="65811"/>
                </a:lnTo>
                <a:lnTo>
                  <a:pt x="3048" y="7874"/>
                </a:lnTo>
                <a:lnTo>
                  <a:pt x="2565" y="5232"/>
                </a:lnTo>
                <a:lnTo>
                  <a:pt x="2019" y="2616"/>
                </a:lnTo>
                <a:lnTo>
                  <a:pt x="1397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7666049" y="1017278"/>
            <a:ext cx="0" cy="79463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490"/>
                </a:lnTo>
              </a:path>
            </a:pathLst>
          </a:custGeom>
          <a:ln w="3327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7664095" y="1012139"/>
            <a:ext cx="0" cy="90404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0"/>
                </a:moveTo>
                <a:lnTo>
                  <a:pt x="0" y="99263"/>
                </a:lnTo>
              </a:path>
            </a:pathLst>
          </a:custGeom>
          <a:ln w="3555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7662131" y="1007522"/>
            <a:ext cx="0" cy="100192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918"/>
                </a:lnTo>
              </a:path>
            </a:pathLst>
          </a:custGeom>
          <a:ln w="3771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7660168" y="1003314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481"/>
                </a:lnTo>
              </a:path>
            </a:pathLst>
          </a:custGeom>
          <a:ln w="3962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7658213" y="999396"/>
            <a:ext cx="0" cy="116315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130"/>
                </a:lnTo>
              </a:path>
            </a:pathLst>
          </a:custGeom>
          <a:ln w="4140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7656251" y="995729"/>
            <a:ext cx="0" cy="123801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283"/>
                </a:lnTo>
              </a:path>
            </a:pathLst>
          </a:custGeom>
          <a:ln w="4279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7654288" y="992275"/>
            <a:ext cx="0" cy="130711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4056"/>
                </a:lnTo>
              </a:path>
            </a:pathLst>
          </a:custGeom>
          <a:ln w="4445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7652324" y="988981"/>
            <a:ext cx="0" cy="137621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61"/>
                </a:lnTo>
              </a:path>
            </a:pathLst>
          </a:custGeom>
          <a:ln w="4584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7650361" y="985849"/>
            <a:ext cx="0" cy="144530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8826"/>
                </a:lnTo>
              </a:path>
            </a:pathLst>
          </a:custGeom>
          <a:ln w="4724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7648399" y="982856"/>
            <a:ext cx="0" cy="150864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5874"/>
                </a:lnTo>
              </a:path>
            </a:pathLst>
          </a:custGeom>
          <a:ln w="4864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7646429" y="979975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783"/>
                </a:lnTo>
              </a:path>
            </a:pathLst>
          </a:custGeom>
          <a:ln w="4991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7644453" y="977212"/>
            <a:ext cx="0" cy="162957"/>
          </a:xfrm>
          <a:custGeom>
            <a:avLst/>
            <a:gdLst/>
            <a:ahLst/>
            <a:cxnLst/>
            <a:rect l="l" t="t" r="r" b="b"/>
            <a:pathLst>
              <a:path h="179705">
                <a:moveTo>
                  <a:pt x="0" y="0"/>
                </a:moveTo>
                <a:lnTo>
                  <a:pt x="0" y="179539"/>
                </a:lnTo>
              </a:path>
            </a:pathLst>
          </a:custGeom>
          <a:ln w="5130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7642491" y="974506"/>
            <a:ext cx="0" cy="169291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181"/>
                </a:lnTo>
              </a:path>
            </a:pathLst>
          </a:custGeom>
          <a:ln w="5245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7640521" y="971858"/>
            <a:ext cx="0" cy="175049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2735"/>
                </a:lnTo>
              </a:path>
            </a:pathLst>
          </a:custGeom>
          <a:ln w="5372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7638552" y="969265"/>
            <a:ext cx="0" cy="180807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212"/>
                </a:lnTo>
              </a:path>
            </a:pathLst>
          </a:custGeom>
          <a:ln w="5499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7636583" y="966723"/>
            <a:ext cx="0" cy="186565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625"/>
                </a:lnTo>
              </a:path>
            </a:pathLst>
          </a:custGeom>
          <a:ln w="5626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7634605" y="964233"/>
            <a:ext cx="0" cy="192323"/>
          </a:xfrm>
          <a:custGeom>
            <a:avLst/>
            <a:gdLst/>
            <a:ahLst/>
            <a:cxnLst/>
            <a:rect l="l" t="t" r="r" b="b"/>
            <a:pathLst>
              <a:path h="212090">
                <a:moveTo>
                  <a:pt x="0" y="0"/>
                </a:moveTo>
                <a:lnTo>
                  <a:pt x="0" y="211962"/>
                </a:lnTo>
              </a:path>
            </a:pathLst>
          </a:custGeom>
          <a:ln w="5740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7632636" y="961801"/>
            <a:ext cx="0" cy="198082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224"/>
                </a:lnTo>
              </a:path>
            </a:pathLst>
          </a:custGeom>
          <a:ln w="5867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7630659" y="959440"/>
            <a:ext cx="0" cy="20384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0"/>
                </a:moveTo>
                <a:lnTo>
                  <a:pt x="0" y="224396"/>
                </a:lnTo>
              </a:path>
            </a:pathLst>
          </a:custGeom>
          <a:ln w="5981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7628683" y="957151"/>
            <a:ext cx="0" cy="209021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479"/>
                </a:lnTo>
              </a:path>
            </a:pathLst>
          </a:custGeom>
          <a:ln w="6096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7626713" y="954922"/>
            <a:ext cx="0" cy="214779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486"/>
                </a:lnTo>
              </a:path>
            </a:pathLst>
          </a:custGeom>
          <a:ln w="6223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7624743" y="952768"/>
            <a:ext cx="0" cy="219963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404"/>
                </a:lnTo>
              </a:path>
            </a:pathLst>
          </a:custGeom>
          <a:ln w="6324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7622767" y="950677"/>
            <a:ext cx="0" cy="22514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8234"/>
                </a:lnTo>
              </a:path>
            </a:pathLst>
          </a:custGeom>
          <a:ln w="6438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7620791" y="948661"/>
            <a:ext cx="0" cy="230327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87"/>
                </a:lnTo>
              </a:path>
            </a:pathLst>
          </a:custGeom>
          <a:ln w="6553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7618807" y="946692"/>
            <a:ext cx="0" cy="235510"/>
          </a:xfrm>
          <a:custGeom>
            <a:avLst/>
            <a:gdLst/>
            <a:ahLst/>
            <a:cxnLst/>
            <a:rect l="l" t="t" r="r" b="b"/>
            <a:pathLst>
              <a:path h="259715">
                <a:moveTo>
                  <a:pt x="0" y="0"/>
                </a:moveTo>
                <a:lnTo>
                  <a:pt x="0" y="259664"/>
                </a:lnTo>
              </a:path>
            </a:pathLst>
          </a:custGeom>
          <a:ln w="6654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7616844" y="944803"/>
            <a:ext cx="0" cy="240692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5264"/>
                </a:lnTo>
              </a:path>
            </a:pathLst>
          </a:custGeom>
          <a:ln w="6769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7614861" y="943008"/>
            <a:ext cx="0" cy="24587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0"/>
                </a:moveTo>
                <a:lnTo>
                  <a:pt x="0" y="270764"/>
                </a:lnTo>
              </a:path>
            </a:pathLst>
          </a:custGeom>
          <a:ln w="6870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7612884" y="941257"/>
            <a:ext cx="0" cy="250481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199"/>
                </a:lnTo>
              </a:path>
            </a:pathLst>
          </a:custGeom>
          <a:ln w="6984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7610901" y="939576"/>
            <a:ext cx="0" cy="255663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546"/>
                </a:lnTo>
              </a:path>
            </a:pathLst>
          </a:custGeom>
          <a:ln w="7086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7608924" y="937951"/>
            <a:ext cx="0" cy="26027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816"/>
                </a:lnTo>
              </a:path>
            </a:pathLst>
          </a:custGeom>
          <a:ln w="7175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7606941" y="936422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98"/>
                </a:lnTo>
              </a:path>
            </a:pathLst>
          </a:custGeom>
          <a:ln w="7277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7604964" y="934947"/>
            <a:ext cx="0" cy="269483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9"/>
                </a:lnTo>
              </a:path>
            </a:pathLst>
          </a:custGeom>
          <a:ln w="7366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7602980" y="933562"/>
            <a:ext cx="0" cy="274090"/>
          </a:xfrm>
          <a:custGeom>
            <a:avLst/>
            <a:gdLst/>
            <a:ahLst/>
            <a:cxnLst/>
            <a:rect l="l" t="t" r="r" b="b"/>
            <a:pathLst>
              <a:path h="302259">
                <a:moveTo>
                  <a:pt x="0" y="0"/>
                </a:moveTo>
                <a:lnTo>
                  <a:pt x="0" y="302132"/>
                </a:lnTo>
              </a:path>
            </a:pathLst>
          </a:custGeom>
          <a:ln w="7467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7600991" y="932704"/>
            <a:ext cx="0" cy="278120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565"/>
                </a:lnTo>
              </a:path>
            </a:pathLst>
          </a:custGeom>
          <a:ln w="7556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7599000" y="932343"/>
            <a:ext cx="0" cy="281575"/>
          </a:xfrm>
          <a:custGeom>
            <a:avLst/>
            <a:gdLst/>
            <a:ahLst/>
            <a:cxnLst/>
            <a:rect l="l" t="t" r="r" b="b"/>
            <a:pathLst>
              <a:path h="310515">
                <a:moveTo>
                  <a:pt x="0" y="0"/>
                </a:moveTo>
                <a:lnTo>
                  <a:pt x="0" y="310464"/>
                </a:lnTo>
              </a:path>
            </a:pathLst>
          </a:custGeom>
          <a:ln w="7645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7597011" y="932207"/>
            <a:ext cx="0" cy="285030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083"/>
                </a:lnTo>
              </a:path>
            </a:pathLst>
          </a:custGeom>
          <a:ln w="7708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7595012" y="932160"/>
            <a:ext cx="0" cy="28848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7627"/>
                </a:lnTo>
              </a:path>
            </a:pathLst>
          </a:custGeom>
          <a:ln w="7785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7593015" y="932113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157"/>
                </a:lnTo>
              </a:path>
            </a:pathLst>
          </a:custGeom>
          <a:ln w="7861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7591019" y="932094"/>
            <a:ext cx="0" cy="294819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75"/>
                </a:lnTo>
              </a:path>
            </a:pathLst>
          </a:custGeom>
          <a:ln w="7912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7589020" y="932090"/>
            <a:ext cx="0" cy="297698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8155"/>
                </a:lnTo>
              </a:path>
            </a:pathLst>
          </a:custGeom>
          <a:ln w="7988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7587017" y="932113"/>
            <a:ext cx="0" cy="301153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635"/>
                </a:lnTo>
              </a:path>
            </a:pathLst>
          </a:custGeom>
          <a:ln w="8051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7585011" y="932135"/>
            <a:ext cx="0" cy="304032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89"/>
                </a:lnTo>
              </a:path>
            </a:pathLst>
          </a:custGeom>
          <a:ln w="8115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7583021" y="932195"/>
            <a:ext cx="0" cy="307487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8518"/>
                </a:lnTo>
              </a:path>
            </a:pathLst>
          </a:custGeom>
          <a:ln w="8178">
            <a:solidFill>
              <a:srgbClr val="5CA1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7581017" y="932265"/>
            <a:ext cx="0" cy="310366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1947"/>
                </a:lnTo>
              </a:path>
            </a:pathLst>
          </a:custGeom>
          <a:ln w="8242">
            <a:solidFill>
              <a:srgbClr val="5CA1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7579019" y="932358"/>
            <a:ext cx="0" cy="313245"/>
          </a:xfrm>
          <a:custGeom>
            <a:avLst/>
            <a:gdLst/>
            <a:ahLst/>
            <a:cxnLst/>
            <a:rect l="l" t="t" r="r" b="b"/>
            <a:pathLst>
              <a:path h="345440">
                <a:moveTo>
                  <a:pt x="0" y="0"/>
                </a:moveTo>
                <a:lnTo>
                  <a:pt x="0" y="345351"/>
                </a:lnTo>
              </a:path>
            </a:pathLst>
          </a:custGeom>
          <a:ln w="8318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7577016" y="932469"/>
            <a:ext cx="0" cy="31670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8729"/>
                </a:lnTo>
              </a:path>
            </a:pathLst>
          </a:custGeom>
          <a:ln w="8381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7575011" y="932609"/>
            <a:ext cx="0" cy="319579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107"/>
                </a:lnTo>
              </a:path>
            </a:pathLst>
          </a:custGeom>
          <a:ln w="8445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7573015" y="932746"/>
            <a:ext cx="0" cy="322458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485"/>
                </a:lnTo>
              </a:path>
            </a:pathLst>
          </a:custGeom>
          <a:ln w="8496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571017" y="932913"/>
            <a:ext cx="0" cy="325913"/>
          </a:xfrm>
          <a:custGeom>
            <a:avLst/>
            <a:gdLst/>
            <a:ahLst/>
            <a:cxnLst/>
            <a:rect l="l" t="t" r="r" b="b"/>
            <a:pathLst>
              <a:path h="359409">
                <a:moveTo>
                  <a:pt x="0" y="0"/>
                </a:moveTo>
                <a:lnTo>
                  <a:pt x="0" y="358838"/>
                </a:lnTo>
              </a:path>
            </a:pathLst>
          </a:custGeom>
          <a:ln w="8572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7569011" y="933083"/>
            <a:ext cx="0" cy="328792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04"/>
                </a:lnTo>
              </a:path>
            </a:pathLst>
          </a:custGeom>
          <a:ln w="8635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7567008" y="933288"/>
            <a:ext cx="0" cy="331672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556"/>
                </a:lnTo>
              </a:path>
            </a:pathLst>
          </a:custGeom>
          <a:ln w="8699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7565003" y="933519"/>
            <a:ext cx="0" cy="334551"/>
          </a:xfrm>
          <a:custGeom>
            <a:avLst/>
            <a:gdLst/>
            <a:ahLst/>
            <a:cxnLst/>
            <a:rect l="l" t="t" r="r" b="b"/>
            <a:pathLst>
              <a:path h="368934">
                <a:moveTo>
                  <a:pt x="0" y="0"/>
                </a:moveTo>
                <a:lnTo>
                  <a:pt x="0" y="368922"/>
                </a:lnTo>
              </a:path>
            </a:pathLst>
          </a:custGeom>
          <a:ln w="8762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562999" y="933736"/>
            <a:ext cx="0" cy="338006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300"/>
                </a:lnTo>
              </a:path>
            </a:pathLst>
          </a:custGeom>
          <a:ln w="8826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7561003" y="933992"/>
            <a:ext cx="0" cy="340885"/>
          </a:xfrm>
          <a:custGeom>
            <a:avLst/>
            <a:gdLst/>
            <a:ahLst/>
            <a:cxnLst/>
            <a:rect l="l" t="t" r="r" b="b"/>
            <a:pathLst>
              <a:path h="375919">
                <a:moveTo>
                  <a:pt x="0" y="0"/>
                </a:moveTo>
                <a:lnTo>
                  <a:pt x="0" y="375716"/>
                </a:lnTo>
              </a:path>
            </a:pathLst>
          </a:custGeom>
          <a:ln w="8877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7558991" y="934265"/>
            <a:ext cx="0" cy="34434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183"/>
                </a:lnTo>
              </a:path>
            </a:pathLst>
          </a:custGeom>
          <a:ln w="8953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7556987" y="934567"/>
            <a:ext cx="0" cy="347219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0"/>
                </a:moveTo>
                <a:lnTo>
                  <a:pt x="0" y="382828"/>
                </a:lnTo>
              </a:path>
            </a:pathLst>
          </a:custGeom>
          <a:ln w="9017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7554976" y="934868"/>
            <a:ext cx="0" cy="351249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6994"/>
                </a:lnTo>
              </a:path>
            </a:pathLst>
          </a:custGeom>
          <a:ln w="9093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7552959" y="935188"/>
            <a:ext cx="0" cy="355280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477"/>
                </a:lnTo>
              </a:path>
            </a:pathLst>
          </a:custGeom>
          <a:ln w="9182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7550940" y="935537"/>
            <a:ext cx="0" cy="359311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0"/>
                </a:moveTo>
                <a:lnTo>
                  <a:pt x="0" y="396125"/>
                </a:lnTo>
              </a:path>
            </a:pathLst>
          </a:custGeom>
          <a:ln w="9271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7548921" y="935903"/>
            <a:ext cx="0" cy="363917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400951"/>
                </a:lnTo>
              </a:path>
            </a:pathLst>
          </a:custGeom>
          <a:ln w="9359">
            <a:solidFill>
              <a:srgbClr val="58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7546896" y="936293"/>
            <a:ext cx="0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993"/>
                </a:lnTo>
              </a:path>
            </a:pathLst>
          </a:custGeom>
          <a:ln w="9461">
            <a:solidFill>
              <a:srgbClr val="58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7544864" y="936698"/>
            <a:ext cx="0" cy="37313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238"/>
                </a:lnTo>
              </a:path>
            </a:pathLst>
          </a:custGeom>
          <a:ln w="955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7542839" y="937135"/>
            <a:ext cx="0" cy="378313"/>
          </a:xfrm>
          <a:custGeom>
            <a:avLst/>
            <a:gdLst/>
            <a:ahLst/>
            <a:cxnLst/>
            <a:rect l="l" t="t" r="r" b="b"/>
            <a:pathLst>
              <a:path h="417194">
                <a:moveTo>
                  <a:pt x="0" y="0"/>
                </a:moveTo>
                <a:lnTo>
                  <a:pt x="0" y="416687"/>
                </a:lnTo>
              </a:path>
            </a:pathLst>
          </a:custGeom>
          <a:ln w="9651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7540808" y="937571"/>
            <a:ext cx="0" cy="383494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351"/>
                </a:lnTo>
              </a:path>
            </a:pathLst>
          </a:custGeom>
          <a:ln w="9766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7538768" y="938043"/>
            <a:ext cx="0" cy="388678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586"/>
                </a:lnTo>
              </a:path>
            </a:pathLst>
          </a:custGeom>
          <a:ln w="9893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7536731" y="938528"/>
            <a:ext cx="0" cy="394436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505"/>
                </a:lnTo>
              </a:path>
            </a:pathLst>
          </a:custGeom>
          <a:ln w="9994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7534711" y="939046"/>
            <a:ext cx="0" cy="399618"/>
          </a:xfrm>
          <a:custGeom>
            <a:avLst/>
            <a:gdLst/>
            <a:ahLst/>
            <a:cxnLst/>
            <a:rect l="l" t="t" r="r" b="b"/>
            <a:pathLst>
              <a:path h="440690">
                <a:moveTo>
                  <a:pt x="0" y="0"/>
                </a:moveTo>
                <a:lnTo>
                  <a:pt x="0" y="440561"/>
                </a:lnTo>
              </a:path>
            </a:pathLst>
          </a:custGeom>
          <a:ln w="10083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7532776" y="939574"/>
            <a:ext cx="0" cy="397890"/>
          </a:xfrm>
          <a:custGeom>
            <a:avLst/>
            <a:gdLst/>
            <a:ahLst/>
            <a:cxnLst/>
            <a:rect l="l" t="t" r="r" b="b"/>
            <a:pathLst>
              <a:path h="438784">
                <a:moveTo>
                  <a:pt x="0" y="0"/>
                </a:moveTo>
                <a:lnTo>
                  <a:pt x="0" y="438632"/>
                </a:lnTo>
              </a:path>
            </a:pathLst>
          </a:custGeom>
          <a:ln w="1002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7530835" y="940152"/>
            <a:ext cx="0" cy="395011"/>
          </a:xfrm>
          <a:custGeom>
            <a:avLst/>
            <a:gdLst/>
            <a:ahLst/>
            <a:cxnLst/>
            <a:rect l="l" t="t" r="r" b="b"/>
            <a:pathLst>
              <a:path h="435609">
                <a:moveTo>
                  <a:pt x="0" y="0"/>
                </a:moveTo>
                <a:lnTo>
                  <a:pt x="0" y="435076"/>
                </a:lnTo>
              </a:path>
            </a:pathLst>
          </a:custGeom>
          <a:ln w="9944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7528899" y="940716"/>
            <a:ext cx="0" cy="391557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09"/>
                </a:lnTo>
              </a:path>
            </a:pathLst>
          </a:custGeom>
          <a:ln w="988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7526965" y="941313"/>
            <a:ext cx="0" cy="388102"/>
          </a:xfrm>
          <a:custGeom>
            <a:avLst/>
            <a:gdLst/>
            <a:ahLst/>
            <a:cxnLst/>
            <a:rect l="l" t="t" r="r" b="b"/>
            <a:pathLst>
              <a:path h="427990">
                <a:moveTo>
                  <a:pt x="0" y="0"/>
                </a:moveTo>
                <a:lnTo>
                  <a:pt x="0" y="427672"/>
                </a:lnTo>
              </a:path>
            </a:pathLst>
          </a:custGeom>
          <a:ln w="9791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7525029" y="941939"/>
            <a:ext cx="0" cy="384647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3608"/>
                </a:lnTo>
              </a:path>
            </a:pathLst>
          </a:custGeom>
          <a:ln w="9728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7523088" y="942595"/>
            <a:ext cx="0" cy="380615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430"/>
                </a:lnTo>
              </a:path>
            </a:pathLst>
          </a:custGeom>
          <a:ln w="9651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7521160" y="943265"/>
            <a:ext cx="0" cy="376585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5150"/>
                </a:lnTo>
              </a:path>
            </a:pathLst>
          </a:custGeom>
          <a:ln w="9550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7519231" y="943975"/>
            <a:ext cx="0" cy="372555"/>
          </a:xfrm>
          <a:custGeom>
            <a:avLst/>
            <a:gdLst/>
            <a:ahLst/>
            <a:cxnLst/>
            <a:rect l="l" t="t" r="r" b="b"/>
            <a:pathLst>
              <a:path h="410844">
                <a:moveTo>
                  <a:pt x="0" y="0"/>
                </a:moveTo>
                <a:lnTo>
                  <a:pt x="0" y="410781"/>
                </a:lnTo>
              </a:path>
            </a:pathLst>
          </a:custGeom>
          <a:ln w="9474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7517289" y="944688"/>
            <a:ext cx="0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336"/>
                </a:lnTo>
              </a:path>
            </a:pathLst>
          </a:custGeom>
          <a:ln w="9398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7515355" y="945450"/>
            <a:ext cx="0" cy="364493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02"/>
                </a:lnTo>
              </a:path>
            </a:pathLst>
          </a:custGeom>
          <a:ln w="9309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7513427" y="946224"/>
            <a:ext cx="0" cy="360462"/>
          </a:xfrm>
          <a:custGeom>
            <a:avLst/>
            <a:gdLst/>
            <a:ahLst/>
            <a:cxnLst/>
            <a:rect l="l" t="t" r="r" b="b"/>
            <a:pathLst>
              <a:path h="397509">
                <a:moveTo>
                  <a:pt x="0" y="0"/>
                </a:moveTo>
                <a:lnTo>
                  <a:pt x="0" y="397192"/>
                </a:lnTo>
              </a:path>
            </a:pathLst>
          </a:custGeom>
          <a:ln w="9207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7511492" y="947014"/>
            <a:ext cx="0" cy="356432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18"/>
                </a:lnTo>
              </a:path>
            </a:pathLst>
          </a:custGeom>
          <a:ln w="9118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7509565" y="947867"/>
            <a:ext cx="0" cy="351825"/>
          </a:xfrm>
          <a:custGeom>
            <a:avLst/>
            <a:gdLst/>
            <a:ahLst/>
            <a:cxnLst/>
            <a:rect l="l" t="t" r="r" b="b"/>
            <a:pathLst>
              <a:path h="387984">
                <a:moveTo>
                  <a:pt x="0" y="0"/>
                </a:moveTo>
                <a:lnTo>
                  <a:pt x="0" y="387743"/>
                </a:lnTo>
              </a:path>
            </a:pathLst>
          </a:custGeom>
          <a:ln w="9042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7507623" y="948718"/>
            <a:ext cx="0" cy="347794"/>
          </a:xfrm>
          <a:custGeom>
            <a:avLst/>
            <a:gdLst/>
            <a:ahLst/>
            <a:cxnLst/>
            <a:rect l="l" t="t" r="r" b="b"/>
            <a:pathLst>
              <a:path h="383540">
                <a:moveTo>
                  <a:pt x="0" y="0"/>
                </a:moveTo>
                <a:lnTo>
                  <a:pt x="0" y="382917"/>
                </a:lnTo>
              </a:path>
            </a:pathLst>
          </a:custGeom>
          <a:ln w="8940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7505695" y="949606"/>
            <a:ext cx="0" cy="343188"/>
          </a:xfrm>
          <a:custGeom>
            <a:avLst/>
            <a:gdLst/>
            <a:ahLst/>
            <a:cxnLst/>
            <a:rect l="l" t="t" r="r" b="b"/>
            <a:pathLst>
              <a:path h="378459">
                <a:moveTo>
                  <a:pt x="0" y="0"/>
                </a:moveTo>
                <a:lnTo>
                  <a:pt x="0" y="378040"/>
                </a:lnTo>
              </a:path>
            </a:pathLst>
          </a:custGeom>
          <a:ln w="8839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7503760" y="950533"/>
            <a:ext cx="0" cy="338581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087"/>
                </a:lnTo>
              </a:path>
            </a:pathLst>
          </a:custGeom>
          <a:ln w="8775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7501824" y="951486"/>
            <a:ext cx="0" cy="333975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071"/>
                </a:lnTo>
              </a:path>
            </a:pathLst>
          </a:custGeom>
          <a:ln w="8661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7499897" y="952473"/>
            <a:ext cx="0" cy="329368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991"/>
                </a:lnTo>
              </a:path>
            </a:pathLst>
          </a:custGeom>
          <a:ln w="8559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7497963" y="953497"/>
            <a:ext cx="0" cy="324762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0"/>
                </a:moveTo>
                <a:lnTo>
                  <a:pt x="0" y="357835"/>
                </a:lnTo>
              </a:path>
            </a:pathLst>
          </a:custGeom>
          <a:ln w="8470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7496027" y="954551"/>
            <a:ext cx="0" cy="320155"/>
          </a:xfrm>
          <a:custGeom>
            <a:avLst/>
            <a:gdLst/>
            <a:ahLst/>
            <a:cxnLst/>
            <a:rect l="l" t="t" r="r" b="b"/>
            <a:pathLst>
              <a:path h="353059">
                <a:moveTo>
                  <a:pt x="0" y="0"/>
                </a:moveTo>
                <a:lnTo>
                  <a:pt x="0" y="352640"/>
                </a:lnTo>
              </a:path>
            </a:pathLst>
          </a:custGeom>
          <a:ln w="8382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7494099" y="955641"/>
            <a:ext cx="0" cy="315549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357"/>
                </a:lnTo>
              </a:path>
            </a:pathLst>
          </a:custGeom>
          <a:ln w="8280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7492164" y="956769"/>
            <a:ext cx="0" cy="310366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2023"/>
                </a:lnTo>
              </a:path>
            </a:pathLst>
          </a:custGeom>
          <a:ln w="8166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7490221" y="957943"/>
            <a:ext cx="0" cy="305760"/>
          </a:xfrm>
          <a:custGeom>
            <a:avLst/>
            <a:gdLst/>
            <a:ahLst/>
            <a:cxnLst/>
            <a:rect l="l" t="t" r="r" b="b"/>
            <a:pathLst>
              <a:path h="337184">
                <a:moveTo>
                  <a:pt x="0" y="0"/>
                </a:moveTo>
                <a:lnTo>
                  <a:pt x="0" y="336600"/>
                </a:lnTo>
              </a:path>
            </a:pathLst>
          </a:custGeom>
          <a:ln w="8064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7488301" y="959156"/>
            <a:ext cx="0" cy="300577"/>
          </a:xfrm>
          <a:custGeom>
            <a:avLst/>
            <a:gdLst/>
            <a:ahLst/>
            <a:cxnLst/>
            <a:rect l="l" t="t" r="r" b="b"/>
            <a:pathLst>
              <a:path h="331469">
                <a:moveTo>
                  <a:pt x="0" y="0"/>
                </a:moveTo>
                <a:lnTo>
                  <a:pt x="0" y="331012"/>
                </a:lnTo>
              </a:path>
            </a:pathLst>
          </a:custGeom>
          <a:ln w="7950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7486367" y="960420"/>
            <a:ext cx="0" cy="29539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310"/>
                </a:lnTo>
              </a:path>
            </a:pathLst>
          </a:custGeom>
          <a:ln w="7861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7484431" y="961700"/>
            <a:ext cx="0" cy="290213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19532"/>
                </a:lnTo>
              </a:path>
            </a:pathLst>
          </a:custGeom>
          <a:ln w="7746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7482496" y="963045"/>
            <a:ext cx="0" cy="284454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77"/>
                </a:lnTo>
              </a:path>
            </a:pathLst>
          </a:custGeom>
          <a:ln w="7632">
            <a:solidFill>
              <a:srgbClr val="5697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7480561" y="964440"/>
            <a:ext cx="0" cy="279272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733"/>
                </a:lnTo>
              </a:path>
            </a:pathLst>
          </a:custGeom>
          <a:ln w="7518">
            <a:solidFill>
              <a:srgbClr val="5697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7478640" y="965889"/>
            <a:ext cx="0" cy="274090"/>
          </a:xfrm>
          <a:custGeom>
            <a:avLst/>
            <a:gdLst/>
            <a:ahLst/>
            <a:cxnLst/>
            <a:rect l="l" t="t" r="r" b="b"/>
            <a:pathLst>
              <a:path h="302259">
                <a:moveTo>
                  <a:pt x="0" y="0"/>
                </a:moveTo>
                <a:lnTo>
                  <a:pt x="0" y="301726"/>
                </a:lnTo>
              </a:path>
            </a:pathLst>
          </a:custGeom>
          <a:ln w="7404">
            <a:solidFill>
              <a:srgbClr val="5695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7476697" y="967399"/>
            <a:ext cx="0" cy="268331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30"/>
                </a:lnTo>
              </a:path>
            </a:pathLst>
          </a:custGeom>
          <a:ln w="7277">
            <a:solidFill>
              <a:srgbClr val="5695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7474757" y="968932"/>
            <a:ext cx="0" cy="262573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9458"/>
                </a:lnTo>
              </a:path>
            </a:pathLst>
          </a:custGeom>
          <a:ln w="7175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7472829" y="970557"/>
            <a:ext cx="0" cy="256815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3197"/>
                </a:lnTo>
              </a:path>
            </a:pathLst>
          </a:custGeom>
          <a:ln w="7048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7470895" y="972228"/>
            <a:ext cx="0" cy="251057"/>
          </a:xfrm>
          <a:custGeom>
            <a:avLst/>
            <a:gdLst/>
            <a:ahLst/>
            <a:cxnLst/>
            <a:rect l="l" t="t" r="r" b="b"/>
            <a:pathLst>
              <a:path h="276859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6934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7468957" y="973979"/>
            <a:ext cx="0" cy="245299"/>
          </a:xfrm>
          <a:custGeom>
            <a:avLst/>
            <a:gdLst/>
            <a:ahLst/>
            <a:cxnLst/>
            <a:rect l="l" t="t" r="r" b="b"/>
            <a:pathLst>
              <a:path h="270509">
                <a:moveTo>
                  <a:pt x="0" y="0"/>
                </a:moveTo>
                <a:lnTo>
                  <a:pt x="0" y="270421"/>
                </a:lnTo>
              </a:path>
            </a:pathLst>
          </a:custGeom>
          <a:ln w="6819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7467019" y="975797"/>
            <a:ext cx="0" cy="239541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3880"/>
                </a:lnTo>
              </a:path>
            </a:pathLst>
          </a:custGeom>
          <a:ln w="669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7465075" y="977694"/>
            <a:ext cx="0" cy="233782"/>
          </a:xfrm>
          <a:custGeom>
            <a:avLst/>
            <a:gdLst/>
            <a:ahLst/>
            <a:cxnLst/>
            <a:rect l="l" t="t" r="r" b="b"/>
            <a:pathLst>
              <a:path h="257809">
                <a:moveTo>
                  <a:pt x="0" y="0"/>
                </a:moveTo>
                <a:lnTo>
                  <a:pt x="0" y="257238"/>
                </a:lnTo>
              </a:path>
            </a:pathLst>
          </a:custGeom>
          <a:ln w="6565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7463147" y="979679"/>
            <a:ext cx="0" cy="227448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482"/>
                </a:lnTo>
              </a:path>
            </a:pathLst>
          </a:custGeom>
          <a:ln w="6438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7461205" y="981760"/>
            <a:ext cx="0" cy="221114"/>
          </a:xfrm>
          <a:custGeom>
            <a:avLst/>
            <a:gdLst/>
            <a:ahLst/>
            <a:cxnLst/>
            <a:rect l="l" t="t" r="r" b="b"/>
            <a:pathLst>
              <a:path h="243840">
                <a:moveTo>
                  <a:pt x="0" y="0"/>
                </a:moveTo>
                <a:lnTo>
                  <a:pt x="0" y="243586"/>
                </a:lnTo>
              </a:path>
            </a:pathLst>
          </a:custGeom>
          <a:ln w="6311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7459263" y="983939"/>
            <a:ext cx="0" cy="214779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562"/>
                </a:lnTo>
              </a:path>
            </a:pathLst>
          </a:custGeom>
          <a:ln w="6159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7457323" y="986216"/>
            <a:ext cx="0" cy="208446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387"/>
                </a:lnTo>
              </a:path>
            </a:pathLst>
          </a:custGeom>
          <a:ln w="603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7455387" y="988646"/>
            <a:ext cx="0" cy="201537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046"/>
                </a:lnTo>
              </a:path>
            </a:pathLst>
          </a:custGeom>
          <a:ln w="589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7453439" y="991168"/>
            <a:ext cx="0" cy="194626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528"/>
                </a:lnTo>
              </a:path>
            </a:pathLst>
          </a:custGeom>
          <a:ln w="5753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7451496" y="993877"/>
            <a:ext cx="0" cy="187717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0"/>
                </a:moveTo>
                <a:lnTo>
                  <a:pt x="0" y="206756"/>
                </a:lnTo>
              </a:path>
            </a:pathLst>
          </a:custGeom>
          <a:ln w="5600">
            <a:solidFill>
              <a:srgbClr val="5294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7449548" y="996748"/>
            <a:ext cx="0" cy="180807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780"/>
                </a:lnTo>
              </a:path>
            </a:pathLst>
          </a:custGeom>
          <a:ln w="5461">
            <a:solidFill>
              <a:srgbClr val="5294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7447605" y="999817"/>
            <a:ext cx="0" cy="172746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5308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7445651" y="1003135"/>
            <a:ext cx="0" cy="165260"/>
          </a:xfrm>
          <a:custGeom>
            <a:avLst/>
            <a:gdLst/>
            <a:ahLst/>
            <a:cxnLst/>
            <a:rect l="l" t="t" r="r" b="b"/>
            <a:pathLst>
              <a:path h="182244">
                <a:moveTo>
                  <a:pt x="0" y="0"/>
                </a:moveTo>
                <a:lnTo>
                  <a:pt x="0" y="181838"/>
                </a:lnTo>
              </a:path>
            </a:pathLst>
          </a:custGeom>
          <a:ln w="5130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7443708" y="1006692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796"/>
                </a:lnTo>
              </a:path>
            </a:pathLst>
          </a:custGeom>
          <a:ln w="4952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7441759" y="1010507"/>
            <a:ext cx="0" cy="14856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71"/>
                </a:lnTo>
              </a:path>
            </a:pathLst>
          </a:custGeom>
          <a:ln w="4762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7439824" y="1014686"/>
            <a:ext cx="0" cy="138772"/>
          </a:xfrm>
          <a:custGeom>
            <a:avLst/>
            <a:gdLst/>
            <a:ahLst/>
            <a:cxnLst/>
            <a:rect l="l" t="t" r="r" b="b"/>
            <a:pathLst>
              <a:path h="153034">
                <a:moveTo>
                  <a:pt x="0" y="0"/>
                </a:moveTo>
                <a:lnTo>
                  <a:pt x="0" y="152895"/>
                </a:lnTo>
              </a:path>
            </a:pathLst>
          </a:custGeom>
          <a:ln w="4546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7437883" y="1019269"/>
            <a:ext cx="0" cy="127832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57"/>
                </a:lnTo>
              </a:path>
            </a:pathLst>
          </a:custGeom>
          <a:ln w="4317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7435948" y="1024411"/>
            <a:ext cx="0" cy="116315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11"/>
                </a:lnTo>
              </a:path>
            </a:pathLst>
          </a:custGeom>
          <a:ln w="4051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7434019" y="1030265"/>
            <a:ext cx="0" cy="102496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852"/>
                </a:lnTo>
              </a:path>
            </a:pathLst>
          </a:custGeom>
          <a:ln w="3746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7432092" y="1037211"/>
            <a:ext cx="0" cy="86949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618"/>
                </a:lnTo>
              </a:path>
            </a:pathLst>
          </a:custGeom>
          <a:ln w="3390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7428621" y="1045930"/>
            <a:ext cx="3468" cy="67947"/>
          </a:xfrm>
          <a:custGeom>
            <a:avLst/>
            <a:gdLst/>
            <a:ahLst/>
            <a:cxnLst/>
            <a:rect l="l" t="t" r="r" b="b"/>
            <a:pathLst>
              <a:path w="3175" h="74930">
                <a:moveTo>
                  <a:pt x="2895" y="0"/>
                </a:moveTo>
                <a:lnTo>
                  <a:pt x="2044" y="4737"/>
                </a:lnTo>
                <a:lnTo>
                  <a:pt x="1358" y="9537"/>
                </a:lnTo>
                <a:lnTo>
                  <a:pt x="825" y="14338"/>
                </a:lnTo>
                <a:lnTo>
                  <a:pt x="0" y="58064"/>
                </a:lnTo>
                <a:lnTo>
                  <a:pt x="355" y="63525"/>
                </a:lnTo>
                <a:lnTo>
                  <a:pt x="850" y="68986"/>
                </a:lnTo>
                <a:lnTo>
                  <a:pt x="1485" y="74396"/>
                </a:lnTo>
                <a:lnTo>
                  <a:pt x="2895" y="0"/>
                </a:lnTo>
                <a:close/>
              </a:path>
            </a:pathLst>
          </a:custGeom>
          <a:solidFill>
            <a:srgbClr val="50924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7428050" y="1058938"/>
            <a:ext cx="2081" cy="39731"/>
          </a:xfrm>
          <a:custGeom>
            <a:avLst/>
            <a:gdLst/>
            <a:ahLst/>
            <a:cxnLst/>
            <a:rect l="l" t="t" r="r" b="b"/>
            <a:pathLst>
              <a:path w="1904" h="43815">
                <a:moveTo>
                  <a:pt x="1355" y="0"/>
                </a:moveTo>
                <a:lnTo>
                  <a:pt x="426" y="10871"/>
                </a:lnTo>
                <a:lnTo>
                  <a:pt x="0" y="21805"/>
                </a:lnTo>
                <a:lnTo>
                  <a:pt x="44" y="32768"/>
                </a:lnTo>
                <a:lnTo>
                  <a:pt x="530" y="43726"/>
                </a:lnTo>
                <a:lnTo>
                  <a:pt x="1355" y="0"/>
                </a:lnTo>
                <a:close/>
              </a:path>
            </a:pathLst>
          </a:custGeom>
          <a:solidFill>
            <a:srgbClr val="50924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7523449" y="931077"/>
            <a:ext cx="80448" cy="408255"/>
          </a:xfrm>
          <a:custGeom>
            <a:avLst/>
            <a:gdLst/>
            <a:ahLst/>
            <a:cxnLst/>
            <a:rect l="l" t="t" r="r" b="b"/>
            <a:pathLst>
              <a:path w="73659" h="450215">
                <a:moveTo>
                  <a:pt x="72897" y="0"/>
                </a:moveTo>
                <a:lnTo>
                  <a:pt x="49062" y="55848"/>
                </a:lnTo>
                <a:lnTo>
                  <a:pt x="33213" y="97151"/>
                </a:lnTo>
                <a:lnTo>
                  <a:pt x="15975" y="160047"/>
                </a:lnTo>
                <a:lnTo>
                  <a:pt x="7147" y="218416"/>
                </a:lnTo>
                <a:lnTo>
                  <a:pt x="1953" y="276383"/>
                </a:lnTo>
                <a:lnTo>
                  <a:pt x="0" y="333774"/>
                </a:lnTo>
                <a:lnTo>
                  <a:pt x="266" y="362470"/>
                </a:lnTo>
                <a:lnTo>
                  <a:pt x="1735" y="401761"/>
                </a:lnTo>
                <a:lnTo>
                  <a:pt x="5121" y="444279"/>
                </a:lnTo>
                <a:lnTo>
                  <a:pt x="5917" y="450024"/>
                </a:lnTo>
                <a:lnTo>
                  <a:pt x="5968" y="448106"/>
                </a:lnTo>
                <a:lnTo>
                  <a:pt x="5612" y="442506"/>
                </a:lnTo>
                <a:lnTo>
                  <a:pt x="4915" y="433068"/>
                </a:lnTo>
                <a:lnTo>
                  <a:pt x="4482" y="426808"/>
                </a:lnTo>
                <a:lnTo>
                  <a:pt x="4139" y="419874"/>
                </a:lnTo>
                <a:lnTo>
                  <a:pt x="2690" y="363799"/>
                </a:lnTo>
                <a:lnTo>
                  <a:pt x="4184" y="307801"/>
                </a:lnTo>
                <a:lnTo>
                  <a:pt x="8497" y="251944"/>
                </a:lnTo>
                <a:lnTo>
                  <a:pt x="15506" y="196291"/>
                </a:lnTo>
                <a:lnTo>
                  <a:pt x="26521" y="140100"/>
                </a:lnTo>
                <a:lnTo>
                  <a:pt x="41299" y="84785"/>
                </a:lnTo>
                <a:lnTo>
                  <a:pt x="56065" y="42049"/>
                </a:lnTo>
                <a:lnTo>
                  <a:pt x="73430" y="304"/>
                </a:lnTo>
                <a:lnTo>
                  <a:pt x="72897" y="0"/>
                </a:lnTo>
                <a:close/>
              </a:path>
            </a:pathLst>
          </a:custGeom>
          <a:solidFill>
            <a:srgbClr val="3273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7305375" y="876150"/>
            <a:ext cx="589488" cy="259118"/>
          </a:xfrm>
          <a:custGeom>
            <a:avLst/>
            <a:gdLst/>
            <a:ahLst/>
            <a:cxnLst/>
            <a:rect l="l" t="t" r="r" b="b"/>
            <a:pathLst>
              <a:path w="539750" h="285750">
                <a:moveTo>
                  <a:pt x="289934" y="17819"/>
                </a:moveTo>
                <a:lnTo>
                  <a:pt x="180850" y="17819"/>
                </a:lnTo>
                <a:lnTo>
                  <a:pt x="194303" y="17881"/>
                </a:lnTo>
                <a:lnTo>
                  <a:pt x="208025" y="18412"/>
                </a:lnTo>
                <a:lnTo>
                  <a:pt x="250363" y="23085"/>
                </a:lnTo>
                <a:lnTo>
                  <a:pt x="293254" y="33349"/>
                </a:lnTo>
                <a:lnTo>
                  <a:pt x="335069" y="49458"/>
                </a:lnTo>
                <a:lnTo>
                  <a:pt x="374252" y="71098"/>
                </a:lnTo>
                <a:lnTo>
                  <a:pt x="409694" y="97146"/>
                </a:lnTo>
                <a:lnTo>
                  <a:pt x="449711" y="136338"/>
                </a:lnTo>
                <a:lnTo>
                  <a:pt x="476343" y="170463"/>
                </a:lnTo>
                <a:lnTo>
                  <a:pt x="481144" y="176978"/>
                </a:lnTo>
                <a:lnTo>
                  <a:pt x="485729" y="183532"/>
                </a:lnTo>
                <a:lnTo>
                  <a:pt x="488015" y="186707"/>
                </a:lnTo>
                <a:lnTo>
                  <a:pt x="490034" y="190034"/>
                </a:lnTo>
                <a:lnTo>
                  <a:pt x="492041" y="193272"/>
                </a:lnTo>
                <a:lnTo>
                  <a:pt x="505185" y="214824"/>
                </a:lnTo>
                <a:lnTo>
                  <a:pt x="508563" y="220717"/>
                </a:lnTo>
                <a:lnTo>
                  <a:pt x="511421" y="226546"/>
                </a:lnTo>
                <a:lnTo>
                  <a:pt x="514304" y="231919"/>
                </a:lnTo>
                <a:lnTo>
                  <a:pt x="519765" y="242371"/>
                </a:lnTo>
                <a:lnTo>
                  <a:pt x="524680" y="251680"/>
                </a:lnTo>
                <a:lnTo>
                  <a:pt x="526445" y="256188"/>
                </a:lnTo>
                <a:lnTo>
                  <a:pt x="528324" y="260151"/>
                </a:lnTo>
                <a:lnTo>
                  <a:pt x="539589" y="285208"/>
                </a:lnTo>
                <a:lnTo>
                  <a:pt x="529277" y="259744"/>
                </a:lnTo>
                <a:lnTo>
                  <a:pt x="527575" y="255706"/>
                </a:lnTo>
                <a:lnTo>
                  <a:pt x="525950" y="251121"/>
                </a:lnTo>
                <a:lnTo>
                  <a:pt x="518977" y="236427"/>
                </a:lnTo>
                <a:lnTo>
                  <a:pt x="516336" y="230941"/>
                </a:lnTo>
                <a:lnTo>
                  <a:pt x="513656" y="225454"/>
                </a:lnTo>
                <a:lnTo>
                  <a:pt x="511027" y="219485"/>
                </a:lnTo>
                <a:lnTo>
                  <a:pt x="507814" y="213427"/>
                </a:lnTo>
                <a:lnTo>
                  <a:pt x="497311" y="194555"/>
                </a:lnTo>
                <a:lnTo>
                  <a:pt x="493552" y="187926"/>
                </a:lnTo>
                <a:lnTo>
                  <a:pt x="491660" y="184509"/>
                </a:lnTo>
                <a:lnTo>
                  <a:pt x="485094" y="174438"/>
                </a:lnTo>
                <a:lnTo>
                  <a:pt x="480522" y="167682"/>
                </a:lnTo>
                <a:lnTo>
                  <a:pt x="476331" y="160379"/>
                </a:lnTo>
                <a:lnTo>
                  <a:pt x="471060" y="153483"/>
                </a:lnTo>
                <a:lnTo>
                  <a:pt x="454893" y="132147"/>
                </a:lnTo>
                <a:lnTo>
                  <a:pt x="436402" y="111103"/>
                </a:lnTo>
                <a:lnTo>
                  <a:pt x="404333" y="81063"/>
                </a:lnTo>
                <a:lnTo>
                  <a:pt x="367577" y="54088"/>
                </a:lnTo>
                <a:lnTo>
                  <a:pt x="326743" y="31907"/>
                </a:lnTo>
                <a:lnTo>
                  <a:pt x="297875" y="20457"/>
                </a:lnTo>
                <a:lnTo>
                  <a:pt x="289934" y="17819"/>
                </a:lnTo>
                <a:close/>
              </a:path>
              <a:path w="539750" h="285750">
                <a:moveTo>
                  <a:pt x="70015" y="34167"/>
                </a:moveTo>
                <a:lnTo>
                  <a:pt x="18343" y="34167"/>
                </a:lnTo>
                <a:lnTo>
                  <a:pt x="12133" y="36796"/>
                </a:lnTo>
                <a:lnTo>
                  <a:pt x="12120" y="38294"/>
                </a:lnTo>
                <a:lnTo>
                  <a:pt x="7345" y="44111"/>
                </a:lnTo>
                <a:lnTo>
                  <a:pt x="3952" y="48773"/>
                </a:lnTo>
                <a:lnTo>
                  <a:pt x="1003" y="53850"/>
                </a:lnTo>
                <a:lnTo>
                  <a:pt x="0" y="57468"/>
                </a:lnTo>
                <a:lnTo>
                  <a:pt x="2443" y="57751"/>
                </a:lnTo>
                <a:lnTo>
                  <a:pt x="23758" y="49869"/>
                </a:lnTo>
                <a:lnTo>
                  <a:pt x="29824" y="47553"/>
                </a:lnTo>
                <a:lnTo>
                  <a:pt x="34079" y="45813"/>
                </a:lnTo>
                <a:lnTo>
                  <a:pt x="40467" y="43400"/>
                </a:lnTo>
                <a:lnTo>
                  <a:pt x="55312" y="38508"/>
                </a:lnTo>
                <a:lnTo>
                  <a:pt x="62569" y="36299"/>
                </a:lnTo>
                <a:lnTo>
                  <a:pt x="70015" y="34167"/>
                </a:lnTo>
                <a:close/>
              </a:path>
              <a:path w="539750" h="285750">
                <a:moveTo>
                  <a:pt x="181127" y="0"/>
                </a:moveTo>
                <a:lnTo>
                  <a:pt x="160655" y="88"/>
                </a:lnTo>
                <a:lnTo>
                  <a:pt x="154025" y="355"/>
                </a:lnTo>
                <a:lnTo>
                  <a:pt x="141076" y="1033"/>
                </a:lnTo>
                <a:lnTo>
                  <a:pt x="132631" y="1858"/>
                </a:lnTo>
                <a:lnTo>
                  <a:pt x="124376" y="2328"/>
                </a:lnTo>
                <a:lnTo>
                  <a:pt x="116565" y="3496"/>
                </a:lnTo>
                <a:lnTo>
                  <a:pt x="105071" y="5018"/>
                </a:lnTo>
                <a:lnTo>
                  <a:pt x="94143" y="6802"/>
                </a:lnTo>
                <a:lnTo>
                  <a:pt x="56537" y="14868"/>
                </a:lnTo>
                <a:lnTo>
                  <a:pt x="23728" y="26725"/>
                </a:lnTo>
                <a:lnTo>
                  <a:pt x="21925" y="27372"/>
                </a:lnTo>
                <a:lnTo>
                  <a:pt x="17340" y="31030"/>
                </a:lnTo>
                <a:lnTo>
                  <a:pt x="18216" y="34218"/>
                </a:lnTo>
                <a:lnTo>
                  <a:pt x="70015" y="34167"/>
                </a:lnTo>
                <a:lnTo>
                  <a:pt x="108430" y="25245"/>
                </a:lnTo>
                <a:lnTo>
                  <a:pt x="119321" y="23397"/>
                </a:lnTo>
                <a:lnTo>
                  <a:pt x="126763" y="22013"/>
                </a:lnTo>
                <a:lnTo>
                  <a:pt x="134574" y="21302"/>
                </a:lnTo>
                <a:lnTo>
                  <a:pt x="142638" y="20171"/>
                </a:lnTo>
                <a:lnTo>
                  <a:pt x="150753" y="19600"/>
                </a:lnTo>
                <a:lnTo>
                  <a:pt x="159123" y="18508"/>
                </a:lnTo>
                <a:lnTo>
                  <a:pt x="167708" y="18292"/>
                </a:lnTo>
                <a:lnTo>
                  <a:pt x="180850" y="17819"/>
                </a:lnTo>
                <a:lnTo>
                  <a:pt x="289934" y="17819"/>
                </a:lnTo>
                <a:lnTo>
                  <a:pt x="283214" y="15587"/>
                </a:lnTo>
                <a:lnTo>
                  <a:pt x="238755" y="5321"/>
                </a:lnTo>
                <a:lnTo>
                  <a:pt x="195176" y="553"/>
                </a:lnTo>
                <a:lnTo>
                  <a:pt x="181127" y="0"/>
                </a:lnTo>
                <a:close/>
              </a:path>
            </a:pathLst>
          </a:custGeom>
          <a:solidFill>
            <a:srgbClr val="377E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7822132" y="1024589"/>
            <a:ext cx="428592" cy="210174"/>
          </a:xfrm>
          <a:custGeom>
            <a:avLst/>
            <a:gdLst/>
            <a:ahLst/>
            <a:cxnLst/>
            <a:rect l="l" t="t" r="r" b="b"/>
            <a:pathLst>
              <a:path w="392429" h="231775">
                <a:moveTo>
                  <a:pt x="469" y="0"/>
                </a:moveTo>
                <a:lnTo>
                  <a:pt x="39040" y="44119"/>
                </a:lnTo>
                <a:lnTo>
                  <a:pt x="80721" y="80059"/>
                </a:lnTo>
                <a:lnTo>
                  <a:pt x="126973" y="113145"/>
                </a:lnTo>
                <a:lnTo>
                  <a:pt x="177765" y="143212"/>
                </a:lnTo>
                <a:lnTo>
                  <a:pt x="229545" y="169751"/>
                </a:lnTo>
                <a:lnTo>
                  <a:pt x="281996" y="193073"/>
                </a:lnTo>
                <a:lnTo>
                  <a:pt x="320959" y="208165"/>
                </a:lnTo>
                <a:lnTo>
                  <a:pt x="358063" y="221094"/>
                </a:lnTo>
                <a:lnTo>
                  <a:pt x="391934" y="231165"/>
                </a:lnTo>
                <a:lnTo>
                  <a:pt x="390169" y="230403"/>
                </a:lnTo>
                <a:lnTo>
                  <a:pt x="384860" y="228625"/>
                </a:lnTo>
                <a:lnTo>
                  <a:pt x="376542" y="225971"/>
                </a:lnTo>
                <a:lnTo>
                  <a:pt x="363334" y="221513"/>
                </a:lnTo>
                <a:lnTo>
                  <a:pt x="310819" y="201846"/>
                </a:lnTo>
                <a:lnTo>
                  <a:pt x="259484" y="179465"/>
                </a:lnTo>
                <a:lnTo>
                  <a:pt x="209338" y="154524"/>
                </a:lnTo>
                <a:lnTo>
                  <a:pt x="160388" y="127177"/>
                </a:lnTo>
                <a:lnTo>
                  <a:pt x="112445" y="95899"/>
                </a:lnTo>
                <a:lnTo>
                  <a:pt x="66713" y="61467"/>
                </a:lnTo>
                <a:lnTo>
                  <a:pt x="32643" y="31757"/>
                </a:lnTo>
                <a:lnTo>
                  <a:pt x="16437" y="16017"/>
                </a:lnTo>
                <a:lnTo>
                  <a:pt x="469" y="0"/>
                </a:lnTo>
                <a:close/>
              </a:path>
            </a:pathLst>
          </a:custGeom>
          <a:solidFill>
            <a:srgbClr val="4292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7612688" y="885827"/>
            <a:ext cx="58949" cy="13820"/>
          </a:xfrm>
          <a:custGeom>
            <a:avLst/>
            <a:gdLst/>
            <a:ahLst/>
            <a:cxnLst/>
            <a:rect l="l" t="t" r="r" b="b"/>
            <a:pathLst>
              <a:path w="53975" h="15240">
                <a:moveTo>
                  <a:pt x="34137" y="0"/>
                </a:moveTo>
                <a:lnTo>
                  <a:pt x="32512" y="266"/>
                </a:lnTo>
                <a:lnTo>
                  <a:pt x="27559" y="685"/>
                </a:lnTo>
                <a:lnTo>
                  <a:pt x="24180" y="850"/>
                </a:lnTo>
                <a:lnTo>
                  <a:pt x="20980" y="1917"/>
                </a:lnTo>
                <a:lnTo>
                  <a:pt x="17868" y="2489"/>
                </a:lnTo>
                <a:lnTo>
                  <a:pt x="14871" y="3467"/>
                </a:lnTo>
                <a:lnTo>
                  <a:pt x="12001" y="4241"/>
                </a:lnTo>
                <a:lnTo>
                  <a:pt x="9677" y="5295"/>
                </a:lnTo>
                <a:lnTo>
                  <a:pt x="7340" y="6261"/>
                </a:lnTo>
                <a:lnTo>
                  <a:pt x="5384" y="7162"/>
                </a:lnTo>
                <a:lnTo>
                  <a:pt x="4013" y="7950"/>
                </a:lnTo>
                <a:lnTo>
                  <a:pt x="2483" y="8750"/>
                </a:lnTo>
                <a:lnTo>
                  <a:pt x="1739" y="9220"/>
                </a:lnTo>
                <a:lnTo>
                  <a:pt x="177" y="10502"/>
                </a:lnTo>
                <a:lnTo>
                  <a:pt x="0" y="12471"/>
                </a:lnTo>
                <a:lnTo>
                  <a:pt x="2184" y="15074"/>
                </a:lnTo>
                <a:lnTo>
                  <a:pt x="4127" y="15239"/>
                </a:lnTo>
                <a:lnTo>
                  <a:pt x="6108" y="13563"/>
                </a:lnTo>
                <a:lnTo>
                  <a:pt x="7162" y="12877"/>
                </a:lnTo>
                <a:lnTo>
                  <a:pt x="8216" y="12128"/>
                </a:lnTo>
                <a:lnTo>
                  <a:pt x="9829" y="11099"/>
                </a:lnTo>
                <a:lnTo>
                  <a:pt x="11925" y="9956"/>
                </a:lnTo>
                <a:lnTo>
                  <a:pt x="13931" y="8750"/>
                </a:lnTo>
                <a:lnTo>
                  <a:pt x="16510" y="7721"/>
                </a:lnTo>
                <a:lnTo>
                  <a:pt x="19176" y="6464"/>
                </a:lnTo>
                <a:lnTo>
                  <a:pt x="22021" y="5613"/>
                </a:lnTo>
                <a:lnTo>
                  <a:pt x="24955" y="4178"/>
                </a:lnTo>
                <a:lnTo>
                  <a:pt x="28079" y="3708"/>
                </a:lnTo>
                <a:lnTo>
                  <a:pt x="29654" y="3390"/>
                </a:lnTo>
                <a:lnTo>
                  <a:pt x="31203" y="3048"/>
                </a:lnTo>
                <a:lnTo>
                  <a:pt x="32778" y="2730"/>
                </a:lnTo>
                <a:lnTo>
                  <a:pt x="34302" y="2349"/>
                </a:lnTo>
                <a:lnTo>
                  <a:pt x="36266" y="2349"/>
                </a:lnTo>
                <a:lnTo>
                  <a:pt x="40322" y="2108"/>
                </a:lnTo>
                <a:lnTo>
                  <a:pt x="41706" y="2057"/>
                </a:lnTo>
                <a:lnTo>
                  <a:pt x="43091" y="1892"/>
                </a:lnTo>
                <a:lnTo>
                  <a:pt x="48155" y="1892"/>
                </a:lnTo>
                <a:lnTo>
                  <a:pt x="45732" y="1295"/>
                </a:lnTo>
                <a:lnTo>
                  <a:pt x="44538" y="927"/>
                </a:lnTo>
                <a:lnTo>
                  <a:pt x="43205" y="647"/>
                </a:lnTo>
                <a:lnTo>
                  <a:pt x="41795" y="647"/>
                </a:lnTo>
                <a:lnTo>
                  <a:pt x="37312" y="317"/>
                </a:lnTo>
                <a:lnTo>
                  <a:pt x="35775" y="253"/>
                </a:lnTo>
                <a:lnTo>
                  <a:pt x="34137" y="0"/>
                </a:lnTo>
                <a:close/>
              </a:path>
              <a:path w="53975" h="15240">
                <a:moveTo>
                  <a:pt x="48155" y="1892"/>
                </a:moveTo>
                <a:lnTo>
                  <a:pt x="43091" y="1892"/>
                </a:lnTo>
                <a:lnTo>
                  <a:pt x="44411" y="2019"/>
                </a:lnTo>
                <a:lnTo>
                  <a:pt x="45605" y="2222"/>
                </a:lnTo>
                <a:lnTo>
                  <a:pt x="53670" y="3251"/>
                </a:lnTo>
                <a:lnTo>
                  <a:pt x="48155" y="1892"/>
                </a:lnTo>
                <a:close/>
              </a:path>
              <a:path w="53975" h="15240">
                <a:moveTo>
                  <a:pt x="36266" y="2349"/>
                </a:moveTo>
                <a:lnTo>
                  <a:pt x="34302" y="2349"/>
                </a:lnTo>
                <a:lnTo>
                  <a:pt x="35839" y="2374"/>
                </a:lnTo>
                <a:lnTo>
                  <a:pt x="36266" y="2349"/>
                </a:lnTo>
                <a:close/>
              </a:path>
            </a:pathLst>
          </a:custGeom>
          <a:solidFill>
            <a:srgbClr val="377E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7654836" y="620676"/>
            <a:ext cx="378659" cy="268331"/>
          </a:xfrm>
          <a:custGeom>
            <a:avLst/>
            <a:gdLst/>
            <a:ahLst/>
            <a:cxnLst/>
            <a:rect l="l" t="t" r="r" b="b"/>
            <a:pathLst>
              <a:path w="346709" h="295909">
                <a:moveTo>
                  <a:pt x="346151" y="0"/>
                </a:moveTo>
                <a:lnTo>
                  <a:pt x="344855" y="1396"/>
                </a:lnTo>
                <a:lnTo>
                  <a:pt x="341464" y="5880"/>
                </a:lnTo>
                <a:lnTo>
                  <a:pt x="340372" y="7277"/>
                </a:lnTo>
                <a:lnTo>
                  <a:pt x="292009" y="67121"/>
                </a:lnTo>
                <a:lnTo>
                  <a:pt x="254115" y="108357"/>
                </a:lnTo>
                <a:lnTo>
                  <a:pt x="214186" y="147634"/>
                </a:lnTo>
                <a:lnTo>
                  <a:pt x="172364" y="184988"/>
                </a:lnTo>
                <a:lnTo>
                  <a:pt x="127161" y="220129"/>
                </a:lnTo>
                <a:lnTo>
                  <a:pt x="79692" y="252145"/>
                </a:lnTo>
                <a:lnTo>
                  <a:pt x="40508" y="274650"/>
                </a:lnTo>
                <a:lnTo>
                  <a:pt x="0" y="294716"/>
                </a:lnTo>
                <a:lnTo>
                  <a:pt x="215" y="295300"/>
                </a:lnTo>
                <a:lnTo>
                  <a:pt x="54278" y="272644"/>
                </a:lnTo>
                <a:lnTo>
                  <a:pt x="101838" y="244966"/>
                </a:lnTo>
                <a:lnTo>
                  <a:pt x="148199" y="212023"/>
                </a:lnTo>
                <a:lnTo>
                  <a:pt x="193181" y="173790"/>
                </a:lnTo>
                <a:lnTo>
                  <a:pt x="235149" y="133500"/>
                </a:lnTo>
                <a:lnTo>
                  <a:pt x="274301" y="91518"/>
                </a:lnTo>
                <a:lnTo>
                  <a:pt x="301274" y="59606"/>
                </a:lnTo>
                <a:lnTo>
                  <a:pt x="325602" y="28752"/>
                </a:lnTo>
                <a:lnTo>
                  <a:pt x="342979" y="4848"/>
                </a:lnTo>
                <a:lnTo>
                  <a:pt x="346151" y="0"/>
                </a:lnTo>
                <a:close/>
              </a:path>
            </a:pathLst>
          </a:custGeom>
          <a:solidFill>
            <a:srgbClr val="175D2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7724525" y="979631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685" y="482"/>
                </a:lnTo>
                <a:lnTo>
                  <a:pt x="2082" y="1409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7726786" y="980915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2" y="0"/>
                </a:moveTo>
                <a:lnTo>
                  <a:pt x="2146" y="1397"/>
                </a:lnTo>
                <a:lnTo>
                  <a:pt x="12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7731542" y="983435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749" y="469"/>
                </a:lnTo>
                <a:lnTo>
                  <a:pt x="2273" y="1371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7736606" y="985896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812" y="457"/>
                </a:lnTo>
                <a:lnTo>
                  <a:pt x="2451" y="1333"/>
                </a:lnTo>
                <a:lnTo>
                  <a:pt x="0" y="0"/>
                </a:lnTo>
                <a:close/>
              </a:path>
            </a:pathLst>
          </a:custGeom>
          <a:solidFill>
            <a:srgbClr val="68B6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7742046" y="988302"/>
            <a:ext cx="3468" cy="172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1739" y="863"/>
                </a:lnTo>
                <a:lnTo>
                  <a:pt x="2641" y="1282"/>
                </a:lnTo>
                <a:lnTo>
                  <a:pt x="0" y="0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7744921" y="989467"/>
            <a:ext cx="3468" cy="172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914" y="444"/>
                </a:lnTo>
                <a:lnTo>
                  <a:pt x="2755" y="1282"/>
                </a:lnTo>
                <a:lnTo>
                  <a:pt x="0" y="0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7754322" y="992861"/>
            <a:ext cx="3468" cy="1152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2095" y="812"/>
                </a:lnTo>
                <a:lnTo>
                  <a:pt x="3162" y="1193"/>
                </a:lnTo>
                <a:lnTo>
                  <a:pt x="2108" y="812"/>
                </a:lnTo>
                <a:lnTo>
                  <a:pt x="0" y="0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7765206" y="996005"/>
            <a:ext cx="2775" cy="576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0" y="0"/>
                </a:moveTo>
                <a:lnTo>
                  <a:pt x="1231" y="381"/>
                </a:lnTo>
                <a:lnTo>
                  <a:pt x="2099" y="624"/>
                </a:lnTo>
                <a:lnTo>
                  <a:pt x="0" y="0"/>
                </a:lnTo>
                <a:close/>
              </a:path>
            </a:pathLst>
          </a:custGeom>
          <a:solidFill>
            <a:srgbClr val="65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7794350" y="1001042"/>
            <a:ext cx="4161" cy="576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0" y="0"/>
                </a:moveTo>
                <a:lnTo>
                  <a:pt x="1142" y="139"/>
                </a:lnTo>
                <a:lnTo>
                  <a:pt x="3441" y="381"/>
                </a:lnTo>
                <a:lnTo>
                  <a:pt x="0" y="0"/>
                </a:lnTo>
                <a:close/>
              </a:path>
            </a:pathLst>
          </a:custGeom>
          <a:solidFill>
            <a:srgbClr val="63B3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7655078" y="858488"/>
            <a:ext cx="495863" cy="48945"/>
          </a:xfrm>
          <a:custGeom>
            <a:avLst/>
            <a:gdLst/>
            <a:ahLst/>
            <a:cxnLst/>
            <a:rect l="l" t="t" r="r" b="b"/>
            <a:pathLst>
              <a:path w="454025" h="53975">
                <a:moveTo>
                  <a:pt x="165" y="32448"/>
                </a:moveTo>
                <a:lnTo>
                  <a:pt x="56974" y="46814"/>
                </a:lnTo>
                <a:lnTo>
                  <a:pt x="111699" y="52677"/>
                </a:lnTo>
                <a:lnTo>
                  <a:pt x="139064" y="53708"/>
                </a:lnTo>
                <a:lnTo>
                  <a:pt x="168563" y="53592"/>
                </a:lnTo>
                <a:lnTo>
                  <a:pt x="198043" y="52074"/>
                </a:lnTo>
                <a:lnTo>
                  <a:pt x="227447" y="49430"/>
                </a:lnTo>
                <a:lnTo>
                  <a:pt x="242332" y="47653"/>
                </a:lnTo>
                <a:lnTo>
                  <a:pt x="146819" y="47653"/>
                </a:lnTo>
                <a:lnTo>
                  <a:pt x="118182" y="46855"/>
                </a:lnTo>
                <a:lnTo>
                  <a:pt x="89611" y="45351"/>
                </a:lnTo>
                <a:lnTo>
                  <a:pt x="67068" y="43312"/>
                </a:lnTo>
                <a:lnTo>
                  <a:pt x="44692" y="40266"/>
                </a:lnTo>
                <a:lnTo>
                  <a:pt x="22415" y="36538"/>
                </a:lnTo>
                <a:lnTo>
                  <a:pt x="165" y="32448"/>
                </a:lnTo>
                <a:close/>
              </a:path>
              <a:path w="454025" h="53975">
                <a:moveTo>
                  <a:pt x="453631" y="0"/>
                </a:moveTo>
                <a:lnTo>
                  <a:pt x="451777" y="317"/>
                </a:lnTo>
                <a:lnTo>
                  <a:pt x="446341" y="1904"/>
                </a:lnTo>
                <a:lnTo>
                  <a:pt x="437997" y="4483"/>
                </a:lnTo>
                <a:lnTo>
                  <a:pt x="424624" y="8318"/>
                </a:lnTo>
                <a:lnTo>
                  <a:pt x="370241" y="21996"/>
                </a:lnTo>
                <a:lnTo>
                  <a:pt x="315283" y="32780"/>
                </a:lnTo>
                <a:lnTo>
                  <a:pt x="259850" y="40785"/>
                </a:lnTo>
                <a:lnTo>
                  <a:pt x="204038" y="46126"/>
                </a:lnTo>
                <a:lnTo>
                  <a:pt x="146819" y="47653"/>
                </a:lnTo>
                <a:lnTo>
                  <a:pt x="242332" y="47653"/>
                </a:lnTo>
                <a:lnTo>
                  <a:pt x="285114" y="41808"/>
                </a:lnTo>
                <a:lnTo>
                  <a:pt x="341523" y="31166"/>
                </a:lnTo>
                <a:lnTo>
                  <a:pt x="394823" y="18068"/>
                </a:lnTo>
                <a:lnTo>
                  <a:pt x="437511" y="5492"/>
                </a:lnTo>
                <a:lnTo>
                  <a:pt x="448207" y="2003"/>
                </a:lnTo>
                <a:lnTo>
                  <a:pt x="453631" y="0"/>
                </a:lnTo>
                <a:close/>
              </a:path>
            </a:pathLst>
          </a:custGeom>
          <a:solidFill>
            <a:srgbClr val="4292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7601525" y="906570"/>
            <a:ext cx="31901" cy="26487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3539" y="27012"/>
                </a:moveTo>
                <a:lnTo>
                  <a:pt x="1422" y="27012"/>
                </a:lnTo>
                <a:lnTo>
                  <a:pt x="1955" y="27330"/>
                </a:lnTo>
                <a:lnTo>
                  <a:pt x="1346" y="28752"/>
                </a:lnTo>
                <a:lnTo>
                  <a:pt x="1524" y="28816"/>
                </a:lnTo>
                <a:lnTo>
                  <a:pt x="1643" y="28575"/>
                </a:lnTo>
                <a:lnTo>
                  <a:pt x="1993" y="28359"/>
                </a:lnTo>
                <a:lnTo>
                  <a:pt x="2740" y="28359"/>
                </a:lnTo>
                <a:lnTo>
                  <a:pt x="3369" y="27330"/>
                </a:lnTo>
                <a:lnTo>
                  <a:pt x="3539" y="27012"/>
                </a:lnTo>
                <a:close/>
              </a:path>
              <a:path w="29209" h="29209">
                <a:moveTo>
                  <a:pt x="2740" y="28359"/>
                </a:moveTo>
                <a:lnTo>
                  <a:pt x="1993" y="28359"/>
                </a:lnTo>
                <a:lnTo>
                  <a:pt x="2246" y="28486"/>
                </a:lnTo>
                <a:lnTo>
                  <a:pt x="2527" y="28701"/>
                </a:lnTo>
                <a:lnTo>
                  <a:pt x="2740" y="28359"/>
                </a:lnTo>
                <a:close/>
              </a:path>
              <a:path w="29209" h="29209">
                <a:moveTo>
                  <a:pt x="22694" y="0"/>
                </a:moveTo>
                <a:lnTo>
                  <a:pt x="19462" y="2781"/>
                </a:lnTo>
                <a:lnTo>
                  <a:pt x="17805" y="4102"/>
                </a:lnTo>
                <a:lnTo>
                  <a:pt x="16281" y="5918"/>
                </a:lnTo>
                <a:lnTo>
                  <a:pt x="14655" y="7708"/>
                </a:lnTo>
                <a:lnTo>
                  <a:pt x="13030" y="9537"/>
                </a:lnTo>
                <a:lnTo>
                  <a:pt x="11277" y="11341"/>
                </a:lnTo>
                <a:lnTo>
                  <a:pt x="9664" y="13335"/>
                </a:lnTo>
                <a:lnTo>
                  <a:pt x="5308" y="19672"/>
                </a:lnTo>
                <a:lnTo>
                  <a:pt x="3911" y="21805"/>
                </a:lnTo>
                <a:lnTo>
                  <a:pt x="2235" y="23799"/>
                </a:lnTo>
                <a:lnTo>
                  <a:pt x="1206" y="26111"/>
                </a:lnTo>
                <a:lnTo>
                  <a:pt x="0" y="28460"/>
                </a:lnTo>
                <a:lnTo>
                  <a:pt x="228" y="28486"/>
                </a:lnTo>
                <a:lnTo>
                  <a:pt x="647" y="28575"/>
                </a:lnTo>
                <a:lnTo>
                  <a:pt x="1422" y="27012"/>
                </a:lnTo>
                <a:lnTo>
                  <a:pt x="3539" y="27012"/>
                </a:lnTo>
                <a:lnTo>
                  <a:pt x="4483" y="25247"/>
                </a:lnTo>
                <a:lnTo>
                  <a:pt x="6286" y="23444"/>
                </a:lnTo>
                <a:lnTo>
                  <a:pt x="7772" y="21488"/>
                </a:lnTo>
                <a:lnTo>
                  <a:pt x="10922" y="17602"/>
                </a:lnTo>
                <a:lnTo>
                  <a:pt x="12458" y="15671"/>
                </a:lnTo>
                <a:lnTo>
                  <a:pt x="14135" y="13906"/>
                </a:lnTo>
                <a:lnTo>
                  <a:pt x="15951" y="12293"/>
                </a:lnTo>
                <a:lnTo>
                  <a:pt x="17602" y="10680"/>
                </a:lnTo>
                <a:lnTo>
                  <a:pt x="19278" y="9105"/>
                </a:lnTo>
                <a:lnTo>
                  <a:pt x="20853" y="7493"/>
                </a:lnTo>
                <a:lnTo>
                  <a:pt x="22618" y="6311"/>
                </a:lnTo>
                <a:lnTo>
                  <a:pt x="27393" y="2781"/>
                </a:lnTo>
                <a:lnTo>
                  <a:pt x="28816" y="1955"/>
                </a:lnTo>
                <a:lnTo>
                  <a:pt x="26771" y="1282"/>
                </a:lnTo>
                <a:lnTo>
                  <a:pt x="22694" y="0"/>
                </a:lnTo>
                <a:close/>
              </a:path>
            </a:pathLst>
          </a:custGeom>
          <a:solidFill>
            <a:srgbClr val="709E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7428288" y="931893"/>
            <a:ext cx="243927" cy="406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7522549" y="1232656"/>
            <a:ext cx="925" cy="13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7523463" y="1244429"/>
            <a:ext cx="695" cy="2303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0"/>
                </a:moveTo>
                <a:lnTo>
                  <a:pt x="12" y="1689"/>
                </a:lnTo>
                <a:lnTo>
                  <a:pt x="12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4B9D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7522129" y="932285"/>
            <a:ext cx="149921" cy="4068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7587996" y="950308"/>
            <a:ext cx="62159" cy="149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7482135" y="1175513"/>
            <a:ext cx="43955" cy="902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7522118" y="1235133"/>
            <a:ext cx="332" cy="3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7469488" y="1116317"/>
            <a:ext cx="63679" cy="630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7442102" y="1045560"/>
            <a:ext cx="107175" cy="829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7460397" y="945794"/>
            <a:ext cx="133891" cy="112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7523463" y="931077"/>
            <a:ext cx="80448" cy="408255"/>
          </a:xfrm>
          <a:custGeom>
            <a:avLst/>
            <a:gdLst/>
            <a:ahLst/>
            <a:cxnLst/>
            <a:rect l="l" t="t" r="r" b="b"/>
            <a:pathLst>
              <a:path w="73659" h="450215">
                <a:moveTo>
                  <a:pt x="72885" y="0"/>
                </a:moveTo>
                <a:lnTo>
                  <a:pt x="54211" y="43148"/>
                </a:lnTo>
                <a:lnTo>
                  <a:pt x="39928" y="79057"/>
                </a:lnTo>
                <a:lnTo>
                  <a:pt x="26334" y="117255"/>
                </a:lnTo>
                <a:lnTo>
                  <a:pt x="14197" y="169576"/>
                </a:lnTo>
                <a:lnTo>
                  <a:pt x="7861" y="212305"/>
                </a:lnTo>
                <a:lnTo>
                  <a:pt x="3479" y="255015"/>
                </a:lnTo>
                <a:lnTo>
                  <a:pt x="627" y="302950"/>
                </a:lnTo>
                <a:lnTo>
                  <a:pt x="0" y="346405"/>
                </a:lnTo>
                <a:lnTo>
                  <a:pt x="184" y="359511"/>
                </a:lnTo>
                <a:lnTo>
                  <a:pt x="1723" y="401761"/>
                </a:lnTo>
                <a:lnTo>
                  <a:pt x="5109" y="444279"/>
                </a:lnTo>
                <a:lnTo>
                  <a:pt x="5905" y="450024"/>
                </a:lnTo>
                <a:lnTo>
                  <a:pt x="5956" y="448106"/>
                </a:lnTo>
                <a:lnTo>
                  <a:pt x="5600" y="442506"/>
                </a:lnTo>
                <a:lnTo>
                  <a:pt x="4903" y="433068"/>
                </a:lnTo>
                <a:lnTo>
                  <a:pt x="4470" y="426808"/>
                </a:lnTo>
                <a:lnTo>
                  <a:pt x="2734" y="375569"/>
                </a:lnTo>
                <a:lnTo>
                  <a:pt x="2690" y="358787"/>
                </a:lnTo>
                <a:lnTo>
                  <a:pt x="3010" y="337873"/>
                </a:lnTo>
                <a:lnTo>
                  <a:pt x="4789" y="297031"/>
                </a:lnTo>
                <a:lnTo>
                  <a:pt x="8509" y="251719"/>
                </a:lnTo>
                <a:lnTo>
                  <a:pt x="15494" y="196291"/>
                </a:lnTo>
                <a:lnTo>
                  <a:pt x="26420" y="140481"/>
                </a:lnTo>
                <a:lnTo>
                  <a:pt x="35966" y="103492"/>
                </a:lnTo>
                <a:lnTo>
                  <a:pt x="49852" y="58543"/>
                </a:lnTo>
                <a:lnTo>
                  <a:pt x="67246" y="14719"/>
                </a:lnTo>
                <a:lnTo>
                  <a:pt x="73418" y="304"/>
                </a:lnTo>
                <a:lnTo>
                  <a:pt x="72885" y="0"/>
                </a:lnTo>
                <a:close/>
              </a:path>
            </a:pathLst>
          </a:custGeom>
          <a:solidFill>
            <a:srgbClr val="4993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8014498" y="675438"/>
            <a:ext cx="18725" cy="14971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126" y="0"/>
                </a:moveTo>
                <a:lnTo>
                  <a:pt x="0" y="419"/>
                </a:lnTo>
                <a:lnTo>
                  <a:pt x="5372" y="5206"/>
                </a:lnTo>
                <a:lnTo>
                  <a:pt x="9232" y="9207"/>
                </a:lnTo>
                <a:lnTo>
                  <a:pt x="12064" y="11823"/>
                </a:lnTo>
                <a:lnTo>
                  <a:pt x="16535" y="16090"/>
                </a:lnTo>
                <a:lnTo>
                  <a:pt x="15024" y="14617"/>
                </a:lnTo>
                <a:lnTo>
                  <a:pt x="12115" y="11709"/>
                </a:lnTo>
                <a:lnTo>
                  <a:pt x="9334" y="9067"/>
                </a:lnTo>
                <a:lnTo>
                  <a:pt x="5486" y="4927"/>
                </a:lnTo>
                <a:lnTo>
                  <a:pt x="126" y="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7304823" y="876155"/>
            <a:ext cx="362709" cy="52974"/>
          </a:xfrm>
          <a:custGeom>
            <a:avLst/>
            <a:gdLst/>
            <a:ahLst/>
            <a:cxnLst/>
            <a:rect l="l" t="t" r="r" b="b"/>
            <a:pathLst>
              <a:path w="332104" h="58419">
                <a:moveTo>
                  <a:pt x="181643" y="0"/>
                </a:moveTo>
                <a:lnTo>
                  <a:pt x="161171" y="88"/>
                </a:lnTo>
                <a:lnTo>
                  <a:pt x="154541" y="355"/>
                </a:lnTo>
                <a:lnTo>
                  <a:pt x="141592" y="1033"/>
                </a:lnTo>
                <a:lnTo>
                  <a:pt x="133146" y="1858"/>
                </a:lnTo>
                <a:lnTo>
                  <a:pt x="124891" y="2328"/>
                </a:lnTo>
                <a:lnTo>
                  <a:pt x="117081" y="3496"/>
                </a:lnTo>
                <a:lnTo>
                  <a:pt x="105587" y="5018"/>
                </a:lnTo>
                <a:lnTo>
                  <a:pt x="94659" y="6802"/>
                </a:lnTo>
                <a:lnTo>
                  <a:pt x="54882" y="15437"/>
                </a:lnTo>
                <a:lnTo>
                  <a:pt x="38684" y="26146"/>
                </a:lnTo>
                <a:lnTo>
                  <a:pt x="27679" y="34556"/>
                </a:lnTo>
                <a:lnTo>
                  <a:pt x="16151" y="42244"/>
                </a:lnTo>
                <a:lnTo>
                  <a:pt x="4165" y="49229"/>
                </a:lnTo>
                <a:lnTo>
                  <a:pt x="1892" y="52760"/>
                </a:lnTo>
                <a:lnTo>
                  <a:pt x="0" y="56455"/>
                </a:lnTo>
                <a:lnTo>
                  <a:pt x="850" y="58259"/>
                </a:lnTo>
                <a:lnTo>
                  <a:pt x="1587" y="58335"/>
                </a:lnTo>
                <a:lnTo>
                  <a:pt x="2959" y="57751"/>
                </a:lnTo>
                <a:lnTo>
                  <a:pt x="24274" y="49869"/>
                </a:lnTo>
                <a:lnTo>
                  <a:pt x="30340" y="47553"/>
                </a:lnTo>
                <a:lnTo>
                  <a:pt x="34594" y="45813"/>
                </a:lnTo>
                <a:lnTo>
                  <a:pt x="40982" y="43400"/>
                </a:lnTo>
                <a:lnTo>
                  <a:pt x="79565" y="31716"/>
                </a:lnTo>
                <a:lnTo>
                  <a:pt x="119837" y="23397"/>
                </a:lnTo>
                <a:lnTo>
                  <a:pt x="127279" y="22013"/>
                </a:lnTo>
                <a:lnTo>
                  <a:pt x="135089" y="21302"/>
                </a:lnTo>
                <a:lnTo>
                  <a:pt x="143154" y="20171"/>
                </a:lnTo>
                <a:lnTo>
                  <a:pt x="151269" y="19600"/>
                </a:lnTo>
                <a:lnTo>
                  <a:pt x="159639" y="18508"/>
                </a:lnTo>
                <a:lnTo>
                  <a:pt x="168224" y="18292"/>
                </a:lnTo>
                <a:lnTo>
                  <a:pt x="181366" y="17819"/>
                </a:lnTo>
                <a:lnTo>
                  <a:pt x="287398" y="17819"/>
                </a:lnTo>
                <a:lnTo>
                  <a:pt x="288734" y="17187"/>
                </a:lnTo>
                <a:lnTo>
                  <a:pt x="249008" y="7090"/>
                </a:lnTo>
                <a:lnTo>
                  <a:pt x="210015" y="1626"/>
                </a:lnTo>
                <a:lnTo>
                  <a:pt x="195692" y="553"/>
                </a:lnTo>
                <a:lnTo>
                  <a:pt x="181643" y="0"/>
                </a:lnTo>
                <a:close/>
              </a:path>
              <a:path w="332104" h="58419">
                <a:moveTo>
                  <a:pt x="287398" y="17819"/>
                </a:moveTo>
                <a:lnTo>
                  <a:pt x="181366" y="17819"/>
                </a:lnTo>
                <a:lnTo>
                  <a:pt x="194819" y="17881"/>
                </a:lnTo>
                <a:lnTo>
                  <a:pt x="208541" y="18412"/>
                </a:lnTo>
                <a:lnTo>
                  <a:pt x="250878" y="23085"/>
                </a:lnTo>
                <a:lnTo>
                  <a:pt x="292819" y="33055"/>
                </a:lnTo>
                <a:lnTo>
                  <a:pt x="331965" y="47730"/>
                </a:lnTo>
                <a:lnTo>
                  <a:pt x="330911" y="45165"/>
                </a:lnTo>
                <a:lnTo>
                  <a:pt x="329780" y="42201"/>
                </a:lnTo>
                <a:lnTo>
                  <a:pt x="327990" y="37126"/>
                </a:lnTo>
                <a:lnTo>
                  <a:pt x="326984" y="34031"/>
                </a:lnTo>
                <a:lnTo>
                  <a:pt x="326212" y="31436"/>
                </a:lnTo>
                <a:lnTo>
                  <a:pt x="318709" y="28190"/>
                </a:lnTo>
                <a:lnTo>
                  <a:pt x="312854" y="25836"/>
                </a:lnTo>
                <a:lnTo>
                  <a:pt x="285419" y="25836"/>
                </a:lnTo>
                <a:lnTo>
                  <a:pt x="283895" y="25531"/>
                </a:lnTo>
                <a:lnTo>
                  <a:pt x="282803" y="24235"/>
                </a:lnTo>
                <a:lnTo>
                  <a:pt x="282663" y="24020"/>
                </a:lnTo>
                <a:lnTo>
                  <a:pt x="282096" y="22800"/>
                </a:lnTo>
                <a:lnTo>
                  <a:pt x="282214" y="21302"/>
                </a:lnTo>
                <a:lnTo>
                  <a:pt x="282270" y="21010"/>
                </a:lnTo>
                <a:lnTo>
                  <a:pt x="283629" y="19892"/>
                </a:lnTo>
                <a:lnTo>
                  <a:pt x="284492" y="19346"/>
                </a:lnTo>
                <a:lnTo>
                  <a:pt x="285902" y="18622"/>
                </a:lnTo>
                <a:lnTo>
                  <a:pt x="286537" y="18254"/>
                </a:lnTo>
                <a:lnTo>
                  <a:pt x="287398" y="17819"/>
                </a:lnTo>
                <a:close/>
              </a:path>
              <a:path w="332104" h="58419">
                <a:moveTo>
                  <a:pt x="295808" y="19562"/>
                </a:moveTo>
                <a:lnTo>
                  <a:pt x="294424" y="20273"/>
                </a:lnTo>
                <a:lnTo>
                  <a:pt x="293814" y="20629"/>
                </a:lnTo>
                <a:lnTo>
                  <a:pt x="291719" y="21772"/>
                </a:lnTo>
                <a:lnTo>
                  <a:pt x="290106" y="22800"/>
                </a:lnTo>
                <a:lnTo>
                  <a:pt x="289051" y="23550"/>
                </a:lnTo>
                <a:lnTo>
                  <a:pt x="287997" y="24235"/>
                </a:lnTo>
                <a:lnTo>
                  <a:pt x="287096" y="24997"/>
                </a:lnTo>
                <a:lnTo>
                  <a:pt x="286867" y="25150"/>
                </a:lnTo>
                <a:lnTo>
                  <a:pt x="285419" y="25836"/>
                </a:lnTo>
                <a:lnTo>
                  <a:pt x="312854" y="25836"/>
                </a:lnTo>
                <a:lnTo>
                  <a:pt x="311129" y="25142"/>
                </a:lnTo>
                <a:lnTo>
                  <a:pt x="303489" y="22273"/>
                </a:lnTo>
                <a:lnTo>
                  <a:pt x="295808" y="19562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7798109" y="1001383"/>
            <a:ext cx="34676" cy="32246"/>
          </a:xfrm>
          <a:custGeom>
            <a:avLst/>
            <a:gdLst/>
            <a:ahLst/>
            <a:cxnLst/>
            <a:rect l="l" t="t" r="r" b="b"/>
            <a:pathLst>
              <a:path w="31750" h="35559">
                <a:moveTo>
                  <a:pt x="0" y="0"/>
                </a:moveTo>
                <a:lnTo>
                  <a:pt x="10325" y="12572"/>
                </a:lnTo>
                <a:lnTo>
                  <a:pt x="15265" y="18643"/>
                </a:lnTo>
                <a:lnTo>
                  <a:pt x="19773" y="24117"/>
                </a:lnTo>
                <a:lnTo>
                  <a:pt x="23571" y="29870"/>
                </a:lnTo>
                <a:lnTo>
                  <a:pt x="27457" y="35369"/>
                </a:lnTo>
                <a:lnTo>
                  <a:pt x="28892" y="34124"/>
                </a:lnTo>
                <a:lnTo>
                  <a:pt x="29972" y="33134"/>
                </a:lnTo>
                <a:lnTo>
                  <a:pt x="31127" y="32461"/>
                </a:lnTo>
                <a:lnTo>
                  <a:pt x="30937" y="31788"/>
                </a:lnTo>
                <a:lnTo>
                  <a:pt x="24295" y="21475"/>
                </a:lnTo>
                <a:lnTo>
                  <a:pt x="22199" y="18376"/>
                </a:lnTo>
                <a:lnTo>
                  <a:pt x="19900" y="15379"/>
                </a:lnTo>
                <a:lnTo>
                  <a:pt x="8762" y="673"/>
                </a:lnTo>
                <a:lnTo>
                  <a:pt x="5829" y="520"/>
                </a:lnTo>
                <a:lnTo>
                  <a:pt x="2921" y="304"/>
                </a:lnTo>
                <a:lnTo>
                  <a:pt x="0" y="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7823850" y="1025463"/>
            <a:ext cx="17115" cy="14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7807069" y="1007874"/>
            <a:ext cx="442131" cy="2303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8128798" y="1199211"/>
            <a:ext cx="15756" cy="52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7823590" y="1008091"/>
            <a:ext cx="426581" cy="226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8125868" y="1198915"/>
            <a:ext cx="21887" cy="66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8144554" y="1204497"/>
            <a:ext cx="3468" cy="1152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2933" y="1193"/>
                </a:lnTo>
                <a:lnTo>
                  <a:pt x="3149" y="1231"/>
                </a:lnTo>
                <a:lnTo>
                  <a:pt x="0" y="0"/>
                </a:lnTo>
                <a:close/>
              </a:path>
            </a:pathLst>
          </a:custGeom>
          <a:solidFill>
            <a:srgbClr val="469E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7840176" y="1039191"/>
            <a:ext cx="2081" cy="1152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2" y="0"/>
                </a:moveTo>
                <a:lnTo>
                  <a:pt x="482" y="469"/>
                </a:lnTo>
                <a:lnTo>
                  <a:pt x="1409" y="1066"/>
                </a:lnTo>
                <a:lnTo>
                  <a:pt x="723" y="393"/>
                </a:lnTo>
                <a:lnTo>
                  <a:pt x="12" y="0"/>
                </a:lnTo>
                <a:close/>
              </a:path>
            </a:pathLst>
          </a:custGeom>
          <a:solidFill>
            <a:srgbClr val="73BF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8126083" y="1198282"/>
            <a:ext cx="7629" cy="3455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0" y="0"/>
                </a:moveTo>
                <a:lnTo>
                  <a:pt x="1625" y="927"/>
                </a:lnTo>
                <a:lnTo>
                  <a:pt x="3225" y="1917"/>
                </a:lnTo>
                <a:lnTo>
                  <a:pt x="4775" y="2971"/>
                </a:lnTo>
                <a:lnTo>
                  <a:pt x="6857" y="3797"/>
                </a:lnTo>
                <a:lnTo>
                  <a:pt x="5448" y="2819"/>
                </a:lnTo>
                <a:lnTo>
                  <a:pt x="3987" y="1904"/>
                </a:lnTo>
                <a:lnTo>
                  <a:pt x="2489" y="1028"/>
                </a:lnTo>
                <a:lnTo>
                  <a:pt x="0" y="0"/>
                </a:lnTo>
                <a:close/>
              </a:path>
            </a:pathLst>
          </a:custGeom>
          <a:solidFill>
            <a:srgbClr val="6CB9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7840168" y="1039191"/>
            <a:ext cx="344469" cy="1934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8131287" y="1200973"/>
            <a:ext cx="3495" cy="14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7849954" y="1047152"/>
            <a:ext cx="18725" cy="14971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0"/>
                </a:moveTo>
                <a:lnTo>
                  <a:pt x="5613" y="5448"/>
                </a:lnTo>
                <a:lnTo>
                  <a:pt x="11315" y="10833"/>
                </a:lnTo>
                <a:lnTo>
                  <a:pt x="17119" y="16090"/>
                </a:lnTo>
                <a:lnTo>
                  <a:pt x="11658" y="10248"/>
                </a:lnTo>
                <a:lnTo>
                  <a:pt x="5930" y="5016"/>
                </a:lnTo>
                <a:lnTo>
                  <a:pt x="0" y="0"/>
                </a:lnTo>
                <a:close/>
              </a:path>
            </a:pathLst>
          </a:custGeom>
          <a:solidFill>
            <a:srgbClr val="73BF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7849948" y="1047149"/>
            <a:ext cx="199316" cy="175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8074822" y="1174992"/>
            <a:ext cx="81835" cy="31094"/>
          </a:xfrm>
          <a:custGeom>
            <a:avLst/>
            <a:gdLst/>
            <a:ahLst/>
            <a:cxnLst/>
            <a:rect l="l" t="t" r="r" b="b"/>
            <a:pathLst>
              <a:path w="74929" h="34290">
                <a:moveTo>
                  <a:pt x="0" y="0"/>
                </a:moveTo>
                <a:lnTo>
                  <a:pt x="18351" y="8988"/>
                </a:lnTo>
                <a:lnTo>
                  <a:pt x="36868" y="17640"/>
                </a:lnTo>
                <a:lnTo>
                  <a:pt x="55546" y="25949"/>
                </a:lnTo>
                <a:lnTo>
                  <a:pt x="74383" y="33909"/>
                </a:lnTo>
                <a:lnTo>
                  <a:pt x="55548" y="25949"/>
                </a:lnTo>
                <a:lnTo>
                  <a:pt x="36872" y="17640"/>
                </a:lnTo>
                <a:lnTo>
                  <a:pt x="18357" y="8988"/>
                </a:lnTo>
                <a:lnTo>
                  <a:pt x="0" y="0"/>
                </a:lnTo>
                <a:close/>
              </a:path>
            </a:pathLst>
          </a:custGeom>
          <a:solidFill>
            <a:srgbClr val="5CB74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7822132" y="1024589"/>
            <a:ext cx="428592" cy="210174"/>
          </a:xfrm>
          <a:custGeom>
            <a:avLst/>
            <a:gdLst/>
            <a:ahLst/>
            <a:cxnLst/>
            <a:rect l="l" t="t" r="r" b="b"/>
            <a:pathLst>
              <a:path w="392429" h="231775">
                <a:moveTo>
                  <a:pt x="469" y="0"/>
                </a:moveTo>
                <a:lnTo>
                  <a:pt x="27609" y="32398"/>
                </a:lnTo>
                <a:lnTo>
                  <a:pt x="56845" y="60515"/>
                </a:lnTo>
                <a:lnTo>
                  <a:pt x="93532" y="89780"/>
                </a:lnTo>
                <a:lnTo>
                  <a:pt x="136817" y="119408"/>
                </a:lnTo>
                <a:lnTo>
                  <a:pt x="172351" y="140233"/>
                </a:lnTo>
                <a:lnTo>
                  <a:pt x="210324" y="160337"/>
                </a:lnTo>
                <a:lnTo>
                  <a:pt x="253604" y="180886"/>
                </a:lnTo>
                <a:lnTo>
                  <a:pt x="289725" y="196214"/>
                </a:lnTo>
                <a:lnTo>
                  <a:pt x="333279" y="212615"/>
                </a:lnTo>
                <a:lnTo>
                  <a:pt x="373721" y="225971"/>
                </a:lnTo>
                <a:lnTo>
                  <a:pt x="391782" y="231165"/>
                </a:lnTo>
                <a:lnTo>
                  <a:pt x="391934" y="231165"/>
                </a:lnTo>
                <a:lnTo>
                  <a:pt x="390169" y="230403"/>
                </a:lnTo>
                <a:lnTo>
                  <a:pt x="384860" y="228625"/>
                </a:lnTo>
                <a:lnTo>
                  <a:pt x="376513" y="225961"/>
                </a:lnTo>
                <a:lnTo>
                  <a:pt x="363334" y="221513"/>
                </a:lnTo>
                <a:lnTo>
                  <a:pt x="321270" y="206006"/>
                </a:lnTo>
                <a:lnTo>
                  <a:pt x="268243" y="183502"/>
                </a:lnTo>
                <a:lnTo>
                  <a:pt x="231368" y="165862"/>
                </a:lnTo>
                <a:lnTo>
                  <a:pt x="192733" y="145584"/>
                </a:lnTo>
                <a:lnTo>
                  <a:pt x="156883" y="125120"/>
                </a:lnTo>
                <a:lnTo>
                  <a:pt x="112779" y="96132"/>
                </a:lnTo>
                <a:lnTo>
                  <a:pt x="82092" y="73418"/>
                </a:lnTo>
                <a:lnTo>
                  <a:pt x="50782" y="48248"/>
                </a:lnTo>
                <a:lnTo>
                  <a:pt x="19799" y="19354"/>
                </a:lnTo>
                <a:lnTo>
                  <a:pt x="11455" y="11087"/>
                </a:lnTo>
                <a:lnTo>
                  <a:pt x="469" y="0"/>
                </a:lnTo>
                <a:close/>
              </a:path>
            </a:pathLst>
          </a:custGeom>
          <a:solidFill>
            <a:srgbClr val="5DB1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7612914" y="885827"/>
            <a:ext cx="43691" cy="13820"/>
          </a:xfrm>
          <a:custGeom>
            <a:avLst/>
            <a:gdLst/>
            <a:ahLst/>
            <a:cxnLst/>
            <a:rect l="l" t="t" r="r" b="b"/>
            <a:pathLst>
              <a:path w="40004" h="15240">
                <a:moveTo>
                  <a:pt x="33930" y="0"/>
                </a:moveTo>
                <a:lnTo>
                  <a:pt x="32304" y="266"/>
                </a:lnTo>
                <a:lnTo>
                  <a:pt x="27351" y="685"/>
                </a:lnTo>
                <a:lnTo>
                  <a:pt x="23973" y="850"/>
                </a:lnTo>
                <a:lnTo>
                  <a:pt x="20773" y="1917"/>
                </a:lnTo>
                <a:lnTo>
                  <a:pt x="17661" y="2489"/>
                </a:lnTo>
                <a:lnTo>
                  <a:pt x="14664" y="3467"/>
                </a:lnTo>
                <a:lnTo>
                  <a:pt x="11794" y="4241"/>
                </a:lnTo>
                <a:lnTo>
                  <a:pt x="9470" y="5295"/>
                </a:lnTo>
                <a:lnTo>
                  <a:pt x="7082" y="6311"/>
                </a:lnTo>
                <a:lnTo>
                  <a:pt x="5190" y="7200"/>
                </a:lnTo>
                <a:lnTo>
                  <a:pt x="4441" y="7581"/>
                </a:lnTo>
                <a:lnTo>
                  <a:pt x="3806" y="7950"/>
                </a:lnTo>
                <a:lnTo>
                  <a:pt x="2396" y="8674"/>
                </a:lnTo>
                <a:lnTo>
                  <a:pt x="1532" y="9220"/>
                </a:lnTo>
                <a:lnTo>
                  <a:pt x="173" y="10337"/>
                </a:lnTo>
                <a:lnTo>
                  <a:pt x="29" y="11099"/>
                </a:lnTo>
                <a:lnTo>
                  <a:pt x="0" y="12128"/>
                </a:lnTo>
                <a:lnTo>
                  <a:pt x="567" y="13347"/>
                </a:lnTo>
                <a:lnTo>
                  <a:pt x="707" y="13563"/>
                </a:lnTo>
                <a:lnTo>
                  <a:pt x="1799" y="14858"/>
                </a:lnTo>
                <a:lnTo>
                  <a:pt x="3310" y="15163"/>
                </a:lnTo>
                <a:lnTo>
                  <a:pt x="4771" y="14477"/>
                </a:lnTo>
                <a:lnTo>
                  <a:pt x="4999" y="14325"/>
                </a:lnTo>
                <a:lnTo>
                  <a:pt x="5901" y="13563"/>
                </a:lnTo>
                <a:lnTo>
                  <a:pt x="6955" y="12877"/>
                </a:lnTo>
                <a:lnTo>
                  <a:pt x="8009" y="12128"/>
                </a:lnTo>
                <a:lnTo>
                  <a:pt x="9622" y="11099"/>
                </a:lnTo>
                <a:lnTo>
                  <a:pt x="11718" y="9956"/>
                </a:lnTo>
                <a:lnTo>
                  <a:pt x="12543" y="9461"/>
                </a:lnTo>
                <a:lnTo>
                  <a:pt x="13470" y="8991"/>
                </a:lnTo>
                <a:lnTo>
                  <a:pt x="15871" y="7874"/>
                </a:lnTo>
                <a:lnTo>
                  <a:pt x="17434" y="7188"/>
                </a:lnTo>
                <a:lnTo>
                  <a:pt x="18969" y="6464"/>
                </a:lnTo>
                <a:lnTo>
                  <a:pt x="21814" y="5613"/>
                </a:lnTo>
                <a:lnTo>
                  <a:pt x="24748" y="4178"/>
                </a:lnTo>
                <a:lnTo>
                  <a:pt x="27872" y="3708"/>
                </a:lnTo>
                <a:lnTo>
                  <a:pt x="29447" y="3390"/>
                </a:lnTo>
                <a:lnTo>
                  <a:pt x="30996" y="3048"/>
                </a:lnTo>
                <a:lnTo>
                  <a:pt x="32571" y="2730"/>
                </a:lnTo>
                <a:lnTo>
                  <a:pt x="34095" y="2349"/>
                </a:lnTo>
                <a:lnTo>
                  <a:pt x="36056" y="2349"/>
                </a:lnTo>
                <a:lnTo>
                  <a:pt x="38604" y="2197"/>
                </a:lnTo>
                <a:lnTo>
                  <a:pt x="39785" y="1625"/>
                </a:lnTo>
                <a:lnTo>
                  <a:pt x="39124" y="1600"/>
                </a:lnTo>
                <a:lnTo>
                  <a:pt x="38908" y="1142"/>
                </a:lnTo>
                <a:lnTo>
                  <a:pt x="38781" y="457"/>
                </a:lnTo>
                <a:lnTo>
                  <a:pt x="37105" y="317"/>
                </a:lnTo>
                <a:lnTo>
                  <a:pt x="35568" y="253"/>
                </a:lnTo>
                <a:lnTo>
                  <a:pt x="33930" y="0"/>
                </a:lnTo>
                <a:close/>
              </a:path>
              <a:path w="40004" h="15240">
                <a:moveTo>
                  <a:pt x="36056" y="2349"/>
                </a:moveTo>
                <a:lnTo>
                  <a:pt x="34095" y="2349"/>
                </a:lnTo>
                <a:lnTo>
                  <a:pt x="35632" y="2374"/>
                </a:lnTo>
                <a:lnTo>
                  <a:pt x="36056" y="2349"/>
                </a:lnTo>
                <a:close/>
              </a:path>
              <a:path w="40004" h="15240">
                <a:moveTo>
                  <a:pt x="39696" y="1460"/>
                </a:moveTo>
                <a:lnTo>
                  <a:pt x="39315" y="1612"/>
                </a:lnTo>
                <a:lnTo>
                  <a:pt x="39778" y="1612"/>
                </a:lnTo>
                <a:lnTo>
                  <a:pt x="39696" y="146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7832302" y="621343"/>
            <a:ext cx="200120" cy="200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7656263" y="886991"/>
            <a:ext cx="695" cy="576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0"/>
                </a:moveTo>
                <a:lnTo>
                  <a:pt x="253" y="253"/>
                </a:lnTo>
                <a:lnTo>
                  <a:pt x="88" y="342"/>
                </a:lnTo>
                <a:lnTo>
                  <a:pt x="0" y="177"/>
                </a:lnTo>
                <a:lnTo>
                  <a:pt x="380" y="0"/>
                </a:lnTo>
                <a:close/>
              </a:path>
            </a:pathLst>
          </a:custGeom>
          <a:solidFill>
            <a:srgbClr val="60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7654321" y="731601"/>
            <a:ext cx="83105" cy="155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7656927" y="887993"/>
            <a:ext cx="695" cy="576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close/>
              </a:path>
            </a:pathLst>
          </a:custGeom>
          <a:solidFill>
            <a:srgbClr val="5E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7654057" y="620711"/>
            <a:ext cx="378771" cy="2666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7903260" y="660591"/>
            <a:ext cx="70351" cy="824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7964674" y="691548"/>
            <a:ext cx="2775" cy="2879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171" y="0"/>
                </a:moveTo>
                <a:lnTo>
                  <a:pt x="76" y="2451"/>
                </a:lnTo>
                <a:lnTo>
                  <a:pt x="2031" y="241"/>
                </a:lnTo>
                <a:lnTo>
                  <a:pt x="2171" y="0"/>
                </a:lnTo>
                <a:close/>
              </a:path>
            </a:pathLst>
          </a:custGeom>
          <a:solidFill>
            <a:srgbClr val="0F79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7969783" y="684053"/>
            <a:ext cx="1387" cy="1727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81" y="0"/>
                </a:moveTo>
                <a:lnTo>
                  <a:pt x="0" y="1346"/>
                </a:lnTo>
                <a:lnTo>
                  <a:pt x="800" y="457"/>
                </a:lnTo>
                <a:lnTo>
                  <a:pt x="1181" y="0"/>
                </a:lnTo>
                <a:close/>
              </a:path>
            </a:pathLst>
          </a:custGeom>
          <a:solidFill>
            <a:srgbClr val="0E7A3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7734069" y="684052"/>
            <a:ext cx="266227" cy="13856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7822700" y="620666"/>
            <a:ext cx="210829" cy="181959"/>
          </a:xfrm>
          <a:custGeom>
            <a:avLst/>
            <a:gdLst/>
            <a:ahLst/>
            <a:cxnLst/>
            <a:rect l="l" t="t" r="r" b="b"/>
            <a:pathLst>
              <a:path w="193040" h="200659">
                <a:moveTo>
                  <a:pt x="192443" y="0"/>
                </a:moveTo>
                <a:lnTo>
                  <a:pt x="191147" y="1396"/>
                </a:lnTo>
                <a:lnTo>
                  <a:pt x="187756" y="5880"/>
                </a:lnTo>
                <a:lnTo>
                  <a:pt x="186664" y="7277"/>
                </a:lnTo>
                <a:lnTo>
                  <a:pt x="155252" y="47180"/>
                </a:lnTo>
                <a:lnTo>
                  <a:pt x="121008" y="86466"/>
                </a:lnTo>
                <a:lnTo>
                  <a:pt x="92831" y="116109"/>
                </a:lnTo>
                <a:lnTo>
                  <a:pt x="60281" y="147812"/>
                </a:lnTo>
                <a:lnTo>
                  <a:pt x="18656" y="184988"/>
                </a:lnTo>
                <a:lnTo>
                  <a:pt x="0" y="200266"/>
                </a:lnTo>
                <a:lnTo>
                  <a:pt x="2921" y="200278"/>
                </a:lnTo>
                <a:lnTo>
                  <a:pt x="5854" y="200367"/>
                </a:lnTo>
                <a:lnTo>
                  <a:pt x="8775" y="200520"/>
                </a:lnTo>
                <a:lnTo>
                  <a:pt x="13852" y="196288"/>
                </a:lnTo>
                <a:lnTo>
                  <a:pt x="48039" y="165888"/>
                </a:lnTo>
                <a:lnTo>
                  <a:pt x="81178" y="133781"/>
                </a:lnTo>
                <a:lnTo>
                  <a:pt x="108939" y="104528"/>
                </a:lnTo>
                <a:lnTo>
                  <a:pt x="136893" y="72555"/>
                </a:lnTo>
                <a:lnTo>
                  <a:pt x="163913" y="39140"/>
                </a:lnTo>
                <a:lnTo>
                  <a:pt x="190500" y="3251"/>
                </a:lnTo>
                <a:lnTo>
                  <a:pt x="192404" y="139"/>
                </a:lnTo>
                <a:lnTo>
                  <a:pt x="192443" y="0"/>
                </a:lnTo>
                <a:close/>
              </a:path>
            </a:pathLst>
          </a:custGeom>
          <a:solidFill>
            <a:srgbClr val="087B3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7654909" y="887227"/>
            <a:ext cx="2081" cy="1727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01" y="0"/>
                </a:moveTo>
                <a:lnTo>
                  <a:pt x="121" y="673"/>
                </a:lnTo>
                <a:lnTo>
                  <a:pt x="0" y="927"/>
                </a:lnTo>
                <a:lnTo>
                  <a:pt x="154" y="1346"/>
                </a:lnTo>
                <a:lnTo>
                  <a:pt x="319" y="749"/>
                </a:lnTo>
                <a:lnTo>
                  <a:pt x="1580" y="749"/>
                </a:lnTo>
                <a:lnTo>
                  <a:pt x="1437" y="673"/>
                </a:lnTo>
                <a:lnTo>
                  <a:pt x="1501" y="0"/>
                </a:lnTo>
                <a:close/>
              </a:path>
              <a:path w="1904" h="1905">
                <a:moveTo>
                  <a:pt x="1580" y="749"/>
                </a:moveTo>
                <a:lnTo>
                  <a:pt x="319" y="749"/>
                </a:lnTo>
                <a:lnTo>
                  <a:pt x="1247" y="927"/>
                </a:lnTo>
                <a:lnTo>
                  <a:pt x="1628" y="774"/>
                </a:lnTo>
                <a:close/>
              </a:path>
            </a:pathLst>
          </a:custGeom>
          <a:solidFill>
            <a:srgbClr val="087B3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7788045" y="804237"/>
            <a:ext cx="3786" cy="5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7656936" y="802253"/>
            <a:ext cx="176777" cy="8937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7656888" y="858810"/>
            <a:ext cx="492743" cy="1431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8026797" y="883906"/>
            <a:ext cx="16463" cy="30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7656492" y="802339"/>
            <a:ext cx="493976" cy="993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7958671" y="850979"/>
            <a:ext cx="160377" cy="423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7857531" y="841594"/>
            <a:ext cx="96828" cy="596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7770466" y="823870"/>
            <a:ext cx="124500" cy="7669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7679711" y="891563"/>
            <a:ext cx="2081" cy="576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76"/>
                </a:moveTo>
                <a:lnTo>
                  <a:pt x="825" y="0"/>
                </a:lnTo>
                <a:lnTo>
                  <a:pt x="1777" y="152"/>
                </a:lnTo>
                <a:lnTo>
                  <a:pt x="660" y="190"/>
                </a:lnTo>
                <a:lnTo>
                  <a:pt x="0" y="76"/>
                </a:lnTo>
                <a:close/>
              </a:path>
            </a:pathLst>
          </a:custGeom>
          <a:solidFill>
            <a:srgbClr val="72BE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7680606" y="813393"/>
            <a:ext cx="162379" cy="783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7888005" y="886786"/>
            <a:ext cx="183684" cy="5560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7802003" y="907086"/>
            <a:ext cx="120339" cy="6852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7693208" y="893571"/>
            <a:ext cx="25271" cy="316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7735523" y="903183"/>
            <a:ext cx="100547" cy="7291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7774059" y="900569"/>
            <a:ext cx="63111" cy="1152"/>
          </a:xfrm>
          <a:custGeom>
            <a:avLst/>
            <a:gdLst/>
            <a:ahLst/>
            <a:cxnLst/>
            <a:rect l="l" t="t" r="r" b="b"/>
            <a:pathLst>
              <a:path w="57784" h="1269">
                <a:moveTo>
                  <a:pt x="38209" y="1236"/>
                </a:moveTo>
                <a:lnTo>
                  <a:pt x="57326" y="1244"/>
                </a:lnTo>
                <a:lnTo>
                  <a:pt x="38209" y="1236"/>
                </a:lnTo>
                <a:close/>
              </a:path>
              <a:path w="57784" h="1269">
                <a:moveTo>
                  <a:pt x="19094" y="797"/>
                </a:moveTo>
                <a:lnTo>
                  <a:pt x="38209" y="1236"/>
                </a:lnTo>
                <a:lnTo>
                  <a:pt x="19094" y="797"/>
                </a:lnTo>
                <a:close/>
              </a:path>
              <a:path w="57784" h="1269">
                <a:moveTo>
                  <a:pt x="0" y="0"/>
                </a:moveTo>
                <a:lnTo>
                  <a:pt x="19094" y="797"/>
                </a:lnTo>
                <a:lnTo>
                  <a:pt x="0" y="0"/>
                </a:lnTo>
                <a:close/>
              </a:path>
            </a:pathLst>
          </a:custGeom>
          <a:solidFill>
            <a:srgbClr val="5CB74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7655078" y="858488"/>
            <a:ext cx="495863" cy="48945"/>
          </a:xfrm>
          <a:custGeom>
            <a:avLst/>
            <a:gdLst/>
            <a:ahLst/>
            <a:cxnLst/>
            <a:rect l="l" t="t" r="r" b="b"/>
            <a:pathLst>
              <a:path w="454025" h="53975">
                <a:moveTo>
                  <a:pt x="165" y="32448"/>
                </a:moveTo>
                <a:lnTo>
                  <a:pt x="40914" y="43666"/>
                </a:lnTo>
                <a:lnTo>
                  <a:pt x="80937" y="50177"/>
                </a:lnTo>
                <a:lnTo>
                  <a:pt x="122084" y="53167"/>
                </a:lnTo>
                <a:lnTo>
                  <a:pt x="141757" y="53759"/>
                </a:lnTo>
                <a:lnTo>
                  <a:pt x="160682" y="53759"/>
                </a:lnTo>
                <a:lnTo>
                  <a:pt x="213283" y="50825"/>
                </a:lnTo>
                <a:lnTo>
                  <a:pt x="242923" y="47663"/>
                </a:lnTo>
                <a:lnTo>
                  <a:pt x="147162" y="47655"/>
                </a:lnTo>
                <a:lnTo>
                  <a:pt x="128047" y="47216"/>
                </a:lnTo>
                <a:lnTo>
                  <a:pt x="89611" y="45351"/>
                </a:lnTo>
                <a:lnTo>
                  <a:pt x="48509" y="40849"/>
                </a:lnTo>
                <a:lnTo>
                  <a:pt x="15595" y="35318"/>
                </a:lnTo>
                <a:lnTo>
                  <a:pt x="165" y="32448"/>
                </a:lnTo>
                <a:close/>
              </a:path>
              <a:path w="454025" h="53975">
                <a:moveTo>
                  <a:pt x="453631" y="0"/>
                </a:moveTo>
                <a:lnTo>
                  <a:pt x="451777" y="317"/>
                </a:lnTo>
                <a:lnTo>
                  <a:pt x="446341" y="1904"/>
                </a:lnTo>
                <a:lnTo>
                  <a:pt x="437997" y="4483"/>
                </a:lnTo>
                <a:lnTo>
                  <a:pt x="424624" y="8318"/>
                </a:lnTo>
                <a:lnTo>
                  <a:pt x="381181" y="19485"/>
                </a:lnTo>
                <a:lnTo>
                  <a:pt x="324759" y="31126"/>
                </a:lnTo>
                <a:lnTo>
                  <a:pt x="284378" y="37579"/>
                </a:lnTo>
                <a:lnTo>
                  <a:pt x="241084" y="42873"/>
                </a:lnTo>
                <a:lnTo>
                  <a:pt x="199999" y="46418"/>
                </a:lnTo>
                <a:lnTo>
                  <a:pt x="166280" y="47663"/>
                </a:lnTo>
                <a:lnTo>
                  <a:pt x="242990" y="47655"/>
                </a:lnTo>
                <a:lnTo>
                  <a:pt x="284695" y="41871"/>
                </a:lnTo>
                <a:lnTo>
                  <a:pt x="324458" y="34735"/>
                </a:lnTo>
                <a:lnTo>
                  <a:pt x="365886" y="25539"/>
                </a:lnTo>
                <a:lnTo>
                  <a:pt x="407456" y="14590"/>
                </a:lnTo>
                <a:lnTo>
                  <a:pt x="447307" y="2303"/>
                </a:lnTo>
                <a:lnTo>
                  <a:pt x="453389" y="114"/>
                </a:lnTo>
                <a:lnTo>
                  <a:pt x="453631" y="0"/>
                </a:lnTo>
                <a:close/>
              </a:path>
            </a:pathLst>
          </a:custGeom>
          <a:solidFill>
            <a:srgbClr val="5DB1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7099360" y="620773"/>
            <a:ext cx="502467" cy="34780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7220859" y="904129"/>
            <a:ext cx="167053" cy="6401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7141829" y="941177"/>
            <a:ext cx="16893" cy="206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7141707" y="620755"/>
            <a:ext cx="460133" cy="34765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7479360" y="679051"/>
            <a:ext cx="1387" cy="576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61" y="0"/>
                </a:moveTo>
                <a:lnTo>
                  <a:pt x="0" y="482"/>
                </a:lnTo>
                <a:lnTo>
                  <a:pt x="761" y="0"/>
                </a:lnTo>
                <a:close/>
              </a:path>
            </a:pathLst>
          </a:custGeom>
          <a:solidFill>
            <a:srgbClr val="4B9D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7460105" y="684950"/>
            <a:ext cx="6935" cy="4607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83" y="0"/>
                </a:moveTo>
                <a:lnTo>
                  <a:pt x="3975" y="1485"/>
                </a:lnTo>
                <a:lnTo>
                  <a:pt x="1943" y="3060"/>
                </a:lnTo>
                <a:lnTo>
                  <a:pt x="0" y="4711"/>
                </a:lnTo>
                <a:lnTo>
                  <a:pt x="1625" y="3479"/>
                </a:lnTo>
                <a:lnTo>
                  <a:pt x="3276" y="2273"/>
                </a:lnTo>
                <a:lnTo>
                  <a:pt x="4978" y="1117"/>
                </a:lnTo>
                <a:lnTo>
                  <a:pt x="6083" y="0"/>
                </a:lnTo>
                <a:close/>
              </a:path>
            </a:pathLst>
          </a:custGeom>
          <a:solidFill>
            <a:srgbClr val="5AA3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7209009" y="877294"/>
            <a:ext cx="1387" cy="1152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52" y="0"/>
                </a:moveTo>
                <a:lnTo>
                  <a:pt x="0" y="825"/>
                </a:lnTo>
                <a:lnTo>
                  <a:pt x="812" y="203"/>
                </a:lnTo>
                <a:lnTo>
                  <a:pt x="952" y="0"/>
                </a:lnTo>
                <a:close/>
              </a:path>
            </a:pathLst>
          </a:custGeom>
          <a:solidFill>
            <a:srgbClr val="549E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7209009" y="772424"/>
            <a:ext cx="240885" cy="10561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7157829" y="940279"/>
            <a:ext cx="1651" cy="15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7393900" y="641716"/>
            <a:ext cx="138037" cy="912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7460742" y="683393"/>
            <a:ext cx="8737" cy="62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7152401" y="677635"/>
            <a:ext cx="231301" cy="2676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7139878" y="620768"/>
            <a:ext cx="462575" cy="342612"/>
          </a:xfrm>
          <a:custGeom>
            <a:avLst/>
            <a:gdLst/>
            <a:ahLst/>
            <a:cxnLst/>
            <a:rect l="l" t="t" r="r" b="b"/>
            <a:pathLst>
              <a:path w="423545" h="377825">
                <a:moveTo>
                  <a:pt x="422973" y="0"/>
                </a:moveTo>
                <a:lnTo>
                  <a:pt x="385445" y="19723"/>
                </a:lnTo>
                <a:lnTo>
                  <a:pt x="341818" y="45382"/>
                </a:lnTo>
                <a:lnTo>
                  <a:pt x="301561" y="70789"/>
                </a:lnTo>
                <a:lnTo>
                  <a:pt x="266171" y="95019"/>
                </a:lnTo>
                <a:lnTo>
                  <a:pt x="227194" y="123790"/>
                </a:lnTo>
                <a:lnTo>
                  <a:pt x="193828" y="150261"/>
                </a:lnTo>
                <a:lnTo>
                  <a:pt x="152585" y="185488"/>
                </a:lnTo>
                <a:lnTo>
                  <a:pt x="120773" y="215591"/>
                </a:lnTo>
                <a:lnTo>
                  <a:pt x="90267" y="248790"/>
                </a:lnTo>
                <a:lnTo>
                  <a:pt x="64261" y="282892"/>
                </a:lnTo>
                <a:lnTo>
                  <a:pt x="59829" y="289001"/>
                </a:lnTo>
                <a:lnTo>
                  <a:pt x="32165" y="328447"/>
                </a:lnTo>
                <a:lnTo>
                  <a:pt x="10133" y="361286"/>
                </a:lnTo>
                <a:lnTo>
                  <a:pt x="0" y="377291"/>
                </a:lnTo>
                <a:lnTo>
                  <a:pt x="698" y="377672"/>
                </a:lnTo>
                <a:lnTo>
                  <a:pt x="8553" y="365826"/>
                </a:lnTo>
                <a:lnTo>
                  <a:pt x="16446" y="354037"/>
                </a:lnTo>
                <a:lnTo>
                  <a:pt x="42227" y="317373"/>
                </a:lnTo>
                <a:lnTo>
                  <a:pt x="66751" y="286423"/>
                </a:lnTo>
                <a:lnTo>
                  <a:pt x="73444" y="278650"/>
                </a:lnTo>
                <a:lnTo>
                  <a:pt x="75564" y="276174"/>
                </a:lnTo>
                <a:lnTo>
                  <a:pt x="114603" y="232883"/>
                </a:lnTo>
                <a:lnTo>
                  <a:pt x="148196" y="199123"/>
                </a:lnTo>
                <a:lnTo>
                  <a:pt x="182684" y="168056"/>
                </a:lnTo>
                <a:lnTo>
                  <a:pt x="218198" y="138235"/>
                </a:lnTo>
                <a:lnTo>
                  <a:pt x="262674" y="103517"/>
                </a:lnTo>
                <a:lnTo>
                  <a:pt x="303723" y="73921"/>
                </a:lnTo>
                <a:lnTo>
                  <a:pt x="325920" y="58877"/>
                </a:lnTo>
                <a:lnTo>
                  <a:pt x="326542" y="58445"/>
                </a:lnTo>
                <a:lnTo>
                  <a:pt x="374182" y="28318"/>
                </a:lnTo>
                <a:lnTo>
                  <a:pt x="407374" y="9021"/>
                </a:lnTo>
                <a:lnTo>
                  <a:pt x="414947" y="4838"/>
                </a:lnTo>
                <a:lnTo>
                  <a:pt x="421043" y="1371"/>
                </a:lnTo>
                <a:lnTo>
                  <a:pt x="422973" y="0"/>
                </a:lnTo>
                <a:close/>
              </a:path>
            </a:pathLst>
          </a:custGeom>
          <a:solidFill>
            <a:srgbClr val="4993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65" y="244081"/>
            <a:ext cx="8919300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14" y="1577353"/>
            <a:ext cx="530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3" y="1577353"/>
            <a:ext cx="530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" y="2"/>
            <a:ext cx="11416719" cy="6855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889562" y="2"/>
            <a:ext cx="1298843" cy="6855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31093" y="378750"/>
            <a:ext cx="11526919" cy="6098494"/>
          </a:xfrm>
          <a:custGeom>
            <a:avLst/>
            <a:gdLst/>
            <a:ahLst/>
            <a:cxnLst/>
            <a:rect l="l" t="t" r="r" b="b"/>
            <a:pathLst>
              <a:path w="10554335" h="6725284">
                <a:moveTo>
                  <a:pt x="0" y="0"/>
                </a:moveTo>
                <a:lnTo>
                  <a:pt x="10553703" y="0"/>
                </a:lnTo>
                <a:lnTo>
                  <a:pt x="10553703" y="6724652"/>
                </a:lnTo>
                <a:lnTo>
                  <a:pt x="0" y="6724652"/>
                </a:lnTo>
                <a:lnTo>
                  <a:pt x="0" y="0"/>
                </a:lnTo>
                <a:close/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9618904" y="2345884"/>
            <a:ext cx="388049" cy="34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593054" y="2353534"/>
            <a:ext cx="1428531" cy="706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79070" y="2572885"/>
            <a:ext cx="139355" cy="1212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7561361" y="2572887"/>
            <a:ext cx="18031" cy="17275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6433" y="0"/>
                </a:moveTo>
                <a:lnTo>
                  <a:pt x="0" y="0"/>
                </a:lnTo>
                <a:lnTo>
                  <a:pt x="0" y="18681"/>
                </a:lnTo>
                <a:lnTo>
                  <a:pt x="16433" y="18681"/>
                </a:lnTo>
                <a:lnTo>
                  <a:pt x="16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570331" y="2606259"/>
            <a:ext cx="0" cy="88100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951"/>
                </a:lnTo>
              </a:path>
            </a:pathLst>
          </a:custGeom>
          <a:ln w="164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7620856" y="2606271"/>
            <a:ext cx="85691" cy="87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747684" y="2572887"/>
            <a:ext cx="18031" cy="17275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6446" y="0"/>
                </a:moveTo>
                <a:lnTo>
                  <a:pt x="0" y="0"/>
                </a:lnTo>
                <a:lnTo>
                  <a:pt x="0" y="18681"/>
                </a:lnTo>
                <a:lnTo>
                  <a:pt x="16446" y="18681"/>
                </a:lnTo>
                <a:lnTo>
                  <a:pt x="16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756656" y="2606259"/>
            <a:ext cx="0" cy="88100"/>
          </a:xfrm>
          <a:custGeom>
            <a:avLst/>
            <a:gdLst/>
            <a:ahLst/>
            <a:cxnLst/>
            <a:rect l="l" t="t" r="r" b="b"/>
            <a:pathLst>
              <a:path h="97155">
                <a:moveTo>
                  <a:pt x="0" y="0"/>
                </a:moveTo>
                <a:lnTo>
                  <a:pt x="0" y="96951"/>
                </a:lnTo>
              </a:path>
            </a:pathLst>
          </a:custGeom>
          <a:ln w="164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7801869" y="2604399"/>
            <a:ext cx="197804" cy="91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022794" y="2604399"/>
            <a:ext cx="97327" cy="91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156354" y="2604400"/>
            <a:ext cx="91798" cy="123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278687" y="2604399"/>
            <a:ext cx="197804" cy="91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8507810" y="2606271"/>
            <a:ext cx="86703" cy="87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8621382" y="2604399"/>
            <a:ext cx="99145" cy="916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404063" y="2807876"/>
            <a:ext cx="18031" cy="76008"/>
          </a:xfrm>
          <a:custGeom>
            <a:avLst/>
            <a:gdLst/>
            <a:ahLst/>
            <a:cxnLst/>
            <a:rect l="l" t="t" r="r" b="b"/>
            <a:pathLst>
              <a:path w="16510" h="83819">
                <a:moveTo>
                  <a:pt x="16433" y="0"/>
                </a:moveTo>
                <a:lnTo>
                  <a:pt x="0" y="0"/>
                </a:lnTo>
                <a:lnTo>
                  <a:pt x="0" y="83324"/>
                </a:lnTo>
                <a:lnTo>
                  <a:pt x="16433" y="83324"/>
                </a:lnTo>
                <a:lnTo>
                  <a:pt x="16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6370189" y="2795507"/>
            <a:ext cx="85996" cy="12668"/>
          </a:xfrm>
          <a:custGeom>
            <a:avLst/>
            <a:gdLst/>
            <a:ahLst/>
            <a:cxnLst/>
            <a:rect l="l" t="t" r="r" b="b"/>
            <a:pathLst>
              <a:path w="78739" h="13969">
                <a:moveTo>
                  <a:pt x="78473" y="0"/>
                </a:moveTo>
                <a:lnTo>
                  <a:pt x="0" y="0"/>
                </a:lnTo>
                <a:lnTo>
                  <a:pt x="0" y="13639"/>
                </a:lnTo>
                <a:lnTo>
                  <a:pt x="78473" y="13639"/>
                </a:lnTo>
                <a:lnTo>
                  <a:pt x="78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478807" y="2793666"/>
            <a:ext cx="97521" cy="916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670382" y="2795512"/>
            <a:ext cx="83651" cy="87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795022" y="2793653"/>
            <a:ext cx="91797" cy="1234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922672" y="2795512"/>
            <a:ext cx="87119" cy="879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7050831" y="2793653"/>
            <a:ext cx="91797" cy="1234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7171753" y="2793666"/>
            <a:ext cx="229248" cy="114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7434856" y="2795512"/>
            <a:ext cx="85691" cy="87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7561676" y="2795512"/>
            <a:ext cx="87119" cy="87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7677594" y="2795512"/>
            <a:ext cx="98951" cy="87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7863843" y="2793653"/>
            <a:ext cx="91812" cy="1234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7985580" y="2793666"/>
            <a:ext cx="97327" cy="916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8113827" y="2793666"/>
            <a:ext cx="208208" cy="1253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8349223" y="2793653"/>
            <a:ext cx="91812" cy="1234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8471582" y="2793666"/>
            <a:ext cx="92015" cy="916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65" y="244081"/>
            <a:ext cx="8919300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2" indent="0" algn="ctr">
              <a:buNone/>
              <a:defRPr sz="2000"/>
            </a:lvl2pPr>
            <a:lvl3pPr marL="914265" indent="0" algn="ctr">
              <a:buNone/>
              <a:defRPr sz="1800"/>
            </a:lvl3pPr>
            <a:lvl4pPr marL="1371397" indent="0" algn="ctr">
              <a:buNone/>
              <a:defRPr sz="1600"/>
            </a:lvl4pPr>
            <a:lvl5pPr marL="1828529" indent="0" algn="ctr">
              <a:buNone/>
              <a:defRPr sz="1600"/>
            </a:lvl5pPr>
            <a:lvl6pPr marL="2285661" indent="0" algn="ctr">
              <a:buNone/>
              <a:defRPr sz="1600"/>
            </a:lvl6pPr>
            <a:lvl7pPr marL="2742793" indent="0" algn="ctr">
              <a:buNone/>
              <a:defRPr sz="1600"/>
            </a:lvl7pPr>
            <a:lvl8pPr marL="3199925" indent="0" algn="ctr">
              <a:buNone/>
              <a:defRPr sz="1600"/>
            </a:lvl8pPr>
            <a:lvl9pPr marL="365705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93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95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5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93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0" y="1825629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1" y="1825629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027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61" indent="0">
              <a:buNone/>
              <a:defRPr sz="1600" b="1"/>
            </a:lvl6pPr>
            <a:lvl7pPr marL="2742793" indent="0">
              <a:buNone/>
              <a:defRPr sz="1600" b="1"/>
            </a:lvl7pPr>
            <a:lvl8pPr marL="3199925" indent="0">
              <a:buNone/>
              <a:defRPr sz="1600" b="1"/>
            </a:lvl8pPr>
            <a:lvl9pPr marL="36570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0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11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61" indent="0">
              <a:buNone/>
              <a:defRPr sz="1600" b="1"/>
            </a:lvl6pPr>
            <a:lvl7pPr marL="2742793" indent="0">
              <a:buNone/>
              <a:defRPr sz="1600" b="1"/>
            </a:lvl7pPr>
            <a:lvl8pPr marL="3199925" indent="0">
              <a:buNone/>
              <a:defRPr sz="1600" b="1"/>
            </a:lvl8pPr>
            <a:lvl9pPr marL="36570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11" y="2505075"/>
            <a:ext cx="5183189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815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65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76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5" indent="0">
              <a:buNone/>
              <a:defRPr sz="1200"/>
            </a:lvl3pPr>
            <a:lvl4pPr marL="1371397" indent="0">
              <a:buNone/>
              <a:defRPr sz="1000"/>
            </a:lvl4pPr>
            <a:lvl5pPr marL="1828529" indent="0">
              <a:buNone/>
              <a:defRPr sz="1000"/>
            </a:lvl5pPr>
            <a:lvl6pPr marL="2285661" indent="0">
              <a:buNone/>
              <a:defRPr sz="1000"/>
            </a:lvl6pPr>
            <a:lvl7pPr marL="2742793" indent="0">
              <a:buNone/>
              <a:defRPr sz="1000"/>
            </a:lvl7pPr>
            <a:lvl8pPr marL="3199925" indent="0">
              <a:buNone/>
              <a:defRPr sz="1000"/>
            </a:lvl8pPr>
            <a:lvl9pPr marL="365705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47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7" indent="0">
              <a:buNone/>
              <a:defRPr sz="2000"/>
            </a:lvl4pPr>
            <a:lvl5pPr marL="1828529" indent="0">
              <a:buNone/>
              <a:defRPr sz="2000"/>
            </a:lvl5pPr>
            <a:lvl6pPr marL="2285661" indent="0">
              <a:buNone/>
              <a:defRPr sz="2000"/>
            </a:lvl6pPr>
            <a:lvl7pPr marL="2742793" indent="0">
              <a:buNone/>
              <a:defRPr sz="2000"/>
            </a:lvl7pPr>
            <a:lvl8pPr marL="3199925" indent="0">
              <a:buNone/>
              <a:defRPr sz="2000"/>
            </a:lvl8pPr>
            <a:lvl9pPr marL="3657058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5" indent="0">
              <a:buNone/>
              <a:defRPr sz="1200"/>
            </a:lvl3pPr>
            <a:lvl4pPr marL="1371397" indent="0">
              <a:buNone/>
              <a:defRPr sz="1000"/>
            </a:lvl4pPr>
            <a:lvl5pPr marL="1828529" indent="0">
              <a:buNone/>
              <a:defRPr sz="1000"/>
            </a:lvl5pPr>
            <a:lvl6pPr marL="2285661" indent="0">
              <a:buNone/>
              <a:defRPr sz="1000"/>
            </a:lvl6pPr>
            <a:lvl7pPr marL="2742793" indent="0">
              <a:buNone/>
              <a:defRPr sz="1000"/>
            </a:lvl7pPr>
            <a:lvl8pPr marL="3199925" indent="0">
              <a:buNone/>
              <a:defRPr sz="1000"/>
            </a:lvl8pPr>
            <a:lvl9pPr marL="365705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58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10" y="6356352"/>
            <a:ext cx="2743201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4394-C1EB-4BE3-A608-55943571A593}" type="datetimeFigureOut">
              <a:rPr lang="uk-UA" smtClean="0"/>
              <a:t>01.07.18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9" y="6356352"/>
            <a:ext cx="2743201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C331-3ECB-4D82-92CA-E499E28A287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40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6" indent="-228566" algn="l" defTabSz="9142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8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1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3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7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1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4" indent="-228566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1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65" y="244081"/>
            <a:ext cx="89193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618" y="1063077"/>
            <a:ext cx="109687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6" y="63779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01.07.18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6" y="63779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32">
        <a:defRPr>
          <a:latin typeface="+mn-lt"/>
          <a:ea typeface="+mn-ea"/>
          <a:cs typeface="+mn-cs"/>
        </a:defRPr>
      </a:lvl2pPr>
      <a:lvl3pPr marL="914265">
        <a:defRPr>
          <a:latin typeface="+mn-lt"/>
          <a:ea typeface="+mn-ea"/>
          <a:cs typeface="+mn-cs"/>
        </a:defRPr>
      </a:lvl3pPr>
      <a:lvl4pPr marL="1371397">
        <a:defRPr>
          <a:latin typeface="+mn-lt"/>
          <a:ea typeface="+mn-ea"/>
          <a:cs typeface="+mn-cs"/>
        </a:defRPr>
      </a:lvl4pPr>
      <a:lvl5pPr marL="1828529">
        <a:defRPr>
          <a:latin typeface="+mn-lt"/>
          <a:ea typeface="+mn-ea"/>
          <a:cs typeface="+mn-cs"/>
        </a:defRPr>
      </a:lvl5pPr>
      <a:lvl6pPr marL="2285661">
        <a:defRPr>
          <a:latin typeface="+mn-lt"/>
          <a:ea typeface="+mn-ea"/>
          <a:cs typeface="+mn-cs"/>
        </a:defRPr>
      </a:lvl6pPr>
      <a:lvl7pPr marL="2742793">
        <a:defRPr>
          <a:latin typeface="+mn-lt"/>
          <a:ea typeface="+mn-ea"/>
          <a:cs typeface="+mn-cs"/>
        </a:defRPr>
      </a:lvl7pPr>
      <a:lvl8pPr marL="3199925">
        <a:defRPr>
          <a:latin typeface="+mn-lt"/>
          <a:ea typeface="+mn-ea"/>
          <a:cs typeface="+mn-cs"/>
        </a:defRPr>
      </a:lvl8pPr>
      <a:lvl9pPr marL="36570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32">
        <a:defRPr>
          <a:latin typeface="+mn-lt"/>
          <a:ea typeface="+mn-ea"/>
          <a:cs typeface="+mn-cs"/>
        </a:defRPr>
      </a:lvl2pPr>
      <a:lvl3pPr marL="914265">
        <a:defRPr>
          <a:latin typeface="+mn-lt"/>
          <a:ea typeface="+mn-ea"/>
          <a:cs typeface="+mn-cs"/>
        </a:defRPr>
      </a:lvl3pPr>
      <a:lvl4pPr marL="1371397">
        <a:defRPr>
          <a:latin typeface="+mn-lt"/>
          <a:ea typeface="+mn-ea"/>
          <a:cs typeface="+mn-cs"/>
        </a:defRPr>
      </a:lvl4pPr>
      <a:lvl5pPr marL="1828529">
        <a:defRPr>
          <a:latin typeface="+mn-lt"/>
          <a:ea typeface="+mn-ea"/>
          <a:cs typeface="+mn-cs"/>
        </a:defRPr>
      </a:lvl5pPr>
      <a:lvl6pPr marL="2285661">
        <a:defRPr>
          <a:latin typeface="+mn-lt"/>
          <a:ea typeface="+mn-ea"/>
          <a:cs typeface="+mn-cs"/>
        </a:defRPr>
      </a:lvl6pPr>
      <a:lvl7pPr marL="2742793">
        <a:defRPr>
          <a:latin typeface="+mn-lt"/>
          <a:ea typeface="+mn-ea"/>
          <a:cs typeface="+mn-cs"/>
        </a:defRPr>
      </a:lvl7pPr>
      <a:lvl8pPr marL="3199925">
        <a:defRPr>
          <a:latin typeface="+mn-lt"/>
          <a:ea typeface="+mn-ea"/>
          <a:cs typeface="+mn-cs"/>
        </a:defRPr>
      </a:lvl8pPr>
      <a:lvl9pPr marL="36570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3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36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57.png"/><Relationship Id="rId5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image" Target="../media/image153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3.png"/><Relationship Id="rId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76.png"/><Relationship Id="rId10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96.png"/><Relationship Id="rId7" Type="http://schemas.openxmlformats.org/officeDocument/2006/relationships/image" Target="../media/image82.png"/><Relationship Id="rId8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90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22.png"/><Relationship Id="rId23" Type="http://schemas.openxmlformats.org/officeDocument/2006/relationships/image" Target="../media/image116.png"/><Relationship Id="rId24" Type="http://schemas.openxmlformats.org/officeDocument/2006/relationships/image" Target="../media/image24.png"/><Relationship Id="rId25" Type="http://schemas.openxmlformats.org/officeDocument/2006/relationships/image" Target="../media/image117.png"/><Relationship Id="rId26" Type="http://schemas.openxmlformats.org/officeDocument/2006/relationships/image" Target="../media/image26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3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4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33.png"/><Relationship Id="rId9" Type="http://schemas.openxmlformats.org/officeDocument/2006/relationships/image" Target="../media/image108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33" Type="http://schemas.openxmlformats.org/officeDocument/2006/relationships/image" Target="../media/image123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7.png"/><Relationship Id="rId18" Type="http://schemas.openxmlformats.org/officeDocument/2006/relationships/image" Target="../media/image113.png"/><Relationship Id="rId19" Type="http://schemas.openxmlformats.org/officeDocument/2006/relationships/image" Target="../media/image19.png"/><Relationship Id="rId37" Type="http://schemas.openxmlformats.org/officeDocument/2006/relationships/image" Target="../media/image124.png"/><Relationship Id="rId38" Type="http://schemas.openxmlformats.org/officeDocument/2006/relationships/image" Target="../media/image125.png"/><Relationship Id="rId39" Type="http://schemas.openxmlformats.org/officeDocument/2006/relationships/image" Target="../media/image126.png"/><Relationship Id="rId40" Type="http://schemas.openxmlformats.org/officeDocument/2006/relationships/image" Target="../media/image127.png"/><Relationship Id="rId41" Type="http://schemas.openxmlformats.org/officeDocument/2006/relationships/image" Target="../media/image128.png"/><Relationship Id="rId42" Type="http://schemas.openxmlformats.org/officeDocument/2006/relationships/image" Target="../media/image129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914400"/>
            <a:ext cx="24814952" cy="777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619" y="1315547"/>
            <a:ext cx="10686362" cy="175431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uk-UA" sz="3600" b="1" dirty="0">
                <a:solidFill>
                  <a:srgbClr val="369438"/>
                </a:solidFill>
              </a:rPr>
              <a:t>Реформування системи </a:t>
            </a:r>
          </a:p>
          <a:p>
            <a:pPr algn="ctr"/>
            <a:r>
              <a:rPr lang="ru-RU" sz="3600" b="1" dirty="0">
                <a:solidFill>
                  <a:srgbClr val="369438"/>
                </a:solidFill>
              </a:rPr>
              <a:t>державного нагляду (контролю)</a:t>
            </a:r>
          </a:p>
          <a:p>
            <a:pPr algn="ctr"/>
            <a:r>
              <a:rPr lang="ru-RU" sz="3600" b="1" dirty="0">
                <a:solidFill>
                  <a:srgbClr val="369438"/>
                </a:solidFill>
              </a:rPr>
              <a:t> у сфері охорони довкілля</a:t>
            </a:r>
            <a:r>
              <a:rPr lang="uk-UA" sz="3600" b="1" dirty="0">
                <a:solidFill>
                  <a:srgbClr val="369438"/>
                </a:solidFill>
              </a:rPr>
              <a:t> </a:t>
            </a:r>
            <a:endParaRPr lang="en-US" sz="3600" b="1" dirty="0">
              <a:solidFill>
                <a:srgbClr val="3694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774" y="6183349"/>
            <a:ext cx="6436795" cy="36931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Київ 2017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9" y="138963"/>
            <a:ext cx="3545143" cy="1099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8EE55F-6F5A-4632-9C26-18C80422A5FF}"/>
              </a:ext>
            </a:extLst>
          </p:cNvPr>
          <p:cNvSpPr txBox="1"/>
          <p:nvPr/>
        </p:nvSpPr>
        <p:spPr>
          <a:xfrm>
            <a:off x="6291516" y="3672496"/>
            <a:ext cx="351012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369438"/>
                </a:solidFill>
              </a:rPr>
              <a:t>КОМАНДА ПІДТРИМКИ РЕФОРМ </a:t>
            </a:r>
          </a:p>
          <a:p>
            <a:pPr algn="r"/>
            <a:r>
              <a:rPr lang="ru-RU" sz="2000" b="1" dirty="0">
                <a:solidFill>
                  <a:srgbClr val="369438"/>
                </a:solidFill>
              </a:rPr>
              <a:t>Вячеслав Потапенко</a:t>
            </a:r>
          </a:p>
          <a:p>
            <a:pPr algn="r"/>
            <a:r>
              <a:rPr lang="ru-RU" sz="2000" b="1" dirty="0">
                <a:solidFill>
                  <a:srgbClr val="369438"/>
                </a:solidFill>
              </a:rPr>
              <a:t>Роман </a:t>
            </a:r>
            <a:r>
              <a:rPr lang="ru-RU" sz="2000" b="1" dirty="0" err="1">
                <a:solidFill>
                  <a:srgbClr val="369438"/>
                </a:solidFill>
              </a:rPr>
              <a:t>Шахматенко</a:t>
            </a:r>
            <a:r>
              <a:rPr lang="ru-RU" sz="2000" b="1" dirty="0">
                <a:solidFill>
                  <a:srgbClr val="369438"/>
                </a:solidFill>
              </a:rPr>
              <a:t> </a:t>
            </a:r>
          </a:p>
          <a:p>
            <a:pPr algn="r"/>
            <a:r>
              <a:rPr lang="ru-RU" sz="2000" b="1" dirty="0">
                <a:solidFill>
                  <a:srgbClr val="369438"/>
                </a:solidFill>
              </a:rPr>
              <a:t>Людмила </a:t>
            </a:r>
            <a:r>
              <a:rPr lang="ru-RU" sz="2000" b="1" dirty="0" err="1">
                <a:solidFill>
                  <a:srgbClr val="369438"/>
                </a:solidFill>
              </a:rPr>
              <a:t>Запухляк</a:t>
            </a:r>
            <a:endParaRPr lang="ru-RU" sz="2000" b="1" dirty="0">
              <a:solidFill>
                <a:srgbClr val="369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3D5A83-BEB5-4D28-BD0D-C385AAE33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92214"/>
            <a:ext cx="11436928" cy="1058039"/>
          </a:xfrm>
          <a:prstGeom prst="rect">
            <a:avLst/>
          </a:prstGeom>
        </p:spPr>
      </p:pic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513A12BD-500B-4061-95BC-730011C2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105803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70DB2FA7-76B9-42B6-898D-ABE4C6ECF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40" y="800169"/>
            <a:ext cx="987425" cy="74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8C50A8-724C-43D0-A706-B78B14E4C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" y="2527314"/>
            <a:ext cx="722377" cy="7863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615F8F-5017-40DB-8539-D3CEA0C66341}"/>
              </a:ext>
            </a:extLst>
          </p:cNvPr>
          <p:cNvSpPr txBox="1"/>
          <p:nvPr/>
        </p:nvSpPr>
        <p:spPr>
          <a:xfrm>
            <a:off x="1309482" y="2396623"/>
            <a:ext cx="7919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dirty="0"/>
          </a:p>
          <a:p>
            <a:r>
              <a:rPr lang="uk-UA" sz="2800" b="1" dirty="0"/>
              <a:t>Відповідальність за екологічні правопорушення</a:t>
            </a:r>
          </a:p>
          <a:p>
            <a:endParaRPr lang="ru-RU" sz="2400" b="1" dirty="0"/>
          </a:p>
        </p:txBody>
      </p:sp>
      <p:sp>
        <p:nvSpPr>
          <p:cNvPr id="30" name="Прямоугольник 21">
            <a:extLst>
              <a:ext uri="{FF2B5EF4-FFF2-40B4-BE49-F238E27FC236}">
                <a16:creationId xmlns="" xmlns:a16="http://schemas.microsoft.com/office/drawing/2014/main" id="{416CC8CE-F803-4972-929E-784FCE273522}"/>
              </a:ext>
            </a:extLst>
          </p:cNvPr>
          <p:cNvSpPr/>
          <p:nvPr/>
        </p:nvSpPr>
        <p:spPr>
          <a:xfrm>
            <a:off x="379690" y="113048"/>
            <a:ext cx="9069573" cy="95409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Реформування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</a:rPr>
              <a:t> державного </a:t>
            </a:r>
            <a:r>
              <a:rPr lang="ru-RU" sz="2800" b="1" dirty="0" err="1">
                <a:solidFill>
                  <a:schemeClr val="bg1"/>
                </a:solidFill>
              </a:rPr>
              <a:t>нагляду</a:t>
            </a:r>
            <a:r>
              <a:rPr lang="ru-RU" sz="2800" b="1" dirty="0">
                <a:solidFill>
                  <a:schemeClr val="bg1"/>
                </a:solidFill>
              </a:rPr>
              <a:t> (контролю) у </a:t>
            </a:r>
            <a:r>
              <a:rPr lang="ru-RU" sz="2800" b="1" dirty="0" err="1">
                <a:solidFill>
                  <a:schemeClr val="bg1"/>
                </a:solidFill>
              </a:rPr>
              <a:t>сфері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охорони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довкілля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9AF533-97BB-49F4-945C-10BA6C9E9054}"/>
              </a:ext>
            </a:extLst>
          </p:cNvPr>
          <p:cNvSpPr txBox="1"/>
          <p:nvPr/>
        </p:nvSpPr>
        <p:spPr>
          <a:xfrm>
            <a:off x="620799" y="26184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2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9" y="447044"/>
            <a:ext cx="987425" cy="741835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867395" y="252559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ФУНКЦІЇ ПІСЛЯ РЕФОРМИ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object 18"/>
          <p:cNvSpPr txBox="1"/>
          <p:nvPr/>
        </p:nvSpPr>
        <p:spPr>
          <a:xfrm>
            <a:off x="2860159" y="1312684"/>
            <a:ext cx="5709682" cy="6390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rgbClr val="75B431"/>
            </a:solidFill>
          </a:ln>
        </p:spPr>
        <p:txBody>
          <a:bodyPr vert="horz" wrap="square" lIns="0" tIns="83185" rIns="0" bIns="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465" marR="167640" indent="241935" algn="ctr">
              <a:lnSpc>
                <a:spcPts val="2010"/>
              </a:lnSpc>
              <a:spcBef>
                <a:spcPts val="655"/>
              </a:spcBef>
            </a:pPr>
            <a:r>
              <a:rPr lang="uk-UA" sz="2800" b="1" dirty="0">
                <a:solidFill>
                  <a:schemeClr val="bg1"/>
                </a:solidFill>
                <a:latin typeface="Arial"/>
                <a:cs typeface="Arial"/>
              </a:rPr>
              <a:t>Посилення відповідальності</a:t>
            </a:r>
          </a:p>
        </p:txBody>
      </p:sp>
      <p:sp>
        <p:nvSpPr>
          <p:cNvPr id="46" name="object 19"/>
          <p:cNvSpPr txBox="1"/>
          <p:nvPr/>
        </p:nvSpPr>
        <p:spPr>
          <a:xfrm>
            <a:off x="635203" y="2671009"/>
            <a:ext cx="3593804" cy="639007"/>
          </a:xfrm>
          <a:prstGeom prst="rect">
            <a:avLst/>
          </a:prstGeom>
          <a:ln w="508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vert="horz" wrap="square" lIns="0" tIns="57785" rIns="0" bIns="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marR="167005" indent="-184785" algn="ctr">
              <a:lnSpc>
                <a:spcPts val="2010"/>
              </a:lnSpc>
              <a:spcBef>
                <a:spcPts val="455"/>
              </a:spcBef>
            </a:pPr>
            <a:r>
              <a:rPr lang="uk-UA" sz="2400" b="1" spc="-90" dirty="0">
                <a:latin typeface="Arial"/>
                <a:cs typeface="Arial"/>
              </a:rPr>
              <a:t>Підвищення штрафів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="" xmlns:a16="http://schemas.microsoft.com/office/drawing/2014/main" id="{4A00B1D0-2DE3-4B0E-9F29-2753FBDBDA4C}"/>
              </a:ext>
            </a:extLst>
          </p:cNvPr>
          <p:cNvSpPr txBox="1"/>
          <p:nvPr/>
        </p:nvSpPr>
        <p:spPr>
          <a:xfrm>
            <a:off x="6444904" y="2671009"/>
            <a:ext cx="4223210" cy="757891"/>
          </a:xfrm>
          <a:prstGeom prst="rect">
            <a:avLst/>
          </a:prstGeom>
          <a:ln w="508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vert="horz" wrap="square" lIns="0" tIns="57785" rIns="0" bIns="0" rtlCol="0" anchor="ctr">
            <a:noAutofit/>
          </a:bodyPr>
          <a:lstStyle>
            <a:defPPr>
              <a:defRPr lang="uk-UA"/>
            </a:defPPr>
            <a:lvl1pPr marL="348615" marR="167005" indent="-184785" algn="ctr" defTabSz="914400">
              <a:lnSpc>
                <a:spcPts val="2010"/>
              </a:lnSpc>
              <a:spcBef>
                <a:spcPts val="455"/>
              </a:spcBef>
              <a:defRPr sz="2400" b="1" spc="-90">
                <a:latin typeface="Arial"/>
                <a:cs typeface="Arial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uk-UA" dirty="0"/>
              <a:t>Кримінальна відповідальність</a:t>
            </a:r>
            <a:endParaRPr dirty="0"/>
          </a:p>
        </p:txBody>
      </p:sp>
      <p:sp>
        <p:nvSpPr>
          <p:cNvPr id="20" name="object 19">
            <a:extLst>
              <a:ext uri="{FF2B5EF4-FFF2-40B4-BE49-F238E27FC236}">
                <a16:creationId xmlns="" xmlns:a16="http://schemas.microsoft.com/office/drawing/2014/main" id="{8B59A643-DCC0-4C97-BB84-2848C73A2134}"/>
              </a:ext>
            </a:extLst>
          </p:cNvPr>
          <p:cNvSpPr txBox="1"/>
          <p:nvPr/>
        </p:nvSpPr>
        <p:spPr>
          <a:xfrm>
            <a:off x="635203" y="3891516"/>
            <a:ext cx="3593804" cy="1712246"/>
          </a:xfrm>
          <a:prstGeom prst="rect">
            <a:avLst/>
          </a:prstGeom>
          <a:ln w="50800">
            <a:gradFill flip="none" rotWithShape="1">
              <a:gsLst>
                <a:gs pos="0">
                  <a:srgbClr val="75B431"/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vert="horz" wrap="square" lIns="0" tIns="57785" rIns="0" bIns="0" rtlCol="0" anchor="ctr">
            <a:noAutofit/>
          </a:bodyPr>
          <a:lstStyle>
            <a:defPPr>
              <a:defRPr lang="uk-UA"/>
            </a:defPPr>
            <a:lvl1pPr marL="348615" marR="167005" indent="-184785" algn="ctr" defTabSz="914400">
              <a:lnSpc>
                <a:spcPts val="2010"/>
              </a:lnSpc>
              <a:spcBef>
                <a:spcPts val="455"/>
              </a:spcBef>
              <a:defRPr b="1" spc="-90">
                <a:latin typeface="Arial"/>
                <a:cs typeface="Arial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117475" indent="0" algn="l"/>
            <a:r>
              <a:rPr lang="uk-UA" b="0" dirty="0"/>
              <a:t>Внесення змін до "Кодексу України про адміністративні правопорушення", щодо збільшення розміру штрафів за екологічні правопорушення</a:t>
            </a:r>
            <a:endParaRPr b="0" dirty="0"/>
          </a:p>
        </p:txBody>
      </p:sp>
      <p:sp>
        <p:nvSpPr>
          <p:cNvPr id="22" name="object 19">
            <a:extLst>
              <a:ext uri="{FF2B5EF4-FFF2-40B4-BE49-F238E27FC236}">
                <a16:creationId xmlns="" xmlns:a16="http://schemas.microsoft.com/office/drawing/2014/main" id="{0EBDE856-F828-4870-9417-310562B176AF}"/>
              </a:ext>
            </a:extLst>
          </p:cNvPr>
          <p:cNvSpPr txBox="1"/>
          <p:nvPr/>
        </p:nvSpPr>
        <p:spPr>
          <a:xfrm>
            <a:off x="5358815" y="3891516"/>
            <a:ext cx="6395388" cy="2626241"/>
          </a:xfrm>
          <a:prstGeom prst="rect">
            <a:avLst/>
          </a:prstGeom>
          <a:ln w="50800">
            <a:gradFill flip="none" rotWithShape="1">
              <a:gsLst>
                <a:gs pos="0">
                  <a:srgbClr val="75B431"/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vert="horz" wrap="square" lIns="0" tIns="57785" rIns="0" bIns="0" rtlCol="0" anchor="ctr">
            <a:noAutofit/>
          </a:bodyPr>
          <a:lstStyle>
            <a:defPPr>
              <a:defRPr lang="uk-UA"/>
            </a:defPPr>
            <a:lvl1pPr marL="348615" marR="167005" indent="-184785" algn="ctr" defTabSz="914400">
              <a:lnSpc>
                <a:spcPts val="2010"/>
              </a:lnSpc>
              <a:spcBef>
                <a:spcPts val="455"/>
              </a:spcBef>
              <a:defRPr b="1" spc="-90">
                <a:latin typeface="Arial"/>
                <a:cs typeface="Arial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163830" indent="0" algn="l"/>
            <a:r>
              <a:rPr lang="uk-UA" b="0" dirty="0"/>
              <a:t>ДСОД отримає право:</a:t>
            </a:r>
          </a:p>
          <a:p>
            <a:pPr marL="163830" indent="0" algn="l"/>
            <a:r>
              <a:rPr lang="uk-UA" b="0" dirty="0"/>
              <a:t>-  мати </a:t>
            </a:r>
            <a:r>
              <a:rPr lang="ru-RU" b="0" dirty="0"/>
              <a:t>статус </a:t>
            </a:r>
            <a:r>
              <a:rPr lang="ru-RU" b="0" dirty="0" err="1"/>
              <a:t>потерпілого</a:t>
            </a:r>
            <a:r>
              <a:rPr lang="ru-RU" b="0" dirty="0"/>
              <a:t>  та </a:t>
            </a:r>
            <a:r>
              <a:rPr lang="ru-RU" b="0" dirty="0" err="1"/>
              <a:t>цивільного</a:t>
            </a:r>
            <a:r>
              <a:rPr lang="ru-RU" b="0" dirty="0"/>
              <a:t> </a:t>
            </a:r>
            <a:r>
              <a:rPr lang="ru-RU" b="0" dirty="0" err="1"/>
              <a:t>позивача</a:t>
            </a:r>
            <a:r>
              <a:rPr lang="ru-RU" b="0" dirty="0"/>
              <a:t> в </a:t>
            </a:r>
            <a:r>
              <a:rPr lang="ru-RU" b="0" dirty="0" err="1"/>
              <a:t>кримінальних</a:t>
            </a:r>
            <a:r>
              <a:rPr lang="ru-RU" b="0" dirty="0"/>
              <a:t> </a:t>
            </a:r>
            <a:r>
              <a:rPr lang="ru-RU" b="0" dirty="0" err="1"/>
              <a:t>провадженнях</a:t>
            </a:r>
            <a:r>
              <a:rPr lang="en-US" b="0" dirty="0"/>
              <a:t>;</a:t>
            </a:r>
            <a:endParaRPr lang="ru-RU" b="0" dirty="0"/>
          </a:p>
          <a:p>
            <a:pPr marL="163830" indent="0" algn="l"/>
            <a:r>
              <a:rPr lang="en-US" b="0" dirty="0"/>
              <a:t>- </a:t>
            </a:r>
            <a:r>
              <a:rPr lang="ru-RU" b="0" dirty="0" err="1"/>
              <a:t>подавати</a:t>
            </a:r>
            <a:r>
              <a:rPr lang="ru-RU" b="0" dirty="0"/>
              <a:t>  </a:t>
            </a:r>
            <a:r>
              <a:rPr lang="ru-RU" b="0" dirty="0" err="1"/>
              <a:t>клопотання</a:t>
            </a:r>
            <a:r>
              <a:rPr lang="ru-RU" b="0" dirty="0"/>
              <a:t>, </a:t>
            </a:r>
            <a:r>
              <a:rPr lang="ru-RU" b="0" dirty="0" err="1"/>
              <a:t>звернення</a:t>
            </a:r>
            <a:r>
              <a:rPr lang="ru-RU" b="0" dirty="0"/>
              <a:t>, </a:t>
            </a:r>
            <a:r>
              <a:rPr lang="ru-RU" b="0" dirty="0" err="1"/>
              <a:t>звертатись</a:t>
            </a:r>
            <a:r>
              <a:rPr lang="ru-RU" b="0" dirty="0"/>
              <a:t> до </a:t>
            </a:r>
            <a:r>
              <a:rPr lang="ru-RU" b="0" dirty="0" err="1"/>
              <a:t>слідчого</a:t>
            </a:r>
            <a:r>
              <a:rPr lang="ru-RU" b="0" dirty="0"/>
              <a:t> </a:t>
            </a:r>
            <a:r>
              <a:rPr lang="ru-RU" b="0" dirty="0" err="1"/>
              <a:t>судді</a:t>
            </a:r>
            <a:r>
              <a:rPr lang="ru-RU" b="0" dirty="0"/>
              <a:t>, </a:t>
            </a:r>
            <a:r>
              <a:rPr lang="ru-RU" b="0" dirty="0" err="1"/>
              <a:t>ознайомлюватись</a:t>
            </a:r>
            <a:r>
              <a:rPr lang="ru-RU" b="0" dirty="0"/>
              <a:t> з </a:t>
            </a:r>
            <a:r>
              <a:rPr lang="ru-RU" b="0" dirty="0" err="1"/>
              <a:t>матеріалами</a:t>
            </a:r>
            <a:r>
              <a:rPr lang="ru-RU" b="0" dirty="0"/>
              <a:t> </a:t>
            </a:r>
            <a:r>
              <a:rPr lang="ru-RU" b="0" dirty="0" err="1"/>
              <a:t>справи</a:t>
            </a:r>
            <a:r>
              <a:rPr lang="ru-RU" b="0" dirty="0"/>
              <a:t>, </a:t>
            </a:r>
            <a:r>
              <a:rPr lang="ru-RU" b="0" dirty="0" err="1"/>
              <a:t>тощо</a:t>
            </a:r>
            <a:r>
              <a:rPr lang="en-US" b="0" dirty="0"/>
              <a:t>;</a:t>
            </a:r>
          </a:p>
          <a:p>
            <a:pPr algn="l"/>
            <a:r>
              <a:rPr lang="en-US" dirty="0"/>
              <a:t>- </a:t>
            </a:r>
            <a:r>
              <a:rPr lang="uk-UA" b="0" dirty="0"/>
              <a:t>б</a:t>
            </a:r>
            <a:r>
              <a:rPr lang="ru-RU" b="0" dirty="0"/>
              <a:t>рати участь у судовому  </a:t>
            </a:r>
            <a:r>
              <a:rPr lang="ru-RU" b="0" dirty="0" err="1"/>
              <a:t>провадженні</a:t>
            </a:r>
            <a:r>
              <a:rPr lang="ru-RU" b="0" dirty="0"/>
              <a:t>, у </a:t>
            </a:r>
            <a:r>
              <a:rPr lang="ru-RU" b="0" dirty="0" err="1"/>
              <a:t>безпосередній</a:t>
            </a:r>
            <a:r>
              <a:rPr lang="ru-RU" b="0" dirty="0"/>
              <a:t>  </a:t>
            </a:r>
            <a:r>
              <a:rPr lang="ru-RU" b="0" dirty="0" err="1"/>
              <a:t>перевірці</a:t>
            </a:r>
            <a:r>
              <a:rPr lang="ru-RU" b="0" dirty="0"/>
              <a:t> </a:t>
            </a:r>
            <a:r>
              <a:rPr lang="ru-RU" b="0" dirty="0" err="1"/>
              <a:t>доказів</a:t>
            </a:r>
            <a:r>
              <a:rPr lang="ru-RU" b="0" dirty="0"/>
              <a:t>,  </a:t>
            </a:r>
            <a:r>
              <a:rPr lang="ru-RU" b="0" dirty="0" err="1"/>
              <a:t>підтримати</a:t>
            </a:r>
            <a:r>
              <a:rPr lang="ru-RU" b="0" dirty="0"/>
              <a:t> </a:t>
            </a:r>
            <a:r>
              <a:rPr lang="ru-RU" b="0" dirty="0" err="1"/>
              <a:t>обвинувачення</a:t>
            </a:r>
            <a:r>
              <a:rPr lang="ru-RU" b="0" dirty="0"/>
              <a:t> у </a:t>
            </a:r>
            <a:r>
              <a:rPr lang="ru-RU" b="0" dirty="0" err="1"/>
              <a:t>суді</a:t>
            </a:r>
            <a:r>
              <a:rPr lang="ru-RU" b="0" dirty="0"/>
              <a:t>, </a:t>
            </a:r>
            <a:r>
              <a:rPr lang="ru-RU" b="0" dirty="0" err="1"/>
              <a:t>оскаржувати</a:t>
            </a:r>
            <a:r>
              <a:rPr lang="ru-RU" b="0" dirty="0"/>
              <a:t> </a:t>
            </a:r>
            <a:r>
              <a:rPr lang="ru-RU" b="0" dirty="0" err="1"/>
              <a:t>судові</a:t>
            </a:r>
            <a:r>
              <a:rPr lang="ru-RU" b="0" dirty="0"/>
              <a:t> </a:t>
            </a:r>
            <a:r>
              <a:rPr lang="ru-RU" b="0" dirty="0" err="1"/>
              <a:t>рішення</a:t>
            </a:r>
            <a:r>
              <a:rPr lang="ru-RU" b="0" dirty="0"/>
              <a:t>.</a:t>
            </a:r>
          </a:p>
          <a:p>
            <a:pPr algn="l"/>
            <a:endParaRPr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7600B2-A89C-44BA-BEB6-562DCB43F6F1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flipH="1">
            <a:off x="2432105" y="1951691"/>
            <a:ext cx="3282895" cy="719318"/>
          </a:xfrm>
          <a:prstGeom prst="straightConnector1">
            <a:avLst/>
          </a:prstGeom>
          <a:ln w="38100">
            <a:solidFill>
              <a:srgbClr val="57B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388CD5C7-18F4-4D89-BF11-467E47FCAF80}"/>
              </a:ext>
            </a:extLst>
          </p:cNvPr>
          <p:cNvCxnSpPr>
            <a:cxnSpLocks/>
            <a:stCxn id="45" idx="2"/>
            <a:endCxn id="19" idx="0"/>
          </p:cNvCxnSpPr>
          <p:nvPr/>
        </p:nvCxnSpPr>
        <p:spPr>
          <a:xfrm>
            <a:off x="5715000" y="1951691"/>
            <a:ext cx="2841509" cy="719318"/>
          </a:xfrm>
          <a:prstGeom prst="straightConnector1">
            <a:avLst/>
          </a:prstGeom>
          <a:ln w="38100">
            <a:solidFill>
              <a:srgbClr val="57B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DB1F4C8-BBB5-418F-B696-70C6FD8D3039}"/>
              </a:ext>
            </a:extLst>
          </p:cNvPr>
          <p:cNvCxnSpPr>
            <a:cxnSpLocks/>
            <a:stCxn id="46" idx="2"/>
            <a:endCxn id="20" idx="0"/>
          </p:cNvCxnSpPr>
          <p:nvPr/>
        </p:nvCxnSpPr>
        <p:spPr>
          <a:xfrm>
            <a:off x="2432105" y="3310016"/>
            <a:ext cx="0" cy="581500"/>
          </a:xfrm>
          <a:prstGeom prst="straightConnector1">
            <a:avLst/>
          </a:prstGeom>
          <a:ln w="38100">
            <a:solidFill>
              <a:srgbClr val="57B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28DEC810-715B-473A-B39F-FF96FFF5A332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>
            <a:off x="8556509" y="3428900"/>
            <a:ext cx="0" cy="462616"/>
          </a:xfrm>
          <a:prstGeom prst="straightConnector1">
            <a:avLst/>
          </a:prstGeom>
          <a:ln w="38100">
            <a:solidFill>
              <a:srgbClr val="57B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2892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7072642-CD71-4105-AA7F-0E9ECD581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8" y="5165287"/>
            <a:ext cx="11436928" cy="612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697B0A1-DA99-49E0-A533-2C4B39FF6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1" y="4291336"/>
            <a:ext cx="11436928" cy="732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8580653-98D9-4BD6-9544-711D8094A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4" y="3431297"/>
            <a:ext cx="11436928" cy="668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3D5A83-BEB5-4D28-BD0D-C385AAE33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5" y="1713957"/>
            <a:ext cx="11436928" cy="612649"/>
          </a:xfrm>
          <a:prstGeom prst="rect">
            <a:avLst/>
          </a:prstGeom>
        </p:spPr>
      </p:pic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513A12BD-500B-4061-95BC-730011C2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70DB2FA7-76B9-42B6-898D-ABE4C6ECF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42" y="518849"/>
            <a:ext cx="987425" cy="741835"/>
          </a:xfrm>
          <a:prstGeom prst="rect">
            <a:avLst/>
          </a:prstGeom>
        </p:spPr>
      </p:pic>
      <p:sp>
        <p:nvSpPr>
          <p:cNvPr id="6" name="Прямоугольник 21">
            <a:extLst>
              <a:ext uri="{FF2B5EF4-FFF2-40B4-BE49-F238E27FC236}">
                <a16:creationId xmlns="" xmlns:a16="http://schemas.microsoft.com/office/drawing/2014/main" id="{8ECA24A6-AF50-4D45-A063-01848040F00A}"/>
              </a:ext>
            </a:extLst>
          </p:cNvPr>
          <p:cNvSpPr/>
          <p:nvPr/>
        </p:nvSpPr>
        <p:spPr>
          <a:xfrm>
            <a:off x="2" y="216994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ЕТАПИ РЕФОРМИ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8C50A8-724C-43D0-A706-B78B14E4C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0" y="1667783"/>
            <a:ext cx="722377" cy="786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21B8F1-74E5-4F46-B569-F4CD3314B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2" y="3378426"/>
            <a:ext cx="722377" cy="786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10FF12-C942-458B-9852-8F102674E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2" y="4257301"/>
            <a:ext cx="722377" cy="786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139B422-89F7-4DF8-9945-548FF602B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8" y="5132900"/>
            <a:ext cx="722377" cy="7863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F50D27-A529-428D-8C23-EA76E2787CE9}"/>
              </a:ext>
            </a:extLst>
          </p:cNvPr>
          <p:cNvSpPr txBox="1"/>
          <p:nvPr/>
        </p:nvSpPr>
        <p:spPr>
          <a:xfrm>
            <a:off x="654495" y="17593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8FF14E-3282-450C-9DD8-8602CA9B0CC7}"/>
              </a:ext>
            </a:extLst>
          </p:cNvPr>
          <p:cNvSpPr txBox="1"/>
          <p:nvPr/>
        </p:nvSpPr>
        <p:spPr>
          <a:xfrm>
            <a:off x="699887" y="34508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5BFD15-7CF8-499C-9FB2-5DB0D8A332C1}"/>
              </a:ext>
            </a:extLst>
          </p:cNvPr>
          <p:cNvSpPr txBox="1"/>
          <p:nvPr/>
        </p:nvSpPr>
        <p:spPr>
          <a:xfrm>
            <a:off x="690212" y="4392309"/>
            <a:ext cx="28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F281E56-B72E-489C-B5B0-EECCE0B404F8}"/>
              </a:ext>
            </a:extLst>
          </p:cNvPr>
          <p:cNvSpPr txBox="1"/>
          <p:nvPr/>
        </p:nvSpPr>
        <p:spPr>
          <a:xfrm>
            <a:off x="721153" y="52282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267274F-3422-40F2-A1BF-2F6867B4D327}"/>
              </a:ext>
            </a:extLst>
          </p:cNvPr>
          <p:cNvSpPr txBox="1"/>
          <p:nvPr/>
        </p:nvSpPr>
        <p:spPr>
          <a:xfrm>
            <a:off x="1309482" y="5228294"/>
            <a:ext cx="4089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Централізований моніторинг</a:t>
            </a:r>
          </a:p>
          <a:p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8BDE0D-F624-4285-9041-E51ABC5C0C70}"/>
              </a:ext>
            </a:extLst>
          </p:cNvPr>
          <p:cNvSpPr txBox="1"/>
          <p:nvPr/>
        </p:nvSpPr>
        <p:spPr>
          <a:xfrm>
            <a:off x="1270585" y="4208430"/>
            <a:ext cx="10581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Внесення додаткових змін до законів України щодо створення Зеленої варти </a:t>
            </a:r>
          </a:p>
          <a:p>
            <a:r>
              <a:rPr lang="uk-UA" sz="2400" b="1" dirty="0"/>
              <a:t>(екологічних рейнджерів) </a:t>
            </a:r>
          </a:p>
          <a:p>
            <a:endParaRPr lang="ru-RU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9C8529-C5A9-417C-98AC-FB3BECFED3C9}"/>
              </a:ext>
            </a:extLst>
          </p:cNvPr>
          <p:cNvSpPr txBox="1"/>
          <p:nvPr/>
        </p:nvSpPr>
        <p:spPr>
          <a:xfrm>
            <a:off x="1270585" y="3331331"/>
            <a:ext cx="708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/>
              <a:t>Завершення</a:t>
            </a:r>
            <a:r>
              <a:rPr lang="ru-RU" sz="2400" b="1" dirty="0"/>
              <a:t> </a:t>
            </a:r>
            <a:r>
              <a:rPr lang="ru-RU" sz="2400" b="1" dirty="0" err="1"/>
              <a:t>здійснення</a:t>
            </a:r>
            <a:r>
              <a:rPr lang="ru-RU" sz="2400" b="1" dirty="0"/>
              <a:t> </a:t>
            </a:r>
            <a:r>
              <a:rPr lang="ru-RU" sz="2400" b="1" dirty="0" err="1"/>
              <a:t>заходів</a:t>
            </a:r>
            <a:r>
              <a:rPr lang="ru-RU" sz="2400" b="1" dirty="0"/>
              <a:t> з </a:t>
            </a:r>
            <a:r>
              <a:rPr lang="ru-RU" sz="2400" b="1" dirty="0" err="1"/>
              <a:t>утворення</a:t>
            </a:r>
            <a:r>
              <a:rPr lang="ru-RU" sz="2400" b="1" dirty="0"/>
              <a:t>  ДСОД </a:t>
            </a:r>
          </a:p>
          <a:p>
            <a:r>
              <a:rPr lang="ru-RU" sz="2400" b="1" dirty="0"/>
              <a:t>(</a:t>
            </a:r>
            <a:r>
              <a:rPr lang="ru-RU" sz="2400" b="1" dirty="0" err="1"/>
              <a:t>набір</a:t>
            </a:r>
            <a:r>
              <a:rPr lang="ru-RU" sz="2400" b="1" dirty="0"/>
              <a:t> 30% штату та </a:t>
            </a:r>
            <a:r>
              <a:rPr lang="ru-RU" sz="2400" b="1" dirty="0" err="1"/>
              <a:t>відповідний</a:t>
            </a:r>
            <a:r>
              <a:rPr lang="ru-RU" sz="2400" b="1" dirty="0"/>
              <a:t> акт уряду)</a:t>
            </a:r>
            <a:endParaRPr lang="uk-UA" sz="2400" b="1" dirty="0"/>
          </a:p>
          <a:p>
            <a:endParaRPr lang="ru-RU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615F8F-5017-40DB-8539-D3CEA0C66341}"/>
              </a:ext>
            </a:extLst>
          </p:cNvPr>
          <p:cNvSpPr txBox="1"/>
          <p:nvPr/>
        </p:nvSpPr>
        <p:spPr>
          <a:xfrm>
            <a:off x="1309482" y="1758671"/>
            <a:ext cx="6812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Створення ДСОД та ліквідація Держекоінспекції</a:t>
            </a:r>
          </a:p>
          <a:p>
            <a:endParaRPr lang="ru-RU" sz="2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C95BB17-F07B-4E40-A7A0-4A5AD70D4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5" y="2502982"/>
            <a:ext cx="11436928" cy="7795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52558AB-F002-4A4E-8201-F97AA20EB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6" y="2509973"/>
            <a:ext cx="722377" cy="7863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A013DA-77C0-4BBD-A523-3358E304FBC8}"/>
              </a:ext>
            </a:extLst>
          </p:cNvPr>
          <p:cNvSpPr txBox="1"/>
          <p:nvPr/>
        </p:nvSpPr>
        <p:spPr>
          <a:xfrm>
            <a:off x="675761" y="26015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7936479-6D97-46E5-8533-0802A2B289A4}"/>
              </a:ext>
            </a:extLst>
          </p:cNvPr>
          <p:cNvSpPr txBox="1"/>
          <p:nvPr/>
        </p:nvSpPr>
        <p:spPr>
          <a:xfrm>
            <a:off x="1263282" y="2475385"/>
            <a:ext cx="961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Внесення змін до 2</a:t>
            </a:r>
            <a:r>
              <a:rPr lang="en-US" sz="2400" b="1" dirty="0"/>
              <a:t>7</a:t>
            </a:r>
            <a:r>
              <a:rPr lang="uk-UA" sz="2400" b="1" dirty="0"/>
              <a:t> Законів та 4 Кодексів</a:t>
            </a:r>
          </a:p>
          <a:p>
            <a:r>
              <a:rPr lang="uk-UA" sz="2400" b="1" dirty="0"/>
              <a:t>та затвердження Положення про ДСОД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345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4"/>
            <a:ext cx="24814951" cy="777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4419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69438"/>
                </a:solidFill>
              </a:rPr>
              <a:t>ЗЕЛЕНА ВАРТА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4D063B-B944-4652-902B-EBB87860CC9E}"/>
              </a:ext>
            </a:extLst>
          </p:cNvPr>
          <p:cNvSpPr txBox="1"/>
          <p:nvPr/>
        </p:nvSpPr>
        <p:spPr>
          <a:xfrm>
            <a:off x="0" y="32115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5B431"/>
                </a:solidFill>
              </a:rPr>
              <a:t>ЯК МЕХА</a:t>
            </a:r>
            <a:r>
              <a:rPr lang="uk-UA" sz="2400" b="1" dirty="0">
                <a:solidFill>
                  <a:srgbClr val="75B431"/>
                </a:solidFill>
              </a:rPr>
              <a:t>НІЗМ ДЕЦЕНТРАЛІЗАЦІЇ</a:t>
            </a:r>
          </a:p>
          <a:p>
            <a:pPr algn="ctr"/>
            <a:r>
              <a:rPr lang="uk-UA" sz="2400" b="1" dirty="0">
                <a:solidFill>
                  <a:srgbClr val="75B431"/>
                </a:solidFill>
              </a:rPr>
              <a:t>СИСТЕМИ ЕКОЛОГІЧНОГО НАГЛЯДУ</a:t>
            </a:r>
            <a:endParaRPr lang="ru-RU" sz="2400" dirty="0">
              <a:solidFill>
                <a:srgbClr val="75B43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90A6CA-8CE1-429B-8FF1-3CA210089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79" y="524713"/>
            <a:ext cx="3156643" cy="980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1719A3-D9AE-4F4F-8AA9-EC09A8C36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74" y="3045919"/>
            <a:ext cx="3291847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2235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025D5C8D-83C5-4230-A957-B46FA430A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8651" y="3126874"/>
            <a:ext cx="3147895" cy="106404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6B1D3B3-65C4-4C51-AB8C-524DDD5FA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" y="3111376"/>
            <a:ext cx="3147895" cy="106404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A062963-CCC7-4830-93DA-22BA2655673B}"/>
              </a:ext>
            </a:extLst>
          </p:cNvPr>
          <p:cNvGrpSpPr/>
          <p:nvPr/>
        </p:nvGrpSpPr>
        <p:grpSpPr>
          <a:xfrm>
            <a:off x="4307186" y="2584797"/>
            <a:ext cx="3153889" cy="1029607"/>
            <a:chOff x="4327545" y="2361113"/>
            <a:chExt cx="3153889" cy="1029607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3102F7DD-3067-4E59-B5D4-C95DCF65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545" y="2364894"/>
              <a:ext cx="1546879" cy="10258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C10B7138-423B-4F10-9FC5-4B846140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34555" y="2361113"/>
              <a:ext cx="1546879" cy="1025826"/>
            </a:xfrm>
            <a:prstGeom prst="rect">
              <a:avLst/>
            </a:prstGeom>
          </p:spPr>
        </p:pic>
      </p:grpSp>
      <p:pic>
        <p:nvPicPr>
          <p:cNvPr id="8" name="Рисунок 23">
            <a:extLst>
              <a:ext uri="{FF2B5EF4-FFF2-40B4-BE49-F238E27FC236}">
                <a16:creationId xmlns="" xmlns:a16="http://schemas.microsoft.com/office/drawing/2014/main" id="{C3A8A72B-78DD-4E3B-9F7D-4F983ECDD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551674-B432-4F0F-909D-8ECE576024D2}"/>
              </a:ext>
            </a:extLst>
          </p:cNvPr>
          <p:cNvSpPr txBox="1"/>
          <p:nvPr/>
        </p:nvSpPr>
        <p:spPr>
          <a:xfrm>
            <a:off x="0" y="353405"/>
            <a:ext cx="108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СТРАТЕГІЧНІ ПРИІОРИТЕТИ ДЕРЖАВНОЇ ПОЛІТИКИ ДЕЦЕНТРАЛІЗАЦІЇ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24">
            <a:extLst>
              <a:ext uri="{FF2B5EF4-FFF2-40B4-BE49-F238E27FC236}">
                <a16:creationId xmlns="" xmlns:a16="http://schemas.microsoft.com/office/drawing/2014/main" id="{8DBDACBA-3850-4878-B0F9-F510FBB87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F5C704-77A4-46E5-9675-42AE17CF51A7}"/>
              </a:ext>
            </a:extLst>
          </p:cNvPr>
          <p:cNvSpPr txBox="1"/>
          <p:nvPr/>
        </p:nvSpPr>
        <p:spPr>
          <a:xfrm>
            <a:off x="3291329" y="1864734"/>
            <a:ext cx="205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69438"/>
                </a:solidFill>
              </a:rPr>
              <a:t>РОЗПОДІЛ</a:t>
            </a:r>
            <a:endParaRPr lang="ru-RU" sz="3200" b="1" dirty="0">
              <a:solidFill>
                <a:srgbClr val="36943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FB8FDDC-6E27-49A9-9647-90F40F4CE5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3" y="1750694"/>
            <a:ext cx="1325883" cy="259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A761ED9-B588-458F-B7AD-7D5C19B1C2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5498" y="2443834"/>
            <a:ext cx="1325883" cy="259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D3ADEA-7E35-4448-9363-98C9BE0E4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3" y="2213001"/>
            <a:ext cx="1350267" cy="24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1BAED6-1B78-49DD-B531-FE6438F88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6" y="1629625"/>
            <a:ext cx="1095242" cy="10952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8D9FB62-0717-43F2-827C-1EB4A40E19B5}"/>
              </a:ext>
            </a:extLst>
          </p:cNvPr>
          <p:cNvSpPr txBox="1"/>
          <p:nvPr/>
        </p:nvSpPr>
        <p:spPr>
          <a:xfrm>
            <a:off x="1495574" y="3392102"/>
            <a:ext cx="265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369438"/>
                </a:solidFill>
              </a:rPr>
              <a:t>СИСТЕМА ДЕРЖАВНОГО</a:t>
            </a:r>
          </a:p>
          <a:p>
            <a:pPr algn="ctr"/>
            <a:r>
              <a:rPr lang="uk-UA" b="1" dirty="0">
                <a:solidFill>
                  <a:srgbClr val="369438"/>
                </a:solidFill>
              </a:rPr>
              <a:t>УПРАВЛІННЯ</a:t>
            </a:r>
            <a:endParaRPr lang="ru-RU" b="1" dirty="0">
              <a:solidFill>
                <a:srgbClr val="36943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2D4EA3-40E4-4D1C-BAEF-D30EB201B6AA}"/>
              </a:ext>
            </a:extLst>
          </p:cNvPr>
          <p:cNvSpPr txBox="1"/>
          <p:nvPr/>
        </p:nvSpPr>
        <p:spPr>
          <a:xfrm>
            <a:off x="7870008" y="3389843"/>
            <a:ext cx="241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369438"/>
                </a:solidFill>
              </a:rPr>
              <a:t>СИСТЕМА МІСЦЕВОГО</a:t>
            </a:r>
          </a:p>
          <a:p>
            <a:pPr algn="ctr"/>
            <a:r>
              <a:rPr lang="uk-UA" b="1" dirty="0">
                <a:solidFill>
                  <a:srgbClr val="369438"/>
                </a:solidFill>
              </a:rPr>
              <a:t>САМОВРЯДУВАННЯ</a:t>
            </a:r>
            <a:endParaRPr lang="ru-RU" b="1" dirty="0">
              <a:solidFill>
                <a:srgbClr val="369438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E670AF4-600C-4861-9B71-7503C9F3377E}"/>
              </a:ext>
            </a:extLst>
          </p:cNvPr>
          <p:cNvSpPr/>
          <p:nvPr/>
        </p:nvSpPr>
        <p:spPr>
          <a:xfrm>
            <a:off x="991303" y="4717311"/>
            <a:ext cx="815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ЦОВВ</a:t>
            </a:r>
            <a:endParaRPr lang="ru-RU" b="1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70CAF06-C897-4077-8CE5-7AEC537FBBD6}"/>
              </a:ext>
            </a:extLst>
          </p:cNvPr>
          <p:cNvSpPr/>
          <p:nvPr/>
        </p:nvSpPr>
        <p:spPr>
          <a:xfrm>
            <a:off x="3526788" y="4717311"/>
            <a:ext cx="1139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ОДА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РДА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9BB848B-8D73-47E8-9368-1D82C3FBA6E9}"/>
              </a:ext>
            </a:extLst>
          </p:cNvPr>
          <p:cNvSpPr txBox="1"/>
          <p:nvPr/>
        </p:nvSpPr>
        <p:spPr>
          <a:xfrm>
            <a:off x="7699988" y="4177982"/>
            <a:ext cx="38777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Обласні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Районні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Міські 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Районні в містах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Сільські та селищні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b="1" dirty="0"/>
              <a:t>Об</a:t>
            </a:r>
            <a:r>
              <a:rPr lang="en-US" b="1" dirty="0"/>
              <a:t>’</a:t>
            </a:r>
            <a:r>
              <a:rPr lang="uk-UA" b="1" dirty="0" err="1"/>
              <a:t>єднані</a:t>
            </a:r>
            <a:r>
              <a:rPr lang="uk-UA" b="1" dirty="0"/>
              <a:t> територіальні громади</a:t>
            </a:r>
            <a:r>
              <a:rPr lang="en-US" b="1" dirty="0"/>
              <a:t> </a:t>
            </a:r>
            <a:r>
              <a:rPr lang="uk-UA" b="1" dirty="0"/>
              <a:t/>
            </a:r>
            <a:br>
              <a:rPr lang="uk-UA" b="1" dirty="0"/>
            </a:br>
            <a:r>
              <a:rPr lang="en-US" b="1" dirty="0"/>
              <a:t>(</a:t>
            </a:r>
            <a:r>
              <a:rPr lang="uk-UA" b="1" dirty="0"/>
              <a:t>ОТГ)</a:t>
            </a:r>
            <a:endParaRPr lang="ru-RU" b="1" dirty="0"/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24D1176-E0E5-4ED6-81B9-DC9417F96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0" y="2457553"/>
            <a:ext cx="5616905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A97B7C5-F6F9-4D88-95E7-DF683CBF0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2" y="1527285"/>
            <a:ext cx="5616905" cy="3693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D8AF0AA-D9FA-4135-9AD1-D1DD2109E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61" y="1992580"/>
            <a:ext cx="5616905" cy="3693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4B811D-82D6-41AA-BBB4-319C9033ABF0}"/>
              </a:ext>
            </a:extLst>
          </p:cNvPr>
          <p:cNvSpPr txBox="1"/>
          <p:nvPr/>
        </p:nvSpPr>
        <p:spPr>
          <a:xfrm>
            <a:off x="6989863" y="1566028"/>
            <a:ext cx="176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69438"/>
                </a:solidFill>
              </a:rPr>
              <a:t>ПОВНОВАЖЕНЬ</a:t>
            </a:r>
            <a:endParaRPr lang="ru-RU" b="1" dirty="0">
              <a:solidFill>
                <a:srgbClr val="36943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999F22-6D40-46C1-9F0F-27C644731997}"/>
              </a:ext>
            </a:extLst>
          </p:cNvPr>
          <p:cNvSpPr txBox="1"/>
          <p:nvPr/>
        </p:nvSpPr>
        <p:spPr>
          <a:xfrm>
            <a:off x="6989863" y="1992833"/>
            <a:ext cx="219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69438"/>
                </a:solidFill>
              </a:rPr>
              <a:t>ВІДПОВІДАЛЬНОСТІ</a:t>
            </a:r>
            <a:endParaRPr lang="ru-RU" b="1" dirty="0">
              <a:solidFill>
                <a:srgbClr val="36943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4CB3242-B433-4D9F-845B-F99826595E72}"/>
              </a:ext>
            </a:extLst>
          </p:cNvPr>
          <p:cNvSpPr txBox="1"/>
          <p:nvPr/>
        </p:nvSpPr>
        <p:spPr>
          <a:xfrm>
            <a:off x="7014247" y="2457553"/>
            <a:ext cx="128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369438"/>
                </a:solidFill>
              </a:rPr>
              <a:t>БЮДЖЕТІВ</a:t>
            </a:r>
            <a:endParaRPr lang="ru-RU" b="1" dirty="0">
              <a:solidFill>
                <a:srgbClr val="369438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BC1A435-83B0-489C-85C1-B2AB2D9D752B}"/>
              </a:ext>
            </a:extLst>
          </p:cNvPr>
          <p:cNvGrpSpPr/>
          <p:nvPr/>
        </p:nvGrpSpPr>
        <p:grpSpPr>
          <a:xfrm>
            <a:off x="1555524" y="4231290"/>
            <a:ext cx="2432364" cy="486021"/>
            <a:chOff x="1441785" y="3946561"/>
            <a:chExt cx="2432364" cy="486021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974D52D0-DBB1-4662-A25C-A82898331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1">
              <a:off x="1441785" y="3946561"/>
              <a:ext cx="726332" cy="48602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532239B1-A45C-4C36-B627-83EC82D3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039" flipH="1">
              <a:off x="3147817" y="3946561"/>
              <a:ext cx="726332" cy="486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167918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3">
            <a:extLst>
              <a:ext uri="{FF2B5EF4-FFF2-40B4-BE49-F238E27FC236}">
                <a16:creationId xmlns="" xmlns:a16="http://schemas.microsoft.com/office/drawing/2014/main" id="{1753E1F5-A734-4B54-A93A-919B69222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3041DF-2EBA-4C81-A6E8-ED4416077609}"/>
              </a:ext>
            </a:extLst>
          </p:cNvPr>
          <p:cNvSpPr txBox="1"/>
          <p:nvPr/>
        </p:nvSpPr>
        <p:spPr>
          <a:xfrm>
            <a:off x="0" y="353405"/>
            <a:ext cx="1080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ОСНОВНІ НАПРЯМКИ ДЕРЖАВНОЇ ПОЛІТИКИ ДЕЦЕНТРАЛІЗАЦІЇ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24">
            <a:extLst>
              <a:ext uri="{FF2B5EF4-FFF2-40B4-BE49-F238E27FC236}">
                <a16:creationId xmlns="" xmlns:a16="http://schemas.microsoft.com/office/drawing/2014/main" id="{A7248DB5-8CE7-46E1-B559-1221E4448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71F332A-8418-41EF-953C-4B4364282558}"/>
              </a:ext>
            </a:extLst>
          </p:cNvPr>
          <p:cNvGrpSpPr/>
          <p:nvPr/>
        </p:nvGrpSpPr>
        <p:grpSpPr>
          <a:xfrm>
            <a:off x="1207782" y="1323761"/>
            <a:ext cx="11021179" cy="849365"/>
            <a:chOff x="1170821" y="1282665"/>
            <a:chExt cx="11021179" cy="849365"/>
          </a:xfrm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DD7E103A-C3BF-4196-BECD-3E4D71AB8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36834" y="1501764"/>
              <a:ext cx="10455166" cy="5017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3DE465F-2BB1-438A-A43C-0413E30EA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21" y="1282665"/>
              <a:ext cx="849365" cy="84936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3908E1C-A9E1-44EC-B6B5-BA60D53DDEA3}"/>
                </a:ext>
              </a:extLst>
            </p:cNvPr>
            <p:cNvSpPr txBox="1"/>
            <p:nvPr/>
          </p:nvSpPr>
          <p:spPr>
            <a:xfrm>
              <a:off x="2277651" y="1521796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/>
                <a:t>ФІСКАЛЬНА</a:t>
              </a:r>
              <a:endParaRPr lang="ru-RU" sz="2400" b="1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B46D35D-A772-4042-A7D8-E0E04B42B8D6}"/>
              </a:ext>
            </a:extLst>
          </p:cNvPr>
          <p:cNvGrpSpPr/>
          <p:nvPr/>
        </p:nvGrpSpPr>
        <p:grpSpPr>
          <a:xfrm>
            <a:off x="1207782" y="4056400"/>
            <a:ext cx="11021179" cy="849365"/>
            <a:chOff x="1170821" y="4582791"/>
            <a:chExt cx="11021179" cy="849365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E19B5AAD-DAE9-4296-AF90-7994B0E8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36834" y="4749517"/>
              <a:ext cx="10455166" cy="5017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5EDDC98-3ABF-44BD-B6F6-88D6E09B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21" y="4582791"/>
              <a:ext cx="849365" cy="84936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5F3B2DD-D26B-454A-9D93-BAC54C24EA41}"/>
                </a:ext>
              </a:extLst>
            </p:cNvPr>
            <p:cNvSpPr txBox="1"/>
            <p:nvPr/>
          </p:nvSpPr>
          <p:spPr>
            <a:xfrm>
              <a:off x="2269826" y="4771154"/>
              <a:ext cx="2977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/>
                <a:t>ОХОРОНА ДОВКІЛЛЯ</a:t>
              </a:r>
              <a:endParaRPr lang="ru-RU" sz="2400" b="1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586930B-5AF8-494C-AAE5-2BC78F024494}"/>
              </a:ext>
            </a:extLst>
          </p:cNvPr>
          <p:cNvGrpSpPr/>
          <p:nvPr/>
        </p:nvGrpSpPr>
        <p:grpSpPr>
          <a:xfrm>
            <a:off x="1207782" y="2202211"/>
            <a:ext cx="11021179" cy="849365"/>
            <a:chOff x="1170821" y="2382707"/>
            <a:chExt cx="11021179" cy="849365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39C4B83D-741E-4E41-96B0-BB147B5E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36834" y="2620134"/>
              <a:ext cx="10455166" cy="5017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AEFCB48-D217-434A-A042-0742F1F4E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21" y="2382707"/>
              <a:ext cx="849365" cy="84936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8F97FC8-34F0-4A58-9EAC-15EA3E9920EC}"/>
                </a:ext>
              </a:extLst>
            </p:cNvPr>
            <p:cNvSpPr txBox="1"/>
            <p:nvPr/>
          </p:nvSpPr>
          <p:spPr>
            <a:xfrm>
              <a:off x="2269826" y="2640166"/>
              <a:ext cx="1128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/>
                <a:t>ОСВІТА</a:t>
              </a:r>
              <a:endParaRPr lang="ru-RU" sz="2400" b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FE13D8AA-5311-4333-B4C7-ED98933BA9CE}"/>
              </a:ext>
            </a:extLst>
          </p:cNvPr>
          <p:cNvGrpSpPr/>
          <p:nvPr/>
        </p:nvGrpSpPr>
        <p:grpSpPr>
          <a:xfrm>
            <a:off x="1207782" y="5006769"/>
            <a:ext cx="11021179" cy="849365"/>
            <a:chOff x="1170821" y="5438283"/>
            <a:chExt cx="11021179" cy="849365"/>
          </a:xfrm>
        </p:grpSpPr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885E06F1-755F-4BA5-994B-00305FB42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36834" y="5612099"/>
              <a:ext cx="10455166" cy="5017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B31BE7F-586B-41E8-91E7-66D6E1B0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21" y="5438283"/>
              <a:ext cx="849365" cy="849365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2D6A0A96-0362-4980-85A4-F4CCF7F06EBE}"/>
                </a:ext>
              </a:extLst>
            </p:cNvPr>
            <p:cNvSpPr/>
            <p:nvPr/>
          </p:nvSpPr>
          <p:spPr>
            <a:xfrm>
              <a:off x="2258508" y="5645641"/>
              <a:ext cx="14998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КУЛЬТУРА</a:t>
              </a:r>
              <a:endParaRPr lang="ru-RU" sz="2400" b="1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8A094C8-E807-4756-8ED8-9E54FF749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10755" y="3301015"/>
            <a:ext cx="10455166" cy="501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6EACF2-239B-4325-A544-AED739E234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1" y="3080661"/>
            <a:ext cx="849365" cy="84936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4E43E8F-0F61-4536-98E7-FE22E1CB19AE}"/>
              </a:ext>
            </a:extLst>
          </p:cNvPr>
          <p:cNvSpPr/>
          <p:nvPr/>
        </p:nvSpPr>
        <p:spPr>
          <a:xfrm>
            <a:off x="8449719" y="372990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DF73554F-A8B4-45FC-9B2F-3CEA0D3C76E7}"/>
              </a:ext>
            </a:extLst>
          </p:cNvPr>
          <p:cNvSpPr/>
          <p:nvPr/>
        </p:nvSpPr>
        <p:spPr>
          <a:xfrm>
            <a:off x="2240858" y="3260682"/>
            <a:ext cx="293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ОХОРОНА ЗДОРОВ</a:t>
            </a:r>
            <a:r>
              <a:rPr lang="en-US" sz="2400" b="1" dirty="0"/>
              <a:t>’</a:t>
            </a:r>
            <a:r>
              <a:rPr lang="uk-UA" sz="2400" b="1" dirty="0"/>
              <a:t>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1584451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CB68AA9-9B23-448E-A96A-4BF0F04AA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60410"/>
            <a:ext cx="12227957" cy="571932"/>
          </a:xfrm>
          <a:prstGeom prst="rect">
            <a:avLst/>
          </a:prstGeom>
        </p:spPr>
      </p:pic>
      <p:pic>
        <p:nvPicPr>
          <p:cNvPr id="14" name="Рисунок 23">
            <a:extLst>
              <a:ext uri="{FF2B5EF4-FFF2-40B4-BE49-F238E27FC236}">
                <a16:creationId xmlns="" xmlns:a16="http://schemas.microsoft.com/office/drawing/2014/main" id="{256D2797-D183-4EEE-AD66-9CF758D91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B387CC-36C0-4F5E-B604-A7FE959C0DD0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ЗЕЛЕНА ВАРТА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" name="Рисунок 24">
            <a:extLst>
              <a:ext uri="{FF2B5EF4-FFF2-40B4-BE49-F238E27FC236}">
                <a16:creationId xmlns="" xmlns:a16="http://schemas.microsoft.com/office/drawing/2014/main" id="{1838AB8C-271E-4B3B-84AC-73040E0F3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02C72-54B4-49BD-B60E-4A846E141657}"/>
              </a:ext>
            </a:extLst>
          </p:cNvPr>
          <p:cNvSpPr txBox="1"/>
          <p:nvPr/>
        </p:nvSpPr>
        <p:spPr>
          <a:xfrm>
            <a:off x="-94182" y="2813792"/>
            <a:ext cx="1226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369438"/>
                </a:solidFill>
              </a:rPr>
              <a:t>ДЕЛЕГУВАННЯ ЧАСТИНИ</a:t>
            </a:r>
            <a:endParaRPr lang="ru-RU" sz="2800" b="1" dirty="0">
              <a:solidFill>
                <a:srgbClr val="3694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EB7F0D-26B7-48D0-97F5-ECFA7D940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22" y="1381529"/>
            <a:ext cx="1255112" cy="1255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52047D-865A-4292-A4B7-6B51E02D2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54" y="3402318"/>
            <a:ext cx="5790891" cy="497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2FAFA9-E20B-46E6-89F5-AE279FD3D1CA}"/>
              </a:ext>
            </a:extLst>
          </p:cNvPr>
          <p:cNvSpPr txBox="1"/>
          <p:nvPr/>
        </p:nvSpPr>
        <p:spPr>
          <a:xfrm>
            <a:off x="1839075" y="4048484"/>
            <a:ext cx="228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ПОВНОВАЖЕНЬ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FABFA2D-DF99-493C-BDD3-D723673B28DB}"/>
              </a:ext>
            </a:extLst>
          </p:cNvPr>
          <p:cNvSpPr txBox="1"/>
          <p:nvPr/>
        </p:nvSpPr>
        <p:spPr>
          <a:xfrm>
            <a:off x="4719903" y="4048484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ВІДПОВІДАЛЬНОСТІ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AE1015B-EE71-48DF-9C42-A498219D77F7}"/>
              </a:ext>
            </a:extLst>
          </p:cNvPr>
          <p:cNvSpPr txBox="1"/>
          <p:nvPr/>
        </p:nvSpPr>
        <p:spPr>
          <a:xfrm>
            <a:off x="8174800" y="4048484"/>
            <a:ext cx="156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БЮДЖЕТУ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F0BCBA-D65C-4E34-AF2B-72761F8BD914}"/>
              </a:ext>
            </a:extLst>
          </p:cNvPr>
          <p:cNvSpPr txBox="1"/>
          <p:nvPr/>
        </p:nvSpPr>
        <p:spPr>
          <a:xfrm>
            <a:off x="1" y="46436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369438"/>
                </a:solidFill>
              </a:rPr>
              <a:t>В СФЕРІ ОХОРОНИ ДОВКІЛЛЯ</a:t>
            </a:r>
            <a:endParaRPr lang="ru-RU" sz="2400" dirty="0">
              <a:solidFill>
                <a:srgbClr val="369438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D689C0-DC77-403D-B8FC-5EE0E52C2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" y="5793090"/>
            <a:ext cx="12147479" cy="1064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F09D8A-9250-4088-AA80-94B97D3C51C0}"/>
              </a:ext>
            </a:extLst>
          </p:cNvPr>
          <p:cNvSpPr txBox="1"/>
          <p:nvPr/>
        </p:nvSpPr>
        <p:spPr>
          <a:xfrm>
            <a:off x="3071973" y="5918189"/>
            <a:ext cx="682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ЩО НЕ СТОСУЄТЬСЯ ГОСПОДАРСЬКОЇ ДІЯЛЬНОСТІ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B1FD22-4FB1-4992-9F4A-D44B373A7F17}"/>
              </a:ext>
            </a:extLst>
          </p:cNvPr>
          <p:cNvSpPr txBox="1"/>
          <p:nvPr/>
        </p:nvSpPr>
        <p:spPr>
          <a:xfrm>
            <a:off x="2776735" y="5704980"/>
            <a:ext cx="410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39066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C018F78D-F03D-4F30-B863-62D4CE5F6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17DF46-65B3-4AB3-9B34-459104BBC1A9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РЕФОРМА-СТРУКТУРА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24">
            <a:extLst>
              <a:ext uri="{FF2B5EF4-FFF2-40B4-BE49-F238E27FC236}">
                <a16:creationId xmlns="" xmlns:a16="http://schemas.microsoft.com/office/drawing/2014/main" id="{6592B668-2653-46FB-896D-AC47D4F67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489DBAE-B85F-4462-A119-03418A049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1" y="1283986"/>
            <a:ext cx="3147895" cy="1064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27A21F-11E1-4ABA-93D9-7C79775B0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38" y="1417897"/>
            <a:ext cx="2987523" cy="939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55E588-8EBD-4C15-80ED-682E6C4DA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643" y="1283986"/>
            <a:ext cx="3147895" cy="1064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381525-B1D6-4E9C-832E-93E642C17449}"/>
              </a:ext>
            </a:extLst>
          </p:cNvPr>
          <p:cNvSpPr txBox="1"/>
          <p:nvPr/>
        </p:nvSpPr>
        <p:spPr>
          <a:xfrm>
            <a:off x="1967250" y="1563907"/>
            <a:ext cx="1532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МОНІТОРИНГ</a:t>
            </a:r>
          </a:p>
          <a:p>
            <a:pPr algn="ctr"/>
            <a:r>
              <a:rPr lang="uk-UA" b="1" dirty="0"/>
              <a:t>ДОВКІЛЛЯ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59FCCB-39CD-4EF2-BBC2-4B98B0BF309D}"/>
              </a:ext>
            </a:extLst>
          </p:cNvPr>
          <p:cNvSpPr txBox="1"/>
          <p:nvPr/>
        </p:nvSpPr>
        <p:spPr>
          <a:xfrm>
            <a:off x="4835559" y="1563906"/>
            <a:ext cx="256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ДЕРЖАВНА</a:t>
            </a:r>
          </a:p>
          <a:p>
            <a:pPr algn="ctr"/>
            <a:r>
              <a:rPr lang="uk-UA" b="1" dirty="0"/>
              <a:t>ЕКОЛОГІЧНА ІНСПЕКЦІЯ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87C513-927E-45C5-9397-3618126AB3C3}"/>
              </a:ext>
            </a:extLst>
          </p:cNvPr>
          <p:cNvSpPr txBox="1"/>
          <p:nvPr/>
        </p:nvSpPr>
        <p:spPr>
          <a:xfrm>
            <a:off x="8355194" y="1563905"/>
            <a:ext cx="237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/>
              <a:t>ДУБЛЮВАННЯ </a:t>
            </a:r>
          </a:p>
          <a:p>
            <a:pPr algn="ctr"/>
            <a:r>
              <a:rPr lang="uk-UA" b="1" dirty="0"/>
              <a:t>ПОВНОВАЖЕНЬ ЦОВВ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000E5FF-790E-41BF-A2CB-35ABC481A3C4}"/>
              </a:ext>
            </a:extLst>
          </p:cNvPr>
          <p:cNvSpPr txBox="1"/>
          <p:nvPr/>
        </p:nvSpPr>
        <p:spPr>
          <a:xfrm>
            <a:off x="4180453" y="16562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+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CF247C-5913-4825-8779-E270C95F97EA}"/>
              </a:ext>
            </a:extLst>
          </p:cNvPr>
          <p:cNvSpPr txBox="1"/>
          <p:nvPr/>
        </p:nvSpPr>
        <p:spPr>
          <a:xfrm>
            <a:off x="7653805" y="1655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+</a:t>
            </a:r>
            <a:endParaRPr lang="ru-RU" sz="2400" b="1" dirty="0">
              <a:solidFill>
                <a:srgbClr val="369438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75E6C6A-8356-44B2-98AD-ECBBDA34D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97" y="3005675"/>
            <a:ext cx="3894007" cy="11323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77829B-EA62-43EC-A2FA-6255276D05DA}"/>
              </a:ext>
            </a:extLst>
          </p:cNvPr>
          <p:cNvSpPr txBox="1"/>
          <p:nvPr/>
        </p:nvSpPr>
        <p:spPr>
          <a:xfrm>
            <a:off x="5106146" y="3156345"/>
            <a:ext cx="2023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ДС ОХОРОНИ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ДОВКІЛЛЯ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F73B0674-FD54-478A-B1B7-62B169002ADA}"/>
              </a:ext>
            </a:extLst>
          </p:cNvPr>
          <p:cNvCxnSpPr>
            <a:cxnSpLocks/>
          </p:cNvCxnSpPr>
          <p:nvPr/>
        </p:nvCxnSpPr>
        <p:spPr>
          <a:xfrm>
            <a:off x="1589305" y="2341022"/>
            <a:ext cx="2489088" cy="89477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ED9A0D5A-145D-4860-815E-67F1059A754F}"/>
              </a:ext>
            </a:extLst>
          </p:cNvPr>
          <p:cNvCxnSpPr>
            <a:cxnSpLocks/>
          </p:cNvCxnSpPr>
          <p:nvPr/>
        </p:nvCxnSpPr>
        <p:spPr>
          <a:xfrm flipH="1">
            <a:off x="8097579" y="2341022"/>
            <a:ext cx="2489088" cy="89477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88D20261-AD49-48CF-A92B-59E78B8273B0}"/>
              </a:ext>
            </a:extLst>
          </p:cNvPr>
          <p:cNvCxnSpPr>
            <a:cxnSpLocks/>
          </p:cNvCxnSpPr>
          <p:nvPr/>
        </p:nvCxnSpPr>
        <p:spPr>
          <a:xfrm>
            <a:off x="6096000" y="2348027"/>
            <a:ext cx="0" cy="614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B732846-FCD5-4388-93C1-7B3D4E73CE4D}"/>
              </a:ext>
            </a:extLst>
          </p:cNvPr>
          <p:cNvGrpSpPr/>
          <p:nvPr/>
        </p:nvGrpSpPr>
        <p:grpSpPr>
          <a:xfrm>
            <a:off x="501555" y="4593484"/>
            <a:ext cx="11188891" cy="665294"/>
            <a:chOff x="-633548" y="5107456"/>
            <a:chExt cx="11188891" cy="66529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F76CB50B-59AD-4EF2-9863-F330CE034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3548" y="5107456"/>
              <a:ext cx="665294" cy="6652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0D7D82E5-06BB-4448-A088-30D6B1027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1" y="5107456"/>
              <a:ext cx="665294" cy="66529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D6DEB031-54B4-48F0-A100-5C2F3252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30" y="5107456"/>
              <a:ext cx="665294" cy="6652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B56F5BB2-E9E1-42E4-AB8B-A0CD9C0C7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319" y="5107456"/>
              <a:ext cx="665294" cy="66529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783CE246-EAC6-42E4-8396-6F9C87F42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608" y="5107456"/>
              <a:ext cx="665294" cy="66529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43BB468-387C-47C3-A936-48EBA947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897" y="5107456"/>
              <a:ext cx="665294" cy="66529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BF156979-A88A-4CE9-AE27-D138FAD9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186" y="5107456"/>
              <a:ext cx="665294" cy="66529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BE8AF097-8E0E-4FFF-ACF7-6D45E38AF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475" y="5107456"/>
              <a:ext cx="665294" cy="66529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F12B16A5-C948-4672-86A1-A6E48985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764" y="5107456"/>
              <a:ext cx="665294" cy="66529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4931907-8081-4825-BF0C-192310C5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049" y="5107456"/>
              <a:ext cx="665294" cy="665294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FB05FC5-1937-4869-B4CC-95BDE68E5E7E}"/>
              </a:ext>
            </a:extLst>
          </p:cNvPr>
          <p:cNvSpPr txBox="1"/>
          <p:nvPr/>
        </p:nvSpPr>
        <p:spPr>
          <a:xfrm>
            <a:off x="5382682" y="4747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01E1FBD-56A5-47F3-B1C4-2349E120E09E}"/>
              </a:ext>
            </a:extLst>
          </p:cNvPr>
          <p:cNvSpPr txBox="1"/>
          <p:nvPr/>
        </p:nvSpPr>
        <p:spPr>
          <a:xfrm>
            <a:off x="1861685" y="4741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D1D1FCF-E66B-4827-B74E-D501C488BCBE}"/>
              </a:ext>
            </a:extLst>
          </p:cNvPr>
          <p:cNvSpPr txBox="1"/>
          <p:nvPr/>
        </p:nvSpPr>
        <p:spPr>
          <a:xfrm>
            <a:off x="3021937" y="4741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20C6EEF-0994-43BE-AFFD-DF2282B0527F}"/>
              </a:ext>
            </a:extLst>
          </p:cNvPr>
          <p:cNvSpPr txBox="1"/>
          <p:nvPr/>
        </p:nvSpPr>
        <p:spPr>
          <a:xfrm>
            <a:off x="4188759" y="4721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9CE5EC3-EC59-47C2-B556-FCB704BC97F8}"/>
              </a:ext>
            </a:extLst>
          </p:cNvPr>
          <p:cNvSpPr txBox="1"/>
          <p:nvPr/>
        </p:nvSpPr>
        <p:spPr>
          <a:xfrm>
            <a:off x="6529804" y="4708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B985F7E-76DA-41E8-9CE6-DA9DF1B4EE9C}"/>
              </a:ext>
            </a:extLst>
          </p:cNvPr>
          <p:cNvSpPr txBox="1"/>
          <p:nvPr/>
        </p:nvSpPr>
        <p:spPr>
          <a:xfrm>
            <a:off x="683359" y="4741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0EEEEB0-B18D-496C-B5FA-8D32F9A1658C}"/>
              </a:ext>
            </a:extLst>
          </p:cNvPr>
          <p:cNvSpPr txBox="1"/>
          <p:nvPr/>
        </p:nvSpPr>
        <p:spPr>
          <a:xfrm>
            <a:off x="7699093" y="4708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F3B2081-A81C-45CC-8A39-383D2748D074}"/>
              </a:ext>
            </a:extLst>
          </p:cNvPr>
          <p:cNvSpPr txBox="1"/>
          <p:nvPr/>
        </p:nvSpPr>
        <p:spPr>
          <a:xfrm>
            <a:off x="8868382" y="47414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24DBF9F-56C2-490E-98EC-6112973BD0EB}"/>
              </a:ext>
            </a:extLst>
          </p:cNvPr>
          <p:cNvSpPr txBox="1"/>
          <p:nvPr/>
        </p:nvSpPr>
        <p:spPr>
          <a:xfrm>
            <a:off x="10063295" y="4741465"/>
            <a:ext cx="25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2362FC2-B1ED-4B35-9A09-F7EE75C4407C}"/>
              </a:ext>
            </a:extLst>
          </p:cNvPr>
          <p:cNvSpPr txBox="1"/>
          <p:nvPr/>
        </p:nvSpPr>
        <p:spPr>
          <a:xfrm>
            <a:off x="11148447" y="47273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D2699F33-43C1-4226-B211-CF8C6B923A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064"/>
            <a:ext cx="12275907" cy="65669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04A68A74-8842-40DF-B75C-F464A31DA786}"/>
              </a:ext>
            </a:extLst>
          </p:cNvPr>
          <p:cNvSpPr txBox="1"/>
          <p:nvPr/>
        </p:nvSpPr>
        <p:spPr>
          <a:xfrm>
            <a:off x="1" y="5437714"/>
            <a:ext cx="1227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ВІДСУТНІЙ НАГЛЯД АДМІНРАЙОНУ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8EA50D9-0BC3-4EDA-B929-30E785A16B06}"/>
              </a:ext>
            </a:extLst>
          </p:cNvPr>
          <p:cNvSpPr txBox="1"/>
          <p:nvPr/>
        </p:nvSpPr>
        <p:spPr>
          <a:xfrm>
            <a:off x="4880251" y="6138606"/>
            <a:ext cx="2431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rgbClr val="369438"/>
                </a:solidFill>
              </a:rPr>
              <a:t>ЗЕЛЕНА ВАРТА</a:t>
            </a:r>
            <a:endParaRPr lang="ru-RU" sz="2800" b="1" dirty="0">
              <a:solidFill>
                <a:srgbClr val="369438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577D781-2DBE-4690-B878-AC6FE0A851F9}"/>
              </a:ext>
            </a:extLst>
          </p:cNvPr>
          <p:cNvSpPr txBox="1"/>
          <p:nvPr/>
        </p:nvSpPr>
        <p:spPr>
          <a:xfrm>
            <a:off x="5082806" y="4147189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ПІДРОЗДІЛИ ДСОД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FEFCA54-6B87-4F86-A9EC-4C02B15530E1}"/>
              </a:ext>
            </a:extLst>
          </p:cNvPr>
          <p:cNvSpPr txBox="1"/>
          <p:nvPr/>
        </p:nvSpPr>
        <p:spPr>
          <a:xfrm>
            <a:off x="2115263" y="3289300"/>
            <a:ext cx="199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Скорочення підрозділів</a:t>
            </a:r>
            <a:endParaRPr lang="ru-RU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7D9CAF5-C718-4F2B-9CE6-126BB69B5C07}"/>
              </a:ext>
            </a:extLst>
          </p:cNvPr>
          <p:cNvSpPr txBox="1"/>
          <p:nvPr/>
        </p:nvSpPr>
        <p:spPr>
          <a:xfrm>
            <a:off x="8043004" y="3267272"/>
            <a:ext cx="199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Скорочення підрозділів</a:t>
            </a:r>
            <a:endParaRPr lang="ru-RU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AC7EAD3-CB62-41A4-8C4C-823C564D8A26}"/>
              </a:ext>
            </a:extLst>
          </p:cNvPr>
          <p:cNvSpPr txBox="1"/>
          <p:nvPr/>
        </p:nvSpPr>
        <p:spPr>
          <a:xfrm>
            <a:off x="6080679" y="2686085"/>
            <a:ext cx="199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Скорочення підрозділів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6047546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A370F7-02BE-4C17-992C-6178B4FF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0"/>
            <a:ext cx="5957455" cy="6858002"/>
          </a:xfrm>
          <a:prstGeom prst="rect">
            <a:avLst/>
          </a:prstGeom>
        </p:spPr>
      </p:pic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E66B710D-B305-480A-8A56-FB9EEEF4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C6057F-3E08-4096-B607-29F64D134859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ЗЕЛЕНИЙ ВАРТОВИЙ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C2AD56-0931-4685-AF43-EA9449A4ABAE}"/>
              </a:ext>
            </a:extLst>
          </p:cNvPr>
          <p:cNvSpPr txBox="1"/>
          <p:nvPr/>
        </p:nvSpPr>
        <p:spPr>
          <a:xfrm>
            <a:off x="489533" y="1430535"/>
            <a:ext cx="407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МІСЦЕВЕ САМОВРЯДУВАННЯ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6BC79B-5088-446D-B283-5EB7B97CDD4C}"/>
              </a:ext>
            </a:extLst>
          </p:cNvPr>
          <p:cNvSpPr txBox="1"/>
          <p:nvPr/>
        </p:nvSpPr>
        <p:spPr>
          <a:xfrm>
            <a:off x="7747931" y="143941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ДС ОД</a:t>
            </a:r>
            <a:endParaRPr lang="ru-RU" sz="2400" b="1" dirty="0">
              <a:solidFill>
                <a:srgbClr val="36943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DF0ADF-2FA0-4607-9626-1C1812B0A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912863"/>
            <a:ext cx="4444069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A5370A-6A6C-486A-A771-47022F775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47931" y="1912863"/>
            <a:ext cx="4444069" cy="4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0A776BE-5BD0-4DA1-B159-A96B496567AB}"/>
              </a:ext>
            </a:extLst>
          </p:cNvPr>
          <p:cNvSpPr txBox="1"/>
          <p:nvPr/>
        </p:nvSpPr>
        <p:spPr>
          <a:xfrm>
            <a:off x="325514" y="2204167"/>
            <a:ext cx="52504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Підбирає кандидата </a:t>
            </a:r>
            <a:r>
              <a:rPr lang="uk-UA" sz="2000" dirty="0"/>
              <a:t>на зеленого вартового</a:t>
            </a:r>
          </a:p>
          <a:p>
            <a:pPr>
              <a:buClr>
                <a:srgbClr val="369438"/>
              </a:buClr>
            </a:pPr>
            <a:r>
              <a:rPr lang="uk-UA" sz="2000" dirty="0"/>
              <a:t>      з місцевих екологічних активістів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Оплачує </a:t>
            </a:r>
            <a:r>
              <a:rPr lang="uk-UA" sz="2000" dirty="0"/>
              <a:t>навчання та сертифікацію,</a:t>
            </a:r>
          </a:p>
          <a:p>
            <a:pPr>
              <a:buClr>
                <a:srgbClr val="369438"/>
              </a:buClr>
            </a:pPr>
            <a:r>
              <a:rPr lang="uk-UA" sz="2000" dirty="0"/>
              <a:t>      форму та винагороду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К</a:t>
            </a:r>
            <a:r>
              <a:rPr lang="ru-RU" sz="2000" b="1" dirty="0"/>
              <a:t>онтролює</a:t>
            </a:r>
            <a:r>
              <a:rPr lang="ru-RU" sz="2000" dirty="0"/>
              <a:t> діяльність</a:t>
            </a:r>
            <a:endParaRPr lang="uk-UA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A36E9-4E61-46D2-9946-1344CB003748}"/>
              </a:ext>
            </a:extLst>
          </p:cNvPr>
          <p:cNvSpPr txBox="1"/>
          <p:nvPr/>
        </p:nvSpPr>
        <p:spPr>
          <a:xfrm>
            <a:off x="6796556" y="2204167"/>
            <a:ext cx="50699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dirty="0"/>
              <a:t>Формує </a:t>
            </a:r>
            <a:r>
              <a:rPr lang="uk-UA" sz="2000" b="1" dirty="0"/>
              <a:t>функціональні обов</a:t>
            </a:r>
            <a:r>
              <a:rPr lang="en-US" sz="2000" b="1" dirty="0"/>
              <a:t>’</a:t>
            </a:r>
            <a:r>
              <a:rPr lang="uk-UA" sz="2000" b="1" dirty="0"/>
              <a:t>язки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dirty="0"/>
              <a:t>Формує </a:t>
            </a:r>
            <a:r>
              <a:rPr lang="uk-UA" sz="2000" b="1" dirty="0"/>
              <a:t>умови</a:t>
            </a:r>
            <a:r>
              <a:rPr lang="uk-UA" sz="2000" dirty="0"/>
              <a:t> конкурсного </a:t>
            </a:r>
            <a:r>
              <a:rPr lang="uk-UA" sz="2000" b="1" dirty="0"/>
              <a:t>відбору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Здійснює підготовку </a:t>
            </a:r>
            <a:r>
              <a:rPr lang="uk-UA" sz="2000" dirty="0"/>
              <a:t>та перепідготовку зеленого вартового</a:t>
            </a:r>
          </a:p>
          <a:p>
            <a:pPr>
              <a:buClr>
                <a:srgbClr val="369438"/>
              </a:buClr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Видає сертифікат </a:t>
            </a:r>
            <a:r>
              <a:rPr lang="uk-UA" sz="2000" dirty="0"/>
              <a:t>за підсумками підготовки та перепідготовки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dirty="0"/>
              <a:t>Здійснює </a:t>
            </a:r>
            <a:r>
              <a:rPr lang="uk-UA" sz="2000" b="1" dirty="0"/>
              <a:t>нагляд за діяльністю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Розробляє і наглядає</a:t>
            </a:r>
            <a:r>
              <a:rPr lang="uk-UA" sz="2000" dirty="0"/>
              <a:t> за правилами зеленої варти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pic>
        <p:nvPicPr>
          <p:cNvPr id="17" name="Рисунок 24">
            <a:extLst>
              <a:ext uri="{FF2B5EF4-FFF2-40B4-BE49-F238E27FC236}">
                <a16:creationId xmlns="" xmlns:a16="http://schemas.microsoft.com/office/drawing/2014/main" id="{538BAFB4-B8BE-4320-A25B-FC1BAF2CB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088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E2254D-6F51-4CE8-A9C0-1D642536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6014669" cy="6858002"/>
          </a:xfrm>
          <a:prstGeom prst="rect">
            <a:avLst/>
          </a:prstGeom>
        </p:spPr>
      </p:pic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B7903AE9-DD96-4C5A-B324-13C3BAEF2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251384-ED73-483D-807E-F3E9ABDFB056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МОЖЕ КОНТРОЛЮВАТИ?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24">
            <a:extLst>
              <a:ext uri="{FF2B5EF4-FFF2-40B4-BE49-F238E27FC236}">
                <a16:creationId xmlns="" xmlns:a16="http://schemas.microsoft.com/office/drawing/2014/main" id="{A7E7C16F-096E-4B99-A6D0-7548460FB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25691D-333F-4674-80E2-8AE16E36FC8F}"/>
              </a:ext>
            </a:extLst>
          </p:cNvPr>
          <p:cNvSpPr txBox="1"/>
          <p:nvPr/>
        </p:nvSpPr>
        <p:spPr>
          <a:xfrm>
            <a:off x="1524000" y="2738634"/>
            <a:ext cx="2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ЗЕЛЕНИЙ ВАРТОВИЙ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7C4B37-A08B-440A-A767-604863554AFE}"/>
              </a:ext>
            </a:extLst>
          </p:cNvPr>
          <p:cNvSpPr txBox="1"/>
          <p:nvPr/>
        </p:nvSpPr>
        <p:spPr>
          <a:xfrm>
            <a:off x="7610465" y="2738634"/>
            <a:ext cx="345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ДЕРЖАВНИЙ ІНСПЕКТОР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AE28012-D811-4ECF-8DA4-3A629026FEE2}"/>
              </a:ext>
            </a:extLst>
          </p:cNvPr>
          <p:cNvSpPr txBox="1"/>
          <p:nvPr/>
        </p:nvSpPr>
        <p:spPr>
          <a:xfrm>
            <a:off x="346364" y="3284586"/>
            <a:ext cx="5304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Особисте присадибне господарство </a:t>
            </a:r>
            <a:r>
              <a:rPr lang="uk-UA" sz="2000" dirty="0"/>
              <a:t>з дозволу господаря, Або виклик інспектора ДСОД</a:t>
            </a:r>
            <a:r>
              <a:rPr lang="en-US" sz="2000" dirty="0"/>
              <a:t>/</a:t>
            </a:r>
            <a:r>
              <a:rPr lang="uk-UA" sz="2000" dirty="0"/>
              <a:t>поліцейського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dirty="0"/>
              <a:t>Місця </a:t>
            </a:r>
            <a:r>
              <a:rPr lang="uk-UA" sz="2000" b="1" dirty="0"/>
              <a:t>громадського користування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Землі громади </a:t>
            </a:r>
            <a:r>
              <a:rPr lang="uk-UA" sz="2000" dirty="0"/>
              <a:t>(сіножаті, пасовища, тощо)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69A66E-78ED-4790-950C-F21D91BBC54D}"/>
              </a:ext>
            </a:extLst>
          </p:cNvPr>
          <p:cNvSpPr txBox="1"/>
          <p:nvPr/>
        </p:nvSpPr>
        <p:spPr>
          <a:xfrm>
            <a:off x="6429011" y="3284585"/>
            <a:ext cx="5048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Підприємства і установи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Органи місцевого самоврядування, </a:t>
            </a:r>
            <a:r>
              <a:rPr lang="uk-UA" sz="2000" dirty="0"/>
              <a:t>зокрема ОТГ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Діяльність </a:t>
            </a:r>
            <a:r>
              <a:rPr lang="uk-UA" sz="2000" dirty="0"/>
              <a:t>зеленої варти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3E7C04-8EC9-4AB6-AC8B-116E28DDA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02" y="1529044"/>
            <a:ext cx="1100464" cy="11031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F2D0F8-B3F2-4EAD-9B69-5B3C6D8F7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03" y="1525914"/>
            <a:ext cx="1100464" cy="11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4117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D9F784D-73CF-4873-B514-D39A83324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94" y="3738934"/>
            <a:ext cx="4353243" cy="11065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42" y="518849"/>
            <a:ext cx="987425" cy="7418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" y="216994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ДЕРЖАВНА </a:t>
            </a:r>
            <a:r>
              <a:rPr lang="ru-RU" sz="2800" b="1" dirty="0">
                <a:solidFill>
                  <a:schemeClr val="bg1"/>
                </a:solidFill>
              </a:rPr>
              <a:t>СЛУЖБА ОХОРОНИ ДОВКІЛЛЯ 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4" y="196415"/>
            <a:ext cx="517187" cy="581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E3578E4-F9CE-44CC-BDD0-7A63B388D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79" y="5213977"/>
            <a:ext cx="4843815" cy="830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090EA9-C251-47CB-AC30-B193EFF5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2311674"/>
            <a:ext cx="4353243" cy="1106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89ADEC2-7F0B-4CB5-9C03-1B259BFF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71" y="974886"/>
            <a:ext cx="4624259" cy="1016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8766251-8D6C-4333-8EAB-84E82EA8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10" y="2271119"/>
            <a:ext cx="4266833" cy="9642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8F7395D-BFD6-47D3-98A8-0F6F788F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549853"/>
            <a:ext cx="4060698" cy="13209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DC50927-2655-40D7-BB0D-8E62E61B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5150955"/>
            <a:ext cx="4843813" cy="8940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4F6ADD5-8433-4748-AF79-407DBF226C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97" y="1844463"/>
            <a:ext cx="4070607" cy="40021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69A97A-69ED-4C70-BAFA-FDF77821C4AF}"/>
              </a:ext>
            </a:extLst>
          </p:cNvPr>
          <p:cNvSpPr txBox="1"/>
          <p:nvPr/>
        </p:nvSpPr>
        <p:spPr>
          <a:xfrm>
            <a:off x="3662319" y="1045888"/>
            <a:ext cx="462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ДЕРЖАВНА СЛУЖБА ОХОРОНИ </a:t>
            </a:r>
            <a:endParaRPr lang="en-US" sz="1600" b="1" dirty="0"/>
          </a:p>
          <a:p>
            <a:pPr algn="ctr"/>
            <a:r>
              <a:rPr lang="ru-RU" sz="1600" b="1" dirty="0"/>
              <a:t>ДОВКІЛЛЯ (</a:t>
            </a:r>
            <a:r>
              <a:rPr lang="uk-UA" sz="1600" b="1" dirty="0"/>
              <a:t>ДЕРЖАВНА ПРИРОДООХОРОННА СЛУЖБА) </a:t>
            </a:r>
            <a:r>
              <a:rPr lang="ru-RU" sz="1600" b="1" dirty="0"/>
              <a:t>– НОВИЙ ПРАВООХОРОННИЙ ОРГАН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CEA55C1-A69B-46AA-AABA-B85CF8240729}"/>
              </a:ext>
            </a:extLst>
          </p:cNvPr>
          <p:cNvSpPr txBox="1"/>
          <p:nvPr/>
        </p:nvSpPr>
        <p:spPr>
          <a:xfrm>
            <a:off x="7902227" y="2330376"/>
            <a:ext cx="3513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/>
              <a:t>ВІД ХАОТИЧНИХ ПЕРЕВІРОК – </a:t>
            </a:r>
            <a:endParaRPr lang="en-US" sz="1600" b="1" dirty="0"/>
          </a:p>
          <a:p>
            <a:r>
              <a:rPr lang="uk-UA" sz="1600" b="1" dirty="0"/>
              <a:t>ДО РИЗИК-ОРІЄНТОВАНОГО МЕТОДУ </a:t>
            </a:r>
            <a:endParaRPr lang="en-US" sz="1600" b="1" dirty="0"/>
          </a:p>
          <a:p>
            <a:r>
              <a:rPr lang="uk-UA" sz="1600" b="1" dirty="0"/>
              <a:t>ЗДІЙСНЕННЯ КОНТРОЛЮ </a:t>
            </a:r>
            <a:endParaRPr lang="en-US" sz="1600" b="1" dirty="0"/>
          </a:p>
          <a:p>
            <a:r>
              <a:rPr lang="uk-UA" sz="1600" b="1" dirty="0"/>
              <a:t>ЗА ПІДПРИЄМСТВАМИ</a:t>
            </a:r>
            <a:endParaRPr lang="ru-RU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48624C-33DE-4EE9-AF7D-969F42FEB789}"/>
              </a:ext>
            </a:extLst>
          </p:cNvPr>
          <p:cNvSpPr txBox="1"/>
          <p:nvPr/>
        </p:nvSpPr>
        <p:spPr>
          <a:xfrm>
            <a:off x="8131304" y="3768253"/>
            <a:ext cx="351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ДСОД (ДЕРЖЕКОБЕЗПЕКА) ЗМОЖЕ БРАТИ УЧАСТЬ </a:t>
            </a:r>
            <a:r>
              <a:rPr lang="uk-UA" sz="1600" b="1" dirty="0"/>
              <a:t>У</a:t>
            </a:r>
            <a:r>
              <a:rPr lang="ru-RU" sz="1600" b="1" dirty="0"/>
              <a:t> КРИМІНАЛЬНИХ ПРОВАДЖЕННЯХ В ЯКОСТІ ПОТЕРПІЛОГО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1881BF-AA3A-4C5A-8C3F-84A7AE04331C}"/>
              </a:ext>
            </a:extLst>
          </p:cNvPr>
          <p:cNvSpPr txBox="1"/>
          <p:nvPr/>
        </p:nvSpPr>
        <p:spPr>
          <a:xfrm>
            <a:off x="7338979" y="5182813"/>
            <a:ext cx="351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ЕКОЛОГІЧНИЙ МОНІТОРИНГ – НЕВІД’ЄМНА ЧАСТИНА ПРИРОДООХОРОННОГО НАГЛЯДУ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1795056-3FD7-45B1-9204-EADC6AD67355}"/>
              </a:ext>
            </a:extLst>
          </p:cNvPr>
          <p:cNvSpPr txBox="1"/>
          <p:nvPr/>
        </p:nvSpPr>
        <p:spPr>
          <a:xfrm>
            <a:off x="2309056" y="5182812"/>
            <a:ext cx="2543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/>
              <a:t>ЗЕЛЕНА ВАРТА – РЕАЛЬНА </a:t>
            </a:r>
            <a:endParaRPr lang="en-US" sz="1600" b="1" dirty="0"/>
          </a:p>
          <a:p>
            <a:pPr algn="r"/>
            <a:r>
              <a:rPr lang="uk-UA" sz="1600" b="1" dirty="0"/>
              <a:t>ОХОРОНА ДОВКІЛЛЯ </a:t>
            </a:r>
            <a:endParaRPr lang="en-US" sz="1600" b="1" dirty="0"/>
          </a:p>
          <a:p>
            <a:pPr algn="r"/>
            <a:r>
              <a:rPr lang="uk-UA" sz="1600" b="1" dirty="0"/>
              <a:t>МІСЦЕВИХ ГРОМАД (ОТГ)</a:t>
            </a:r>
            <a:endParaRPr lang="ru-RU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F0F54B-FC51-417B-BA98-87AF45D60DE7}"/>
              </a:ext>
            </a:extLst>
          </p:cNvPr>
          <p:cNvSpPr txBox="1"/>
          <p:nvPr/>
        </p:nvSpPr>
        <p:spPr>
          <a:xfrm>
            <a:off x="49510" y="3687596"/>
            <a:ext cx="4011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ОБ’ЄДНАНІ ТЕРИТОРІАЛЬНІ ГРОМАДИ </a:t>
            </a:r>
          </a:p>
          <a:p>
            <a:pPr algn="r"/>
            <a:r>
              <a:rPr lang="ru-RU" sz="1600" b="1" dirty="0"/>
              <a:t>В ПРОЦЕСІ ДЕЦЕНТРАЛІЗАЦІЇ ОТРИМУЮТЬ </a:t>
            </a:r>
          </a:p>
          <a:p>
            <a:pPr algn="r"/>
            <a:r>
              <a:rPr lang="ru-RU" sz="1600" b="1" dirty="0"/>
              <a:t>РЕАЛЬНІ </a:t>
            </a:r>
            <a:r>
              <a:rPr lang="uk-UA" sz="1600" b="1" dirty="0"/>
              <a:t> </a:t>
            </a:r>
            <a:r>
              <a:rPr lang="ru-RU" sz="1600" b="1" dirty="0"/>
              <a:t>ПРАВА ТА ІНСТРУМЕНТИ НАГЛЯДУ ЗА </a:t>
            </a:r>
            <a:r>
              <a:rPr lang="uk-UA" sz="1600" b="1" dirty="0"/>
              <a:t>ОХОРОНОЮ ДОВКІЛЛЯ</a:t>
            </a:r>
            <a:endParaRPr lang="ru-RU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0C2C71D-2C24-4F04-8A4D-502E3C0A8EDD}"/>
              </a:ext>
            </a:extLst>
          </p:cNvPr>
          <p:cNvSpPr txBox="1"/>
          <p:nvPr/>
        </p:nvSpPr>
        <p:spPr>
          <a:xfrm>
            <a:off x="1845515" y="2530100"/>
            <a:ext cx="2389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ОСНОВНИЙ ПРИНЦИП – </a:t>
            </a:r>
            <a:endParaRPr lang="en-US" sz="1600" b="1" dirty="0"/>
          </a:p>
          <a:p>
            <a:pPr algn="r"/>
            <a:r>
              <a:rPr lang="ru-RU" sz="1600" b="1" dirty="0"/>
              <a:t>ЗАБРУДНЮВАЧ ПЛАТИТЬ</a:t>
            </a:r>
          </a:p>
        </p:txBody>
      </p:sp>
    </p:spTree>
    <p:extLst>
      <p:ext uri="{BB962C8B-B14F-4D97-AF65-F5344CB8AC3E}">
        <p14:creationId xmlns:p14="http://schemas.microsoft.com/office/powerpoint/2010/main" val="3838781148"/>
      </p:ext>
    </p:extLst>
  </p:cSld>
  <p:clrMapOvr>
    <a:masterClrMapping/>
  </p:clrMapOvr>
  <p:transition xmlns:p14="http://schemas.microsoft.com/office/powerpoint/2010/main"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8DC9AD-565F-47E0-A9A5-08E8BBCA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6014669" cy="6858002"/>
          </a:xfrm>
          <a:prstGeom prst="rect">
            <a:avLst/>
          </a:prstGeom>
        </p:spPr>
      </p:pic>
      <p:pic>
        <p:nvPicPr>
          <p:cNvPr id="7" name="Рисунок 23">
            <a:extLst>
              <a:ext uri="{FF2B5EF4-FFF2-40B4-BE49-F238E27FC236}">
                <a16:creationId xmlns="" xmlns:a16="http://schemas.microsoft.com/office/drawing/2014/main" id="{33AAB47B-52F7-4C38-A569-61E4B8272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ED27B1-5603-46A9-A94E-DF662DAAC0B7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ФІНАНСУВАННЯ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24">
            <a:extLst>
              <a:ext uri="{FF2B5EF4-FFF2-40B4-BE49-F238E27FC236}">
                <a16:creationId xmlns="" xmlns:a16="http://schemas.microsoft.com/office/drawing/2014/main" id="{A9D4F843-5FF9-4327-BF96-F7FCA121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40E61D-399C-4E84-AA0D-902F82C12DB2}"/>
              </a:ext>
            </a:extLst>
          </p:cNvPr>
          <p:cNvSpPr txBox="1"/>
          <p:nvPr/>
        </p:nvSpPr>
        <p:spPr>
          <a:xfrm>
            <a:off x="1524000" y="2281434"/>
            <a:ext cx="210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ЗЕЛЕНА ВАРТА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664907-B443-43E6-B061-AA021D754049}"/>
              </a:ext>
            </a:extLst>
          </p:cNvPr>
          <p:cNvSpPr txBox="1"/>
          <p:nvPr/>
        </p:nvSpPr>
        <p:spPr>
          <a:xfrm>
            <a:off x="7610465" y="2281434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ІНСПЕКЦІЯ ДСОД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9B0D0D-558B-4FC6-A16E-71CD722A88AA}"/>
              </a:ext>
            </a:extLst>
          </p:cNvPr>
          <p:cNvSpPr txBox="1"/>
          <p:nvPr/>
        </p:nvSpPr>
        <p:spPr>
          <a:xfrm>
            <a:off x="346364" y="2882806"/>
            <a:ext cx="5304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dirty="0"/>
              <a:t>Бюджет</a:t>
            </a:r>
            <a:r>
              <a:rPr lang="uk-UA" sz="2000" b="1" dirty="0"/>
              <a:t> місцевого самоврядування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Фонд регіонального розвитку</a:t>
            </a:r>
            <a:r>
              <a:rPr lang="uk-UA" sz="2000" dirty="0"/>
              <a:t>, екологія у відповідності до екологічної програми (стратегії)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89D0F7-9EDE-49C8-8D4C-7188C5597B77}"/>
              </a:ext>
            </a:extLst>
          </p:cNvPr>
          <p:cNvSpPr txBox="1"/>
          <p:nvPr/>
        </p:nvSpPr>
        <p:spPr>
          <a:xfrm>
            <a:off x="6429011" y="2882805"/>
            <a:ext cx="504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Держбюджет</a:t>
            </a:r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2000" b="1" dirty="0"/>
          </a:p>
          <a:p>
            <a:pPr marL="285750" indent="-28575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2000" b="1" dirty="0"/>
              <a:t>Позабюджетні фонди</a:t>
            </a:r>
            <a:endParaRPr lang="uk-UA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9DC4219-361A-4A2D-B645-E2093F487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96" y="1330717"/>
            <a:ext cx="1261875" cy="1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77261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62A475-74A9-444F-B77C-7661E07A8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6014669" cy="6858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6724CA-D234-490B-B4F9-E7A3CEDEDE06}"/>
              </a:ext>
            </a:extLst>
          </p:cNvPr>
          <p:cNvSpPr txBox="1"/>
          <p:nvPr/>
        </p:nvSpPr>
        <p:spPr>
          <a:xfrm>
            <a:off x="1524000" y="632741"/>
            <a:ext cx="2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ЗЕЛЕНИЙ ВАРТОВИЙ</a:t>
            </a:r>
            <a:endParaRPr lang="ru-RU" sz="2400" b="1" dirty="0">
              <a:solidFill>
                <a:srgbClr val="36943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C66E4F-79E4-411C-B712-EB4EA3BB9060}"/>
              </a:ext>
            </a:extLst>
          </p:cNvPr>
          <p:cNvSpPr txBox="1"/>
          <p:nvPr/>
        </p:nvSpPr>
        <p:spPr>
          <a:xfrm>
            <a:off x="7610465" y="632741"/>
            <a:ext cx="256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ІНСПЕКТОР ДС ОД</a:t>
            </a:r>
            <a:endParaRPr lang="ru-RU" sz="2400" b="1" dirty="0">
              <a:solidFill>
                <a:srgbClr val="36943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EAF9B6-6C63-4DC0-B817-3299A948D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123146"/>
            <a:ext cx="4444069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35A2DF4-6588-4DF2-93C4-6CE708B84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747931" y="1123146"/>
            <a:ext cx="4444069" cy="45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83072F-D27F-4B86-89D6-832280238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4249"/>
            <a:ext cx="2987523" cy="9396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48F82D-EB6C-48E3-98B7-3663B61221A1}"/>
              </a:ext>
            </a:extLst>
          </p:cNvPr>
          <p:cNvSpPr txBox="1"/>
          <p:nvPr/>
        </p:nvSpPr>
        <p:spPr>
          <a:xfrm>
            <a:off x="1658651" y="1768790"/>
            <a:ext cx="279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Представник місцевого</a:t>
            </a:r>
          </a:p>
          <a:p>
            <a:pPr algn="ctr"/>
            <a:r>
              <a:rPr lang="uk-UA" sz="2000" b="1" dirty="0"/>
              <a:t>самоврядування</a:t>
            </a:r>
            <a:endParaRPr lang="ru-RU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189D7E-4BBC-45A8-B8A9-76ECDFBA8378}"/>
              </a:ext>
            </a:extLst>
          </p:cNvPr>
          <p:cNvSpPr txBox="1"/>
          <p:nvPr/>
        </p:nvSpPr>
        <p:spPr>
          <a:xfrm>
            <a:off x="2364357" y="2853734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Може викликати</a:t>
            </a:r>
            <a:endParaRPr lang="ru-RU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E3FEA4-B398-4C3D-901B-BFF5E93DD99A}"/>
              </a:ext>
            </a:extLst>
          </p:cNvPr>
          <p:cNvSpPr txBox="1"/>
          <p:nvPr/>
        </p:nvSpPr>
        <p:spPr>
          <a:xfrm>
            <a:off x="2364357" y="3392543"/>
            <a:ext cx="20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Інспектора ДСОД</a:t>
            </a:r>
            <a:endParaRPr lang="ru-RU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D06E0E-34BC-4007-8A54-BE0FE52AAAA4}"/>
              </a:ext>
            </a:extLst>
          </p:cNvPr>
          <p:cNvSpPr txBox="1"/>
          <p:nvPr/>
        </p:nvSpPr>
        <p:spPr>
          <a:xfrm>
            <a:off x="2364357" y="3136419"/>
            <a:ext cx="181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Поліцейського</a:t>
            </a:r>
            <a:endParaRPr lang="ru-RU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08FEE1D-698A-43AE-986B-7FB756A78700}"/>
              </a:ext>
            </a:extLst>
          </p:cNvPr>
          <p:cNvSpPr txBox="1"/>
          <p:nvPr/>
        </p:nvSpPr>
        <p:spPr>
          <a:xfrm>
            <a:off x="2372237" y="4080045"/>
            <a:ext cx="193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Може накласти </a:t>
            </a:r>
          </a:p>
          <a:p>
            <a:r>
              <a:rPr lang="uk-UA" sz="2000" b="1" dirty="0"/>
              <a:t>адмінштраф</a:t>
            </a:r>
            <a:endParaRPr lang="ru-RU" sz="20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0446662-C336-4FAE-934D-187237298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94" y="2853734"/>
            <a:ext cx="820590" cy="8225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E0F3C48-C4FE-4120-AC4A-EA000F679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21" y="3997090"/>
            <a:ext cx="864913" cy="8670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91DCAF5-BB5E-4C87-8563-EEC161E6B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77" y="1537073"/>
            <a:ext cx="2987523" cy="93960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B022DB-B2BE-4693-BD49-B355D7CFE612}"/>
              </a:ext>
            </a:extLst>
          </p:cNvPr>
          <p:cNvSpPr txBox="1"/>
          <p:nvPr/>
        </p:nvSpPr>
        <p:spPr>
          <a:xfrm>
            <a:off x="8101490" y="1641614"/>
            <a:ext cx="2227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/>
              <a:t>Держслужбовець,</a:t>
            </a:r>
          </a:p>
          <a:p>
            <a:pPr algn="ctr"/>
            <a:r>
              <a:rPr lang="uk-UA" sz="2000" b="1" dirty="0"/>
              <a:t>правоохоронець</a:t>
            </a:r>
            <a:endParaRPr lang="ru-RU" sz="20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2437E84-94A1-4465-BC66-5010F804C72D}"/>
              </a:ext>
            </a:extLst>
          </p:cNvPr>
          <p:cNvSpPr txBox="1"/>
          <p:nvPr/>
        </p:nvSpPr>
        <p:spPr>
          <a:xfrm>
            <a:off x="8692503" y="2761485"/>
            <a:ext cx="248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Має збро</a:t>
            </a:r>
            <a:r>
              <a:rPr lang="uk-UA" sz="2000" dirty="0"/>
              <a:t>ю та право </a:t>
            </a:r>
          </a:p>
          <a:p>
            <a:r>
              <a:rPr lang="uk-UA" sz="2000" dirty="0"/>
              <a:t>на її застосування</a:t>
            </a:r>
            <a:endParaRPr lang="ru-RU" sz="2000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BBE0EDF-6020-46B9-ABF6-F457E25AE0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62" y="2798460"/>
            <a:ext cx="820588" cy="82257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658679D-8D5C-4207-8211-0B0C597867E5}"/>
              </a:ext>
            </a:extLst>
          </p:cNvPr>
          <p:cNvSpPr txBox="1"/>
          <p:nvPr/>
        </p:nvSpPr>
        <p:spPr>
          <a:xfrm>
            <a:off x="8731831" y="3799975"/>
            <a:ext cx="1760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Може скласти</a:t>
            </a:r>
          </a:p>
          <a:p>
            <a:r>
              <a:rPr lang="uk-UA" sz="2000" b="1" dirty="0"/>
              <a:t>протокол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3FAE6D6-654D-4272-AA96-AC81B790BB92}"/>
              </a:ext>
            </a:extLst>
          </p:cNvPr>
          <p:cNvSpPr txBox="1"/>
          <p:nvPr/>
        </p:nvSpPr>
        <p:spPr>
          <a:xfrm>
            <a:off x="8731831" y="4858513"/>
            <a:ext cx="229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Може </a:t>
            </a:r>
            <a:r>
              <a:rPr lang="uk-UA" sz="2000" b="1" dirty="0"/>
              <a:t>виступати</a:t>
            </a:r>
            <a:r>
              <a:rPr lang="uk-UA" sz="2000" dirty="0"/>
              <a:t> потерпілою</a:t>
            </a:r>
          </a:p>
          <a:p>
            <a:r>
              <a:rPr lang="uk-UA" sz="2000" dirty="0"/>
              <a:t>Стороною </a:t>
            </a:r>
            <a:r>
              <a:rPr lang="uk-UA" sz="2000" b="1" dirty="0"/>
              <a:t>в суді</a:t>
            </a:r>
            <a:endParaRPr lang="ru-RU" sz="2000" b="1" dirty="0"/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AF31294-4A3E-4A00-8B58-4F2953EBDD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62" y="3874938"/>
            <a:ext cx="820588" cy="8225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5B347F3A-0351-4C8E-9A4C-885C95354F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62" y="4951415"/>
            <a:ext cx="820589" cy="8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0922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0889D-D177-45A1-B47B-C8FAA665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8" y="1609998"/>
            <a:ext cx="2601623" cy="4620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9DCF56-E2B6-47E4-B1F4-B3A60F1D8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6" y="2871216"/>
            <a:ext cx="2388464" cy="1767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B9E4DD-A399-4EA7-BA46-D9F1390407A1}"/>
              </a:ext>
            </a:extLst>
          </p:cNvPr>
          <p:cNvSpPr txBox="1"/>
          <p:nvPr/>
        </p:nvSpPr>
        <p:spPr>
          <a:xfrm>
            <a:off x="1545404" y="6301139"/>
            <a:ext cx="321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9438"/>
                </a:solidFill>
              </a:rPr>
              <a:t>ГРОМАДСЬКИЙ ЕКОІНСПЕКТОР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5D0DE4-81F7-4CAD-A1CB-D745EE0BDC4D}"/>
              </a:ext>
            </a:extLst>
          </p:cNvPr>
          <p:cNvSpPr txBox="1"/>
          <p:nvPr/>
        </p:nvSpPr>
        <p:spPr>
          <a:xfrm>
            <a:off x="6457906" y="6301139"/>
            <a:ext cx="435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69438"/>
                </a:solidFill>
              </a:rPr>
              <a:t>ПРАЦІВНИК ПРИ МІСЦЕВИХ ОРГАНАХ (ОТГ)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1E95D6-9F4C-48F9-98E6-3614766B6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3" y="1340980"/>
            <a:ext cx="2550562" cy="4956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1CB8A7D-EA31-43ED-A170-2794CE74B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14" y="1091266"/>
            <a:ext cx="2411811" cy="1418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639A80-8319-4B04-9E8F-FCF59AF25A26}"/>
              </a:ext>
            </a:extLst>
          </p:cNvPr>
          <p:cNvSpPr txBox="1"/>
          <p:nvPr/>
        </p:nvSpPr>
        <p:spPr>
          <a:xfrm>
            <a:off x="9772650" y="2309336"/>
            <a:ext cx="1668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369438"/>
                </a:solidFill>
              </a:rPr>
              <a:t>МАЄ ПРАВО </a:t>
            </a:r>
          </a:p>
          <a:p>
            <a:r>
              <a:rPr lang="ru-RU" b="1" dirty="0">
                <a:solidFill>
                  <a:srgbClr val="369438"/>
                </a:solidFill>
              </a:rPr>
              <a:t>НАКЛАДАТИ </a:t>
            </a:r>
          </a:p>
          <a:p>
            <a:r>
              <a:rPr lang="ru-RU" b="1" dirty="0">
                <a:solidFill>
                  <a:srgbClr val="369438"/>
                </a:solidFill>
              </a:rPr>
              <a:t>АДМІНШТРАФ</a:t>
            </a:r>
            <a:r>
              <a:rPr lang="ru-RU" dirty="0">
                <a:solidFill>
                  <a:srgbClr val="369438"/>
                </a:solidFill>
              </a:rPr>
              <a:t> </a:t>
            </a:r>
          </a:p>
        </p:txBody>
      </p:sp>
      <p:pic>
        <p:nvPicPr>
          <p:cNvPr id="22" name="Рисунок 23">
            <a:extLst>
              <a:ext uri="{FF2B5EF4-FFF2-40B4-BE49-F238E27FC236}">
                <a16:creationId xmlns="" xmlns:a16="http://schemas.microsoft.com/office/drawing/2014/main" id="{295E6B7B-AA43-4403-A6C6-B90388C94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CE04A27C-78F6-4E59-8D1F-56C95370A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462FA9A9-C2AC-40A6-B8BA-04C5C131B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59FBA9-FC71-4AC6-BC9A-3955C2225A90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ЗЕЛЕНА ВАРТА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24">
            <a:extLst>
              <a:ext uri="{FF2B5EF4-FFF2-40B4-BE49-F238E27FC236}">
                <a16:creationId xmlns="" xmlns:a16="http://schemas.microsoft.com/office/drawing/2014/main" id="{DA5101B2-BC40-422B-A7FA-71DE779E9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0DF347-8E09-420D-8D13-B8B6562AC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5888" y="2352626"/>
            <a:ext cx="10455166" cy="501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E1B75C-45BE-46A8-AF1B-4479EECB9C03}"/>
              </a:ext>
            </a:extLst>
          </p:cNvPr>
          <p:cNvSpPr txBox="1"/>
          <p:nvPr/>
        </p:nvSpPr>
        <p:spPr>
          <a:xfrm>
            <a:off x="4895888" y="1743650"/>
            <a:ext cx="221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69438"/>
                </a:solidFill>
              </a:rPr>
              <a:t>ПОКАРАННЯ:</a:t>
            </a:r>
            <a:endParaRPr lang="ru-RU" sz="2800" dirty="0">
              <a:solidFill>
                <a:srgbClr val="36943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15B6E6-104C-4F9B-8236-C077502362B3}"/>
              </a:ext>
            </a:extLst>
          </p:cNvPr>
          <p:cNvSpPr txBox="1"/>
          <p:nvPr/>
        </p:nvSpPr>
        <p:spPr>
          <a:xfrm>
            <a:off x="4935738" y="2368068"/>
            <a:ext cx="242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Усне попередження</a:t>
            </a:r>
          </a:p>
          <a:p>
            <a:endParaRPr lang="ru-RU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AF0546-2C5C-4D43-B5FA-00A7C941E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5888" y="3051393"/>
            <a:ext cx="10455166" cy="501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D9089A2-7972-45C2-A041-B08462E877FA}"/>
              </a:ext>
            </a:extLst>
          </p:cNvPr>
          <p:cNvSpPr txBox="1"/>
          <p:nvPr/>
        </p:nvSpPr>
        <p:spPr>
          <a:xfrm>
            <a:off x="4975785" y="3036311"/>
            <a:ext cx="36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Інформування керівництва ОТГ</a:t>
            </a:r>
            <a:endParaRPr lang="ru-RU" sz="2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EBCE23E-DD03-45D0-8F46-0566AD3C4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5888" y="3750160"/>
            <a:ext cx="10455166" cy="5017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4C4D0E-8D19-4460-93A3-97AD39870133}"/>
              </a:ext>
            </a:extLst>
          </p:cNvPr>
          <p:cNvSpPr txBox="1"/>
          <p:nvPr/>
        </p:nvSpPr>
        <p:spPr>
          <a:xfrm>
            <a:off x="4975785" y="3737911"/>
            <a:ext cx="299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Адміністративний штраф</a:t>
            </a:r>
            <a:endParaRPr lang="ru-RU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9447805-3C17-424A-A429-4096544FE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5888" y="4448927"/>
            <a:ext cx="10455166" cy="5017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98883D-8756-49CA-BE00-B69393D63240}"/>
              </a:ext>
            </a:extLst>
          </p:cNvPr>
          <p:cNvSpPr txBox="1"/>
          <p:nvPr/>
        </p:nvSpPr>
        <p:spPr>
          <a:xfrm>
            <a:off x="5025207" y="4487529"/>
            <a:ext cx="5470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Інформування регіонального підрозділу ДС ОД</a:t>
            </a:r>
            <a:endParaRPr lang="ru-RU" sz="2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F9CC1A-6A87-4DE6-B917-0237523DF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95888" y="5147694"/>
            <a:ext cx="10455166" cy="50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130D8D-445E-45B9-A358-B3F0FE2F81AE}"/>
              </a:ext>
            </a:extLst>
          </p:cNvPr>
          <p:cNvSpPr txBox="1"/>
          <p:nvPr/>
        </p:nvSpPr>
        <p:spPr>
          <a:xfrm>
            <a:off x="5019803" y="5177681"/>
            <a:ext cx="179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Виклик поліції</a:t>
            </a:r>
            <a:endParaRPr lang="ru-RU" sz="20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E51602D-B7C4-4123-BB33-9A345103C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62" y="1196768"/>
            <a:ext cx="2762670" cy="54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5050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F1CBB7B-D2EF-4423-B9D6-0B3F06E3E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5639001"/>
            <a:ext cx="10455166" cy="501731"/>
          </a:xfrm>
          <a:prstGeom prst="rect">
            <a:avLst/>
          </a:prstGeom>
        </p:spPr>
      </p:pic>
      <p:pic>
        <p:nvPicPr>
          <p:cNvPr id="4" name="Рисунок 23">
            <a:extLst>
              <a:ext uri="{FF2B5EF4-FFF2-40B4-BE49-F238E27FC236}">
                <a16:creationId xmlns="" xmlns:a16="http://schemas.microsoft.com/office/drawing/2014/main" id="{A9B0B790-EE53-4D55-9681-C14860789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C995AB-A080-440A-9E1F-BDB0B08E4E19}"/>
              </a:ext>
            </a:extLst>
          </p:cNvPr>
          <p:cNvSpPr txBox="1"/>
          <p:nvPr/>
        </p:nvSpPr>
        <p:spPr>
          <a:xfrm>
            <a:off x="0" y="353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ЗЕЛЕНА ВАРТА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24">
            <a:extLst>
              <a:ext uri="{FF2B5EF4-FFF2-40B4-BE49-F238E27FC236}">
                <a16:creationId xmlns="" xmlns:a16="http://schemas.microsoft.com/office/drawing/2014/main" id="{090FD1B6-1AD7-43B0-80E9-4DB4B2122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0A5805-0DAA-448B-B55B-DDA893D28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2227120"/>
            <a:ext cx="10455166" cy="501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B928CC-E89B-40F8-B2B5-19A8E98F0DDD}"/>
              </a:ext>
            </a:extLst>
          </p:cNvPr>
          <p:cNvSpPr txBox="1"/>
          <p:nvPr/>
        </p:nvSpPr>
        <p:spPr>
          <a:xfrm>
            <a:off x="4279078" y="1530065"/>
            <a:ext cx="391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369438"/>
                </a:solidFill>
              </a:rPr>
              <a:t>ПРИКЛАДИ ПОРУШЕНЬ:</a:t>
            </a:r>
            <a:endParaRPr lang="ru-RU" sz="2800" dirty="0">
              <a:solidFill>
                <a:srgbClr val="36943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9CC350-DD37-4E4A-9134-07BDD2770C9C}"/>
              </a:ext>
            </a:extLst>
          </p:cNvPr>
          <p:cNvSpPr txBox="1"/>
          <p:nvPr/>
        </p:nvSpPr>
        <p:spPr>
          <a:xfrm>
            <a:off x="4318928" y="2154483"/>
            <a:ext cx="501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Браконьєрство на мисливстві та рибальстві</a:t>
            </a:r>
            <a:endParaRPr lang="ru-RU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4C90F3-3497-49EF-A769-780759D12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2925887"/>
            <a:ext cx="10455166" cy="5017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9F1D2C-640C-43F9-8019-A9BB5A408D3A}"/>
              </a:ext>
            </a:extLst>
          </p:cNvPr>
          <p:cNvSpPr txBox="1"/>
          <p:nvPr/>
        </p:nvSpPr>
        <p:spPr>
          <a:xfrm>
            <a:off x="4358975" y="2822726"/>
            <a:ext cx="4159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Жорстке  поводження із тваринами</a:t>
            </a:r>
            <a:endParaRPr lang="ru-RU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3827DE-376D-45F2-A15F-A3300DB0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3536575"/>
            <a:ext cx="10455166" cy="5017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796270-71F7-41C7-B163-42C78CF558B6}"/>
              </a:ext>
            </a:extLst>
          </p:cNvPr>
          <p:cNvSpPr txBox="1"/>
          <p:nvPr/>
        </p:nvSpPr>
        <p:spPr>
          <a:xfrm>
            <a:off x="4358975" y="3524326"/>
            <a:ext cx="3215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Спалювання листя та трави</a:t>
            </a:r>
            <a:endParaRPr lang="ru-RU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4834C0-5F47-4559-9832-18D6245A0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4235342"/>
            <a:ext cx="10455166" cy="501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ECEA2C-1BD9-47B9-B308-35EC3AAC1EE7}"/>
              </a:ext>
            </a:extLst>
          </p:cNvPr>
          <p:cNvSpPr txBox="1"/>
          <p:nvPr/>
        </p:nvSpPr>
        <p:spPr>
          <a:xfrm>
            <a:off x="4408397" y="4273944"/>
            <a:ext cx="4608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Порушення правил землекористування</a:t>
            </a:r>
            <a:endParaRPr lang="ru-RU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E7BFB47-BF7A-4BCE-BAA8-57EB6119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078" y="4934109"/>
            <a:ext cx="10455166" cy="5017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2015087-6530-4355-8F6F-AC29956B2728}"/>
              </a:ext>
            </a:extLst>
          </p:cNvPr>
          <p:cNvSpPr txBox="1"/>
          <p:nvPr/>
        </p:nvSpPr>
        <p:spPr>
          <a:xfrm>
            <a:off x="4402993" y="4964096"/>
            <a:ext cx="657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Викидання сміття поза спеціально відведеними місцями</a:t>
            </a:r>
            <a:endParaRPr lang="ru-RU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F3A9BED-C1AA-48CB-AC38-76D73CD450F5}"/>
              </a:ext>
            </a:extLst>
          </p:cNvPr>
          <p:cNvSpPr txBox="1"/>
          <p:nvPr/>
        </p:nvSpPr>
        <p:spPr>
          <a:xfrm>
            <a:off x="4402993" y="5669661"/>
            <a:ext cx="210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Зрубання ялинок</a:t>
            </a:r>
            <a:endParaRPr lang="ru-RU" sz="20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998841E-D893-40C5-AC2C-37C6E67E1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72" y="1266598"/>
            <a:ext cx="2217949" cy="53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2434"/>
      </p:ext>
    </p:extLst>
  </p:cSld>
  <p:clrMapOvr>
    <a:masterClrMapping/>
  </p:clrMapOvr>
  <p:transition xmlns:p14="http://schemas.microsoft.com/office/powerpoint/2010/main"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>
            <a:extLst>
              <a:ext uri="{FF2B5EF4-FFF2-40B4-BE49-F238E27FC236}">
                <a16:creationId xmlns="" xmlns:a16="http://schemas.microsoft.com/office/drawing/2014/main" id="{C7277A60-3F93-4E82-99E0-A711AF65B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578"/>
            <a:ext cx="23714038" cy="742757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0F90904-122B-4D2E-B07A-8754F3C43C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4382" y="1884475"/>
          <a:ext cx="8543235" cy="33145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7745">
                  <a:extLst>
                    <a:ext uri="{9D8B030D-6E8A-4147-A177-3AD203B41FA5}">
                      <a16:colId xmlns="" xmlns:a16="http://schemas.microsoft.com/office/drawing/2014/main" val="949596325"/>
                    </a:ext>
                  </a:extLst>
                </a:gridCol>
                <a:gridCol w="2847745">
                  <a:extLst>
                    <a:ext uri="{9D8B030D-6E8A-4147-A177-3AD203B41FA5}">
                      <a16:colId xmlns="" xmlns:a16="http://schemas.microsoft.com/office/drawing/2014/main" val="2677060950"/>
                    </a:ext>
                  </a:extLst>
                </a:gridCol>
                <a:gridCol w="2847745">
                  <a:extLst>
                    <a:ext uri="{9D8B030D-6E8A-4147-A177-3AD203B41FA5}">
                      <a16:colId xmlns="" xmlns:a16="http://schemas.microsoft.com/office/drawing/2014/main" val="2174753801"/>
                    </a:ext>
                  </a:extLst>
                </a:gridCol>
              </a:tblGrid>
              <a:tr h="6996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Особисте використання довкілля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Господарське використання довкілля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207297"/>
                  </a:ext>
                </a:extLst>
              </a:tr>
              <a:tr h="87116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369438"/>
                          </a:solidFill>
                        </a:rPr>
                        <a:t>Національний рівень</a:t>
                      </a:r>
                      <a:endParaRPr lang="ru-RU" sz="2000" b="1" dirty="0">
                        <a:solidFill>
                          <a:srgbClr val="3694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ДСОД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ДСОД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44786309"/>
                  </a:ext>
                </a:extLst>
              </a:tr>
              <a:tr h="87116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369438"/>
                          </a:solidFill>
                        </a:rPr>
                        <a:t>Регіональний рівень</a:t>
                      </a:r>
                      <a:endParaRPr lang="ru-RU" sz="2000" b="1" dirty="0">
                        <a:solidFill>
                          <a:srgbClr val="3694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ДСОД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ДСОД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56118271"/>
                  </a:ext>
                </a:extLst>
              </a:tr>
              <a:tr h="871162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369438"/>
                          </a:solidFill>
                        </a:rPr>
                        <a:t>Місцевий рівень</a:t>
                      </a:r>
                      <a:endParaRPr lang="ru-RU" sz="2000" b="1" dirty="0">
                        <a:solidFill>
                          <a:srgbClr val="3694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Зелена варта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ДСОД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69244869"/>
                  </a:ext>
                </a:extLst>
              </a:tr>
            </a:tbl>
          </a:graphicData>
        </a:graphic>
      </p:graphicFrame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3E6E3685-6592-46E2-BB2E-DEA52EE39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pic>
        <p:nvPicPr>
          <p:cNvPr id="7" name="Рисунок 24">
            <a:extLst>
              <a:ext uri="{FF2B5EF4-FFF2-40B4-BE49-F238E27FC236}">
                <a16:creationId xmlns="" xmlns:a16="http://schemas.microsoft.com/office/drawing/2014/main" id="{2EAA28F1-90DC-48B6-AFAB-6E764F3C7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0F378B-1873-4733-82B9-39278C882F05}"/>
              </a:ext>
            </a:extLst>
          </p:cNvPr>
          <p:cNvSpPr txBox="1"/>
          <p:nvPr/>
        </p:nvSpPr>
        <p:spPr>
          <a:xfrm>
            <a:off x="0" y="353405"/>
            <a:ext cx="1092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МІСЦЕ ЗЕЛЕНОЇ ВАРТИ В СИСТЕМІ ОХОРОНИ ДОВКІЛЛЯ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71617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>
            <a:extLst>
              <a:ext uri="{FF2B5EF4-FFF2-40B4-BE49-F238E27FC236}">
                <a16:creationId xmlns="" xmlns:a16="http://schemas.microsoft.com/office/drawing/2014/main" id="{507EAE39-A129-4A9C-B542-C99554CED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038" y="-569578"/>
            <a:ext cx="23714038" cy="7427578"/>
          </a:xfrm>
          <a:prstGeom prst="rect">
            <a:avLst/>
          </a:prstGeom>
        </p:spPr>
      </p:pic>
      <p:pic>
        <p:nvPicPr>
          <p:cNvPr id="6" name="Рисунок 23">
            <a:extLst>
              <a:ext uri="{FF2B5EF4-FFF2-40B4-BE49-F238E27FC236}">
                <a16:creationId xmlns="" xmlns:a16="http://schemas.microsoft.com/office/drawing/2014/main" id="{EF0D8B7D-E943-4CD2-9D1F-D1565B6BB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65"/>
            <a:ext cx="10924505" cy="686626"/>
          </a:xfrm>
          <a:prstGeom prst="rect">
            <a:avLst/>
          </a:prstGeom>
        </p:spPr>
      </p:pic>
      <p:pic>
        <p:nvPicPr>
          <p:cNvPr id="7" name="Рисунок 24">
            <a:extLst>
              <a:ext uri="{FF2B5EF4-FFF2-40B4-BE49-F238E27FC236}">
                <a16:creationId xmlns="" xmlns:a16="http://schemas.microsoft.com/office/drawing/2014/main" id="{44ED6894-D517-4918-804A-9260A834B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930">
            <a:off x="10477216" y="573636"/>
            <a:ext cx="894575" cy="67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81B62F-C0A7-48FC-9F86-FE22BF9169E7}"/>
              </a:ext>
            </a:extLst>
          </p:cNvPr>
          <p:cNvSpPr txBox="1"/>
          <p:nvPr/>
        </p:nvSpPr>
        <p:spPr>
          <a:xfrm>
            <a:off x="0" y="353405"/>
            <a:ext cx="1092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ПРАВОВІ ЗАСАДИ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5E9AD5-6A1D-47F2-B45C-5473E9DE6816}"/>
              </a:ext>
            </a:extLst>
          </p:cNvPr>
          <p:cNvSpPr txBox="1"/>
          <p:nvPr/>
        </p:nvSpPr>
        <p:spPr>
          <a:xfrm>
            <a:off x="2633545" y="2165904"/>
            <a:ext cx="6924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3200" b="1" dirty="0"/>
              <a:t>Закон про місцеве самоврядування</a:t>
            </a:r>
          </a:p>
          <a:p>
            <a:pPr marL="342900" indent="-342900">
              <a:buClr>
                <a:srgbClr val="369438"/>
              </a:buClr>
              <a:buFont typeface="Arial" panose="020B0604020202020204" pitchFamily="34" charset="0"/>
              <a:buChar char="•"/>
            </a:pPr>
            <a:endParaRPr lang="uk-UA" sz="3200" b="1" dirty="0"/>
          </a:p>
          <a:p>
            <a:pPr marL="342900" indent="-342900">
              <a:buClr>
                <a:srgbClr val="369438"/>
              </a:buClr>
              <a:buFont typeface="Arial" panose="020B0604020202020204" pitchFamily="34" charset="0"/>
              <a:buChar char="•"/>
            </a:pPr>
            <a:r>
              <a:rPr lang="uk-UA" sz="3200" b="1" dirty="0"/>
              <a:t>Закон про охорону природи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73707710"/>
      </p:ext>
    </p:extLst>
  </p:cSld>
  <p:clrMapOvr>
    <a:masterClrMapping/>
  </p:clrMapOvr>
  <p:transition xmlns:p14="http://schemas.microsoft.com/office/powerpoint/2010/main"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54" y="1421264"/>
            <a:ext cx="3545143" cy="10999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05848"/>
            <a:ext cx="12192000" cy="64631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ru-RU" sz="3600" b="1" dirty="0">
                <a:solidFill>
                  <a:srgbClr val="369438"/>
                </a:solidFill>
              </a:rPr>
              <a:t>ДЯКУЄМО ЗА УВАГУ!</a:t>
            </a:r>
            <a:endParaRPr lang="uk-UA" sz="3600" b="1" dirty="0">
              <a:solidFill>
                <a:srgbClr val="36943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914400"/>
            <a:ext cx="2481495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689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3D5A83-BEB5-4D28-BD0D-C385AAE33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92214"/>
            <a:ext cx="11436928" cy="1058039"/>
          </a:xfrm>
          <a:prstGeom prst="rect">
            <a:avLst/>
          </a:prstGeom>
        </p:spPr>
      </p:pic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513A12BD-500B-4061-95BC-730011C2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105803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70DB2FA7-76B9-42B6-898D-ABE4C6ECF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40" y="800169"/>
            <a:ext cx="987425" cy="74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8C50A8-724C-43D0-A706-B78B14E4C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" y="2527314"/>
            <a:ext cx="722377" cy="7863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F50D27-A529-428D-8C23-EA76E2787CE9}"/>
              </a:ext>
            </a:extLst>
          </p:cNvPr>
          <p:cNvSpPr txBox="1"/>
          <p:nvPr/>
        </p:nvSpPr>
        <p:spPr>
          <a:xfrm>
            <a:off x="620799" y="25971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615F8F-5017-40DB-8539-D3CEA0C66341}"/>
              </a:ext>
            </a:extLst>
          </p:cNvPr>
          <p:cNvSpPr txBox="1"/>
          <p:nvPr/>
        </p:nvSpPr>
        <p:spPr>
          <a:xfrm>
            <a:off x="1309482" y="2396623"/>
            <a:ext cx="7919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dirty="0"/>
          </a:p>
          <a:p>
            <a:r>
              <a:rPr lang="uk-UA" sz="2800" b="1" dirty="0"/>
              <a:t>Державна система екологічного моніторингу</a:t>
            </a:r>
          </a:p>
          <a:p>
            <a:endParaRPr lang="ru-RU" sz="2400" b="1" dirty="0"/>
          </a:p>
        </p:txBody>
      </p:sp>
      <p:sp>
        <p:nvSpPr>
          <p:cNvPr id="30" name="Прямоугольник 21">
            <a:extLst>
              <a:ext uri="{FF2B5EF4-FFF2-40B4-BE49-F238E27FC236}">
                <a16:creationId xmlns="" xmlns:a16="http://schemas.microsoft.com/office/drawing/2014/main" id="{416CC8CE-F803-4972-929E-784FCE273522}"/>
              </a:ext>
            </a:extLst>
          </p:cNvPr>
          <p:cNvSpPr/>
          <p:nvPr/>
        </p:nvSpPr>
        <p:spPr>
          <a:xfrm>
            <a:off x="379690" y="113048"/>
            <a:ext cx="9069573" cy="95409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Реформування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</a:rPr>
              <a:t> державного </a:t>
            </a:r>
            <a:r>
              <a:rPr lang="ru-RU" sz="2800" b="1" dirty="0" err="1">
                <a:solidFill>
                  <a:schemeClr val="bg1"/>
                </a:solidFill>
              </a:rPr>
              <a:t>нагляду</a:t>
            </a:r>
            <a:r>
              <a:rPr lang="ru-RU" sz="2800" b="1" dirty="0">
                <a:solidFill>
                  <a:schemeClr val="bg1"/>
                </a:solidFill>
              </a:rPr>
              <a:t> (контролю) у </a:t>
            </a:r>
            <a:r>
              <a:rPr lang="ru-RU" sz="2800" b="1" dirty="0" err="1">
                <a:solidFill>
                  <a:schemeClr val="bg1"/>
                </a:solidFill>
              </a:rPr>
              <a:t>сфері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охорони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довкілля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25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CE2FE9D-1895-4482-8E07-F90383CFC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99365" y="3954568"/>
            <a:ext cx="318929" cy="982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0A4409-1D98-4122-9088-ADAFD7AB6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87" y="2581370"/>
            <a:ext cx="10353888" cy="1222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A42843-D035-4DAE-A25D-C50EE07A7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51" y="1007557"/>
            <a:ext cx="642729" cy="642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1096046-D76C-4533-A039-C915A4192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71" y="1005960"/>
            <a:ext cx="447628" cy="644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163F0A-2C37-4E1C-9E73-E564CFB1B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45" y="973618"/>
            <a:ext cx="811530" cy="686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5187867-3A48-4D42-AB98-AF2157741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23" y="919994"/>
            <a:ext cx="955141" cy="7578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3049"/>
            <a:ext cx="10602451" cy="69508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10606" y="216994"/>
            <a:ext cx="9159258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ru-RU" sz="2800" b="1" spc="-10" dirty="0">
                <a:solidFill>
                  <a:schemeClr val="bg1"/>
                </a:solidFill>
              </a:rPr>
              <a:t>МОНІТОРИНГ</a:t>
            </a:r>
            <a:r>
              <a:rPr lang="ru-RU" sz="2800" b="1" spc="-65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ДОВКІЛЛЯ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6713D9-7268-4563-A97C-8C576CB7881B}"/>
              </a:ext>
            </a:extLst>
          </p:cNvPr>
          <p:cNvSpPr txBox="1"/>
          <p:nvPr/>
        </p:nvSpPr>
        <p:spPr>
          <a:xfrm>
            <a:off x="2125436" y="2724918"/>
            <a:ext cx="170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Мінагрополітики</a:t>
            </a:r>
            <a:endParaRPr lang="ru-RU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2C00DA-2716-4183-9036-EB7EDEDB2445}"/>
              </a:ext>
            </a:extLst>
          </p:cNvPr>
          <p:cNvSpPr txBox="1"/>
          <p:nvPr/>
        </p:nvSpPr>
        <p:spPr>
          <a:xfrm>
            <a:off x="4168892" y="2748660"/>
            <a:ext cx="60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МОЗ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A64E54-59FD-4E04-A6BB-93C709D8F8E2}"/>
              </a:ext>
            </a:extLst>
          </p:cNvPr>
          <p:cNvSpPr txBox="1"/>
          <p:nvPr/>
        </p:nvSpPr>
        <p:spPr>
          <a:xfrm>
            <a:off x="6511643" y="2701630"/>
            <a:ext cx="140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Мінрегіонбуд</a:t>
            </a:r>
            <a:endParaRPr lang="ru-RU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F85554-F556-4CBD-80E8-0A5AEE04DF01}"/>
              </a:ext>
            </a:extLst>
          </p:cNvPr>
          <p:cNvSpPr txBox="1"/>
          <p:nvPr/>
        </p:nvSpPr>
        <p:spPr>
          <a:xfrm>
            <a:off x="1792989" y="2371567"/>
            <a:ext cx="1664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Держгеокадастр</a:t>
            </a:r>
            <a:endParaRPr lang="ru-RU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848420-D584-49C1-8690-1DE282170E38}"/>
              </a:ext>
            </a:extLst>
          </p:cNvPr>
          <p:cNvSpPr txBox="1"/>
          <p:nvPr/>
        </p:nvSpPr>
        <p:spPr>
          <a:xfrm>
            <a:off x="5360240" y="2748660"/>
            <a:ext cx="666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/>
              <a:t>ДСНС</a:t>
            </a:r>
            <a:endParaRPr lang="ru-RU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B47DAC-61F3-4C92-AF90-AB7EA9B4CACD}"/>
              </a:ext>
            </a:extLst>
          </p:cNvPr>
          <p:cNvSpPr txBox="1"/>
          <p:nvPr/>
        </p:nvSpPr>
        <p:spPr>
          <a:xfrm>
            <a:off x="8154541" y="2278930"/>
            <a:ext cx="244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Держпродспоживслужба</a:t>
            </a:r>
            <a:endParaRPr lang="ru-RU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E944DDE-CB19-4069-AA08-6FD35227D2B2}"/>
              </a:ext>
            </a:extLst>
          </p:cNvPr>
          <p:cNvSpPr txBox="1"/>
          <p:nvPr/>
        </p:nvSpPr>
        <p:spPr>
          <a:xfrm>
            <a:off x="5740158" y="2364073"/>
            <a:ext cx="1769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Держлісагентство</a:t>
            </a:r>
            <a:endParaRPr lang="ru-RU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3AA92A3-7275-4BAF-99E4-4C01A0FEB8C1}"/>
              </a:ext>
            </a:extLst>
          </p:cNvPr>
          <p:cNvSpPr txBox="1"/>
          <p:nvPr/>
        </p:nvSpPr>
        <p:spPr>
          <a:xfrm>
            <a:off x="3710940" y="2378009"/>
            <a:ext cx="1852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Держводагентство</a:t>
            </a:r>
            <a:endParaRPr lang="ru-RU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AF2EFE6-9C8C-4652-B6EF-69CE4B20B3FE}"/>
              </a:ext>
            </a:extLst>
          </p:cNvPr>
          <p:cNvSpPr txBox="1"/>
          <p:nvPr/>
        </p:nvSpPr>
        <p:spPr>
          <a:xfrm>
            <a:off x="7961395" y="2571302"/>
            <a:ext cx="327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/>
              <a:t>Підприємства,  установи та організації, обласні адміністрації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B8DECC-C499-481B-A708-0ACCECB4C936}"/>
              </a:ext>
            </a:extLst>
          </p:cNvPr>
          <p:cNvSpPr txBox="1"/>
          <p:nvPr/>
        </p:nvSpPr>
        <p:spPr>
          <a:xfrm>
            <a:off x="1161454" y="1774548"/>
            <a:ext cx="95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369438"/>
                </a:solidFill>
              </a:rPr>
              <a:t>ПОВІТРЯ</a:t>
            </a:r>
            <a:endParaRPr lang="ru-RU" sz="1600" b="1" dirty="0">
              <a:solidFill>
                <a:srgbClr val="36943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D00274-B3B7-45BE-BA81-3472D2599C48}"/>
              </a:ext>
            </a:extLst>
          </p:cNvPr>
          <p:cNvSpPr txBox="1"/>
          <p:nvPr/>
        </p:nvSpPr>
        <p:spPr>
          <a:xfrm>
            <a:off x="3916470" y="1758115"/>
            <a:ext cx="697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369438"/>
                </a:solidFill>
              </a:rPr>
              <a:t>ВОДА</a:t>
            </a:r>
            <a:endParaRPr lang="ru-RU" sz="1600" b="1" dirty="0">
              <a:solidFill>
                <a:srgbClr val="369438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298AC-D7D5-43C1-B7AB-F3BBEB8A953B}"/>
              </a:ext>
            </a:extLst>
          </p:cNvPr>
          <p:cNvSpPr txBox="1"/>
          <p:nvPr/>
        </p:nvSpPr>
        <p:spPr>
          <a:xfrm>
            <a:off x="6346576" y="174432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369438"/>
                </a:solidFill>
              </a:rPr>
              <a:t>ЗЕМЛЯ</a:t>
            </a:r>
            <a:endParaRPr lang="ru-RU" sz="1600" b="1" dirty="0">
              <a:solidFill>
                <a:srgbClr val="369438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986744D-8243-41B9-9061-D2F8F8CB9FD2}"/>
              </a:ext>
            </a:extLst>
          </p:cNvPr>
          <p:cNvSpPr txBox="1"/>
          <p:nvPr/>
        </p:nvSpPr>
        <p:spPr>
          <a:xfrm>
            <a:off x="9049130" y="1753043"/>
            <a:ext cx="148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rgbClr val="369438"/>
                </a:solidFill>
              </a:rPr>
              <a:t>ЖИВІ РЕСУРСИ</a:t>
            </a:r>
            <a:endParaRPr lang="ru-RU" sz="1600" b="1" dirty="0">
              <a:solidFill>
                <a:srgbClr val="369438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895D308-65BA-408B-974F-592B5DB4DD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847">
            <a:off x="1609631" y="2010010"/>
            <a:ext cx="265177" cy="3870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6EC35DF-E8FD-4C9B-8422-B95B986C8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53" flipH="1">
            <a:off x="9440690" y="1963313"/>
            <a:ext cx="265177" cy="3870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74BA1D8D-DD78-4CBE-A01F-405D0BD4DC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007" flipH="1">
            <a:off x="6455158" y="2002723"/>
            <a:ext cx="265177" cy="3870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FB30B46-9B59-4211-8042-1040C381BC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993">
            <a:off x="4208720" y="2042837"/>
            <a:ext cx="265177" cy="387097"/>
          </a:xfrm>
          <a:prstGeom prst="rect">
            <a:avLst/>
          </a:prstGeom>
        </p:spPr>
      </p:pic>
      <p:pic>
        <p:nvPicPr>
          <p:cNvPr id="29" name="Рисунок 19">
            <a:extLst>
              <a:ext uri="{FF2B5EF4-FFF2-40B4-BE49-F238E27FC236}">
                <a16:creationId xmlns="" xmlns:a16="http://schemas.microsoft.com/office/drawing/2014/main" id="{C1108AB3-2A01-47AA-8E84-B8BFBA3A3F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64" y="534996"/>
            <a:ext cx="811530" cy="6096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2D47195-FA10-41AE-A256-97A5140255B3}"/>
              </a:ext>
            </a:extLst>
          </p:cNvPr>
          <p:cNvSpPr txBox="1"/>
          <p:nvPr/>
        </p:nvSpPr>
        <p:spPr>
          <a:xfrm>
            <a:off x="3457291" y="3841919"/>
            <a:ext cx="1720765" cy="40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9438"/>
                </a:solidFill>
              </a:rPr>
              <a:t>функції</a:t>
            </a:r>
            <a:r>
              <a:rPr lang="ru-RU" sz="2000" b="1" dirty="0">
                <a:solidFill>
                  <a:srgbClr val="369438"/>
                </a:solidFill>
                <a:highlight>
                  <a:srgbClr val="57B432"/>
                </a:highlight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CF703E3-9005-4443-AF4D-09BB7FA7BE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44" y="3841920"/>
            <a:ext cx="3567497" cy="1118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E7BC48-926E-4E4E-8908-6D05AAC708CA}"/>
              </a:ext>
            </a:extLst>
          </p:cNvPr>
          <p:cNvSpPr txBox="1"/>
          <p:nvPr/>
        </p:nvSpPr>
        <p:spPr>
          <a:xfrm>
            <a:off x="4238219" y="4103820"/>
            <a:ext cx="421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ДСОД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0B2E37-B576-4791-BB75-C4B738DFC19F}"/>
              </a:ext>
            </a:extLst>
          </p:cNvPr>
          <p:cNvSpPr txBox="1"/>
          <p:nvPr/>
        </p:nvSpPr>
        <p:spPr>
          <a:xfrm>
            <a:off x="6472209" y="3387623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369438"/>
                </a:solidFill>
              </a:rPr>
              <a:t>інформація</a:t>
            </a:r>
            <a:endParaRPr lang="ru-RU" sz="2000" b="1" dirty="0">
              <a:solidFill>
                <a:srgbClr val="369438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75E5AD6-E5A3-4089-9BA9-B6A99AEA42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2" y="4001537"/>
            <a:ext cx="2540239" cy="9433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6A544D5-A6C2-414C-81A9-FD023A473A8A}"/>
              </a:ext>
            </a:extLst>
          </p:cNvPr>
          <p:cNvSpPr txBox="1"/>
          <p:nvPr/>
        </p:nvSpPr>
        <p:spPr>
          <a:xfrm>
            <a:off x="2363857" y="4406509"/>
            <a:ext cx="9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708D2EB-485D-4DDB-B479-0378430C8848}"/>
              </a:ext>
            </a:extLst>
          </p:cNvPr>
          <p:cNvSpPr txBox="1"/>
          <p:nvPr/>
        </p:nvSpPr>
        <p:spPr>
          <a:xfrm>
            <a:off x="1303919" y="4242355"/>
            <a:ext cx="187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369438"/>
                </a:solidFill>
              </a:rPr>
              <a:t>Мінприроди</a:t>
            </a:r>
            <a:endParaRPr lang="ru-RU" sz="2400" b="1" dirty="0">
              <a:solidFill>
                <a:srgbClr val="369438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203348C-B030-4ADF-9AD5-7A61A19D2F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56" y="4907489"/>
            <a:ext cx="243840" cy="6339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7175B53-7613-41EA-AC4B-00E7324D20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5574725"/>
            <a:ext cx="7084132" cy="9663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1095252-552B-468A-8ECB-B1A264281DDF}"/>
              </a:ext>
            </a:extLst>
          </p:cNvPr>
          <p:cNvSpPr txBox="1"/>
          <p:nvPr/>
        </p:nvSpPr>
        <p:spPr>
          <a:xfrm>
            <a:off x="2928831" y="5759785"/>
            <a:ext cx="689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АНАЛІЗ ТА СИСТЕМАТИЗАЦІЯ ІНФОРМАЦІЇ, ПРОГНОЗУВАННЯ ЗМІН,</a:t>
            </a:r>
          </a:p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СКЛАДАННЯ ТА ВЕДЕННЯ ІНФОРМАЦІЙНИХ РЕЄСТРІВ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6057"/>
      </p:ext>
    </p:extLst>
  </p:cSld>
  <p:clrMapOvr>
    <a:masterClrMapping/>
  </p:clrMapOvr>
  <p:transition xmlns:p14="http://schemas.microsoft.com/office/powerpoint/2010/main"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DF367F63-F6C7-40A9-91DE-BEF5F3A8D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63" y="6023283"/>
            <a:ext cx="5789079" cy="633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B9D33D-870C-4799-91FE-68E71A90F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8" y="3395975"/>
            <a:ext cx="2824008" cy="208391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9" y="447044"/>
            <a:ext cx="987425" cy="741835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812317" y="217490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УСУНЕННЯ ДУБЛЮВАННЯ ФУНКЦІЙ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5FCD90-80E7-4D12-8F26-A44A2DD30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87" y="1001824"/>
            <a:ext cx="5467379" cy="950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9F40B8-A423-4393-A453-1F0E499ECF40}"/>
              </a:ext>
            </a:extLst>
          </p:cNvPr>
          <p:cNvSpPr txBox="1"/>
          <p:nvPr/>
        </p:nvSpPr>
        <p:spPr>
          <a:xfrm>
            <a:off x="3605202" y="1269784"/>
            <a:ext cx="4882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>
                <a:solidFill>
                  <a:schemeClr val="bg1"/>
                </a:solidFill>
              </a:rPr>
              <a:t>ФУНКЦІЇ, ЩО ПЕРЕДАЮТЬСЯ ДО ДСОД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BA17D0-B2CD-4B05-8BA8-A70B9AA04A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9" y="2086304"/>
            <a:ext cx="2824007" cy="796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E9C8FB-6DEE-4671-B475-89ABDC084CD3}"/>
              </a:ext>
            </a:extLst>
          </p:cNvPr>
          <p:cNvSpPr txBox="1"/>
          <p:nvPr/>
        </p:nvSpPr>
        <p:spPr>
          <a:xfrm>
            <a:off x="633260" y="2328872"/>
            <a:ext cx="2000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69438"/>
                </a:solidFill>
              </a:rPr>
              <a:t>ДЕРЖГЕОНАДРА</a:t>
            </a:r>
          </a:p>
          <a:p>
            <a:endParaRPr lang="ru-RU" sz="2000" dirty="0">
              <a:solidFill>
                <a:srgbClr val="369438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EB75697-7F8D-44B9-B969-B536E8939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3" y="2071659"/>
            <a:ext cx="2824007" cy="7962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93B1637-0CA7-4777-B6B9-BB140041E0D5}"/>
              </a:ext>
            </a:extLst>
          </p:cNvPr>
          <p:cNvSpPr txBox="1"/>
          <p:nvPr/>
        </p:nvSpPr>
        <p:spPr>
          <a:xfrm>
            <a:off x="3427900" y="2284390"/>
            <a:ext cx="244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69438"/>
                </a:solidFill>
              </a:rPr>
              <a:t>ДЕРЖЛІСАГЕНТСТВО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F2463F-1D90-424B-8571-D874723B8A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89" y="2083512"/>
            <a:ext cx="2824007" cy="7962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FA228D3-D5B1-4C24-ADC7-A98972B1A4B3}"/>
              </a:ext>
            </a:extLst>
          </p:cNvPr>
          <p:cNvSpPr txBox="1"/>
          <p:nvPr/>
        </p:nvSpPr>
        <p:spPr>
          <a:xfrm>
            <a:off x="6261238" y="2127710"/>
            <a:ext cx="253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69438"/>
                </a:solidFill>
              </a:rPr>
              <a:t>ДЕРЖПРОДСПОЖИВ-</a:t>
            </a:r>
          </a:p>
          <a:p>
            <a:pPr algn="ctr"/>
            <a:r>
              <a:rPr lang="ru-RU" sz="2000" b="1" dirty="0">
                <a:solidFill>
                  <a:srgbClr val="369438"/>
                </a:solidFill>
              </a:rPr>
              <a:t>СЛУЖБА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2C2CB79-02B1-4C15-A251-D5BD293FF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45" y="2071659"/>
            <a:ext cx="2824007" cy="79628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E2C6B90-1561-4A61-A6C4-97040AA634EC}"/>
              </a:ext>
            </a:extLst>
          </p:cNvPr>
          <p:cNvSpPr txBox="1"/>
          <p:nvPr/>
        </p:nvSpPr>
        <p:spPr>
          <a:xfrm>
            <a:off x="9242251" y="2262551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69438"/>
                </a:solidFill>
              </a:rPr>
              <a:t>ДЕРЖРИБАГЕНТСТВО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6AD4B30-9143-46E7-A1B7-14683881E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0" y="2815305"/>
            <a:ext cx="196359" cy="5105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AFAF686-C634-4AD2-B22E-32813EC7A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08" y="2811727"/>
            <a:ext cx="196359" cy="5105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2ACBD0F-7BFF-4362-A61B-083261DB44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40" y="2811727"/>
            <a:ext cx="196359" cy="5105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99E7E3FF-96F3-4B67-A088-BFD6B9132B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28" y="2788665"/>
            <a:ext cx="196359" cy="510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C6A8F2-F7C7-41C3-94B2-DF176264AC22}"/>
              </a:ext>
            </a:extLst>
          </p:cNvPr>
          <p:cNvSpPr txBox="1"/>
          <p:nvPr/>
        </p:nvSpPr>
        <p:spPr>
          <a:xfrm>
            <a:off x="284494" y="3703115"/>
            <a:ext cx="258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Здійснення</a:t>
            </a:r>
            <a:r>
              <a:rPr lang="ru-RU" dirty="0"/>
              <a:t> державного </a:t>
            </a:r>
            <a:r>
              <a:rPr lang="ru-RU" b="1" dirty="0" err="1"/>
              <a:t>геологічного</a:t>
            </a:r>
            <a:r>
              <a:rPr lang="ru-RU" b="1" dirty="0"/>
              <a:t> контролю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9855F7-6584-462B-9988-2646EADA7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43" y="3380564"/>
            <a:ext cx="2824008" cy="209932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34681F6-E9D5-4B44-8A2C-7536F2260410}"/>
              </a:ext>
            </a:extLst>
          </p:cNvPr>
          <p:cNvSpPr txBox="1"/>
          <p:nvPr/>
        </p:nvSpPr>
        <p:spPr>
          <a:xfrm>
            <a:off x="3218876" y="3664800"/>
            <a:ext cx="2823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Здійснення</a:t>
            </a:r>
            <a:r>
              <a:rPr lang="ru-RU" dirty="0"/>
              <a:t> державного </a:t>
            </a:r>
            <a:r>
              <a:rPr lang="ru-RU" dirty="0" err="1"/>
              <a:t>нагляду</a:t>
            </a:r>
            <a:r>
              <a:rPr lang="ru-RU" dirty="0"/>
              <a:t> (контролю) в галузі ведення </a:t>
            </a:r>
            <a:r>
              <a:rPr lang="ru-RU" b="1" dirty="0"/>
              <a:t>лісового і мисливського господарств та полювання;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DA63B8C-7EF5-4F14-8CB6-BA352F062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4" y="3380564"/>
            <a:ext cx="2824008" cy="2099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9D4650-7FFC-4627-B339-DD470E86CC3B}"/>
              </a:ext>
            </a:extLst>
          </p:cNvPr>
          <p:cNvSpPr txBox="1"/>
          <p:nvPr/>
        </p:nvSpPr>
        <p:spPr>
          <a:xfrm>
            <a:off x="6227729" y="3570656"/>
            <a:ext cx="2677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Здійснення</a:t>
            </a:r>
            <a:r>
              <a:rPr lang="ru-RU" dirty="0"/>
              <a:t> державного </a:t>
            </a:r>
            <a:r>
              <a:rPr lang="ru-RU" dirty="0" err="1"/>
              <a:t>нагляду</a:t>
            </a:r>
            <a:r>
              <a:rPr lang="ru-RU" dirty="0"/>
              <a:t> (контролю) за додержанням державних </a:t>
            </a:r>
            <a:r>
              <a:rPr lang="ru-RU" dirty="0" err="1"/>
              <a:t>регламентів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b="1" dirty="0"/>
              <a:t>пестицидів і агрохімікатів</a:t>
            </a:r>
          </a:p>
          <a:p>
            <a:pPr algn="ctr"/>
            <a:endParaRPr lang="ru-RU" dirty="0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EC351AC-E7D5-47C4-967E-2B98533D7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29" y="3380564"/>
            <a:ext cx="2824008" cy="2099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48EF9FE-CDD9-4D5F-9FCA-5B620FA9EE93}"/>
              </a:ext>
            </a:extLst>
          </p:cNvPr>
          <p:cNvSpPr txBox="1"/>
          <p:nvPr/>
        </p:nvSpPr>
        <p:spPr>
          <a:xfrm>
            <a:off x="9178920" y="3567223"/>
            <a:ext cx="2680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Здійснення</a:t>
            </a:r>
            <a:r>
              <a:rPr lang="ru-RU" dirty="0"/>
              <a:t> державного </a:t>
            </a:r>
            <a:r>
              <a:rPr lang="ru-RU" dirty="0" err="1"/>
              <a:t>нагляду</a:t>
            </a:r>
            <a:r>
              <a:rPr lang="ru-RU" dirty="0"/>
              <a:t> (контролю) у галузі охорони, використання та відтворення </a:t>
            </a:r>
            <a:r>
              <a:rPr lang="ru-RU" b="1" dirty="0"/>
              <a:t>водних біоресурсів</a:t>
            </a:r>
          </a:p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FA1B14-8E9D-4370-8ECA-B9CF2C796102}"/>
              </a:ext>
            </a:extLst>
          </p:cNvPr>
          <p:cNvSpPr txBox="1"/>
          <p:nvPr/>
        </p:nvSpPr>
        <p:spPr>
          <a:xfrm>
            <a:off x="5634773" y="6092831"/>
            <a:ext cx="1084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Arial Narrow"/>
              </a:rPr>
              <a:t>ДСОД</a:t>
            </a:r>
            <a:endParaRPr lang="ru-RU" sz="2800" dirty="0">
              <a:solidFill>
                <a:schemeClr val="bg1"/>
              </a:solidFill>
              <a:cs typeface="Arial Narrow"/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0DCC86F3-02DE-4C59-ADB6-D15A0FE538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00" y="5456223"/>
            <a:ext cx="196359" cy="51053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79CC3168-F2A8-4914-978C-B0853B6EB8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2" y="5456223"/>
            <a:ext cx="196359" cy="510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9915DFA-B6EC-4E87-9E7D-CD2A9B8E58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37" y="5426172"/>
            <a:ext cx="1621075" cy="9847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F732F16-EF42-4F05-8FF3-86B3944CB7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5198" y="5407622"/>
            <a:ext cx="1796865" cy="9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826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D3D5A83-BEB5-4D28-BD0D-C385AAE33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92214"/>
            <a:ext cx="11436928" cy="1058039"/>
          </a:xfrm>
          <a:prstGeom prst="rect">
            <a:avLst/>
          </a:prstGeom>
        </p:spPr>
      </p:pic>
      <p:pic>
        <p:nvPicPr>
          <p:cNvPr id="4" name="Рисунок 18">
            <a:extLst>
              <a:ext uri="{FF2B5EF4-FFF2-40B4-BE49-F238E27FC236}">
                <a16:creationId xmlns="" xmlns:a16="http://schemas.microsoft.com/office/drawing/2014/main" id="{513A12BD-500B-4061-95BC-730011C23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1058039"/>
          </a:xfrm>
          <a:prstGeom prst="rect">
            <a:avLst/>
          </a:prstGeom>
        </p:spPr>
      </p:pic>
      <p:pic>
        <p:nvPicPr>
          <p:cNvPr id="5" name="Рисунок 19">
            <a:extLst>
              <a:ext uri="{FF2B5EF4-FFF2-40B4-BE49-F238E27FC236}">
                <a16:creationId xmlns="" xmlns:a16="http://schemas.microsoft.com/office/drawing/2014/main" id="{70DB2FA7-76B9-42B6-898D-ABE4C6ECF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40" y="800169"/>
            <a:ext cx="987425" cy="74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8C50A8-724C-43D0-A706-B78B14E4C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" y="2527314"/>
            <a:ext cx="722377" cy="7863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A615F8F-5017-40DB-8539-D3CEA0C66341}"/>
              </a:ext>
            </a:extLst>
          </p:cNvPr>
          <p:cNvSpPr txBox="1"/>
          <p:nvPr/>
        </p:nvSpPr>
        <p:spPr>
          <a:xfrm>
            <a:off x="1309482" y="2396623"/>
            <a:ext cx="7919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dirty="0"/>
          </a:p>
          <a:p>
            <a:r>
              <a:rPr lang="ru-RU" sz="2800" b="1" dirty="0" err="1"/>
              <a:t>Нагляд</a:t>
            </a:r>
            <a:r>
              <a:rPr lang="ru-RU" sz="2800" b="1" dirty="0"/>
              <a:t> (контроль) у </a:t>
            </a:r>
            <a:r>
              <a:rPr lang="ru-RU" sz="2800" b="1" dirty="0" err="1"/>
              <a:t>сфері</a:t>
            </a:r>
            <a:r>
              <a:rPr lang="ru-RU" sz="2800" b="1" dirty="0"/>
              <a:t> </a:t>
            </a:r>
            <a:r>
              <a:rPr lang="ru-RU" sz="2800" b="1" dirty="0" err="1"/>
              <a:t>охорони</a:t>
            </a:r>
            <a:r>
              <a:rPr lang="ru-RU" sz="2800" b="1" dirty="0"/>
              <a:t> </a:t>
            </a:r>
            <a:r>
              <a:rPr lang="ru-RU" sz="2800" b="1" dirty="0" err="1"/>
              <a:t>довкілля</a:t>
            </a:r>
            <a:r>
              <a:rPr lang="ru-RU" sz="2800" b="1" dirty="0"/>
              <a:t> </a:t>
            </a:r>
            <a:endParaRPr lang="ru-RU" sz="2400" b="1" dirty="0"/>
          </a:p>
        </p:txBody>
      </p:sp>
      <p:sp>
        <p:nvSpPr>
          <p:cNvPr id="30" name="Прямоугольник 21">
            <a:extLst>
              <a:ext uri="{FF2B5EF4-FFF2-40B4-BE49-F238E27FC236}">
                <a16:creationId xmlns="" xmlns:a16="http://schemas.microsoft.com/office/drawing/2014/main" id="{416CC8CE-F803-4972-929E-784FCE273522}"/>
              </a:ext>
            </a:extLst>
          </p:cNvPr>
          <p:cNvSpPr/>
          <p:nvPr/>
        </p:nvSpPr>
        <p:spPr>
          <a:xfrm>
            <a:off x="379690" y="113048"/>
            <a:ext cx="9069573" cy="95409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Реформування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</a:rPr>
              <a:t> державного </a:t>
            </a:r>
            <a:r>
              <a:rPr lang="ru-RU" sz="2800" b="1" dirty="0" err="1">
                <a:solidFill>
                  <a:schemeClr val="bg1"/>
                </a:solidFill>
              </a:rPr>
              <a:t>нагляду</a:t>
            </a:r>
            <a:r>
              <a:rPr lang="ru-RU" sz="2800" b="1" dirty="0">
                <a:solidFill>
                  <a:schemeClr val="bg1"/>
                </a:solidFill>
              </a:rPr>
              <a:t> (контролю) у </a:t>
            </a:r>
            <a:r>
              <a:rPr lang="ru-RU" sz="2800" b="1" dirty="0" err="1">
                <a:solidFill>
                  <a:schemeClr val="bg1"/>
                </a:solidFill>
              </a:rPr>
              <a:t>сфері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охорони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довкілля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20D38A-E69C-44DA-9A2F-9FE0B803567B}"/>
              </a:ext>
            </a:extLst>
          </p:cNvPr>
          <p:cNvSpPr txBox="1"/>
          <p:nvPr/>
        </p:nvSpPr>
        <p:spPr>
          <a:xfrm>
            <a:off x="620799" y="25971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9" y="447044"/>
            <a:ext cx="987425" cy="741835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384201" y="240962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ФУНКЦІЇ ПІСЛЯ РЕФОРМИ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A43360-C6D9-4AAC-913B-82311BCB9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98" y="1380661"/>
            <a:ext cx="3258437" cy="966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231815-2E6A-45DA-8AEB-B55A0487C01B}"/>
              </a:ext>
            </a:extLst>
          </p:cNvPr>
          <p:cNvSpPr txBox="1"/>
          <p:nvPr/>
        </p:nvSpPr>
        <p:spPr>
          <a:xfrm>
            <a:off x="3893583" y="1575723"/>
            <a:ext cx="1871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КОНТРОЛЬ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3DAFE62-EDA3-4FEE-878C-87A0C6962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74" y="2291441"/>
            <a:ext cx="2456693" cy="9448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C22C646-44E7-49E6-AA36-ACA0D3C16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334" y="2276863"/>
            <a:ext cx="2456693" cy="9448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9E2ABB3-D9BE-4E96-A505-F28E9DC1A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3" y="3265599"/>
            <a:ext cx="2531825" cy="7962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575D344-4B55-4759-9773-BB97E47DB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39" y="3265599"/>
            <a:ext cx="2531825" cy="7962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1E760D-D6C6-4C3C-AE72-05A94624CA73}"/>
              </a:ext>
            </a:extLst>
          </p:cNvPr>
          <p:cNvSpPr txBox="1"/>
          <p:nvPr/>
        </p:nvSpPr>
        <p:spPr>
          <a:xfrm>
            <a:off x="1135892" y="3428821"/>
            <a:ext cx="1642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spc="-90" dirty="0">
                <a:solidFill>
                  <a:srgbClr val="369438"/>
                </a:solidFill>
                <a:cs typeface="Arial"/>
              </a:rPr>
              <a:t>ПЛАНОВИЙ</a:t>
            </a:r>
            <a:endParaRPr lang="uk-UA" sz="2400" dirty="0">
              <a:solidFill>
                <a:srgbClr val="369438"/>
              </a:solidFill>
              <a:cs typeface="Arial"/>
            </a:endParaRPr>
          </a:p>
          <a:p>
            <a:endParaRPr lang="ru-RU" sz="2400" dirty="0">
              <a:solidFill>
                <a:srgbClr val="369438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BF45EC5-E8FE-48EF-AA73-57D068EA3F60}"/>
              </a:ext>
            </a:extLst>
          </p:cNvPr>
          <p:cNvSpPr txBox="1"/>
          <p:nvPr/>
        </p:nvSpPr>
        <p:spPr>
          <a:xfrm>
            <a:off x="6350680" y="3399665"/>
            <a:ext cx="232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-90" dirty="0">
                <a:solidFill>
                  <a:srgbClr val="369438"/>
                </a:solidFill>
                <a:cs typeface="Arial"/>
              </a:rPr>
              <a:t>ПОЗАПЛАНОВИЙ</a:t>
            </a:r>
            <a:endParaRPr lang="ru-RU" sz="2400" dirty="0">
              <a:solidFill>
                <a:srgbClr val="369438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D59C861-478B-4560-911A-8C4776263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77" y="3996319"/>
            <a:ext cx="170688" cy="42672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CA9F9FE-3FA8-40EE-AEBF-85D0665AE3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3" y="4465900"/>
            <a:ext cx="2531825" cy="14773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798DCB9-312B-4048-B225-2544E090BAD9}"/>
              </a:ext>
            </a:extLst>
          </p:cNvPr>
          <p:cNvSpPr txBox="1"/>
          <p:nvPr/>
        </p:nvSpPr>
        <p:spPr>
          <a:xfrm>
            <a:off x="857719" y="4612685"/>
            <a:ext cx="2198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основі категоризації груп ризику суб’єктів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господарювання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0232939E-93EE-433F-A446-C847F072A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16" y="3982980"/>
            <a:ext cx="170688" cy="4267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4957F7E-BF2E-4460-9C71-599803B014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71" y="3988060"/>
            <a:ext cx="582169" cy="46634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4D7B98AD-4810-422E-8887-C29167FE4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8809" y="3988059"/>
            <a:ext cx="582169" cy="46634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8723AAA-8AFB-4441-A1AA-EC3CC4CD0D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79" y="4489665"/>
            <a:ext cx="2531825" cy="14773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9F5A628C-CACD-416C-A7F8-878CF60DE3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99" y="4489665"/>
            <a:ext cx="2531825" cy="14773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D663F63-B910-445D-A7D6-B1672D0CE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20" y="4489665"/>
            <a:ext cx="2531825" cy="147732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4ECB520-E992-47ED-AF99-B4E199C87DD5}"/>
              </a:ext>
            </a:extLst>
          </p:cNvPr>
          <p:cNvSpPr txBox="1"/>
          <p:nvPr/>
        </p:nvSpPr>
        <p:spPr>
          <a:xfrm>
            <a:off x="3940099" y="4625380"/>
            <a:ext cx="219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Звернення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Громадян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(без узгодження зі ДРС)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4AA4694-AC88-464E-9206-EE1FB1995FAF}"/>
              </a:ext>
            </a:extLst>
          </p:cNvPr>
          <p:cNvSpPr txBox="1"/>
          <p:nvPr/>
        </p:nvSpPr>
        <p:spPr>
          <a:xfrm>
            <a:off x="6782490" y="4637124"/>
            <a:ext cx="1713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Понаднормові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викиди за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результатами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моніторингу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54680B5-143E-4820-9710-5C7CD11DF60D}"/>
              </a:ext>
            </a:extLst>
          </p:cNvPr>
          <p:cNvSpPr txBox="1"/>
          <p:nvPr/>
        </p:nvSpPr>
        <p:spPr>
          <a:xfrm>
            <a:off x="9319215" y="4775623"/>
            <a:ext cx="183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Невідповідність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інформації в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різних базах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611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" y="1"/>
            <a:ext cx="12188393" cy="685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75343" y="1182745"/>
            <a:ext cx="3468" cy="576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177"/>
                </a:moveTo>
                <a:lnTo>
                  <a:pt x="2641" y="0"/>
                </a:lnTo>
                <a:lnTo>
                  <a:pt x="2705" y="165"/>
                </a:lnTo>
                <a:lnTo>
                  <a:pt x="1803" y="177"/>
                </a:lnTo>
                <a:lnTo>
                  <a:pt x="0" y="177"/>
                </a:lnTo>
                <a:close/>
              </a:path>
            </a:pathLst>
          </a:custGeom>
          <a:solidFill>
            <a:srgbClr val="D5E1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2375" y="1049674"/>
            <a:ext cx="6243" cy="9789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723" y="0"/>
                </a:moveTo>
                <a:lnTo>
                  <a:pt x="533" y="2387"/>
                </a:lnTo>
                <a:lnTo>
                  <a:pt x="292" y="4775"/>
                </a:lnTo>
                <a:lnTo>
                  <a:pt x="0" y="7150"/>
                </a:lnTo>
                <a:lnTo>
                  <a:pt x="1854" y="8140"/>
                </a:lnTo>
                <a:lnTo>
                  <a:pt x="5511" y="10172"/>
                </a:lnTo>
                <a:lnTo>
                  <a:pt x="4521" y="5867"/>
                </a:lnTo>
                <a:lnTo>
                  <a:pt x="4051" y="3721"/>
                </a:lnTo>
                <a:lnTo>
                  <a:pt x="3644" y="1562"/>
                </a:lnTo>
                <a:lnTo>
                  <a:pt x="723" y="0"/>
                </a:lnTo>
                <a:close/>
              </a:path>
            </a:pathLst>
          </a:custGeom>
          <a:solidFill>
            <a:srgbClr val="D1E3B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93165" y="1047763"/>
            <a:ext cx="3468" cy="3455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39" y="0"/>
                </a:moveTo>
                <a:lnTo>
                  <a:pt x="0" y="2095"/>
                </a:lnTo>
                <a:lnTo>
                  <a:pt x="2921" y="3657"/>
                </a:lnTo>
                <a:lnTo>
                  <a:pt x="2501" y="1397"/>
                </a:lnTo>
                <a:lnTo>
                  <a:pt x="139" y="0"/>
                </a:lnTo>
                <a:close/>
              </a:path>
            </a:pathLst>
          </a:custGeom>
          <a:solidFill>
            <a:srgbClr val="D1E3B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72526" y="827895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308" y="0"/>
                </a:moveTo>
                <a:lnTo>
                  <a:pt x="0" y="1295"/>
                </a:lnTo>
                <a:lnTo>
                  <a:pt x="1663" y="1689"/>
                </a:lnTo>
                <a:lnTo>
                  <a:pt x="2413" y="914"/>
                </a:lnTo>
                <a:lnTo>
                  <a:pt x="1308" y="0"/>
                </a:lnTo>
                <a:close/>
              </a:path>
            </a:pathLst>
          </a:custGeom>
          <a:solidFill>
            <a:srgbClr val="C4DF9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73945" y="823595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711" y="0"/>
                </a:moveTo>
                <a:lnTo>
                  <a:pt x="0" y="4737"/>
                </a:lnTo>
                <a:lnTo>
                  <a:pt x="1104" y="5651"/>
                </a:lnTo>
                <a:lnTo>
                  <a:pt x="4114" y="2514"/>
                </a:lnTo>
                <a:lnTo>
                  <a:pt x="5702" y="825"/>
                </a:lnTo>
                <a:lnTo>
                  <a:pt x="4711" y="0"/>
                </a:lnTo>
                <a:close/>
              </a:path>
            </a:pathLst>
          </a:custGeom>
          <a:solidFill>
            <a:srgbClr val="C4DF9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79089" y="819275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686" y="0"/>
                </a:moveTo>
                <a:lnTo>
                  <a:pt x="2057" y="2692"/>
                </a:lnTo>
                <a:lnTo>
                  <a:pt x="0" y="4762"/>
                </a:lnTo>
                <a:lnTo>
                  <a:pt x="990" y="5587"/>
                </a:lnTo>
                <a:lnTo>
                  <a:pt x="5524" y="698"/>
                </a:lnTo>
                <a:lnTo>
                  <a:pt x="4686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84209" y="814935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635" y="0"/>
                </a:moveTo>
                <a:lnTo>
                  <a:pt x="0" y="4787"/>
                </a:lnTo>
                <a:lnTo>
                  <a:pt x="838" y="5486"/>
                </a:lnTo>
                <a:lnTo>
                  <a:pt x="5372" y="596"/>
                </a:lnTo>
                <a:lnTo>
                  <a:pt x="4635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89270" y="810558"/>
            <a:ext cx="6243" cy="5182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4610" y="0"/>
                </a:moveTo>
                <a:lnTo>
                  <a:pt x="0" y="4825"/>
                </a:lnTo>
                <a:lnTo>
                  <a:pt x="736" y="5422"/>
                </a:lnTo>
                <a:lnTo>
                  <a:pt x="5219" y="508"/>
                </a:lnTo>
                <a:lnTo>
                  <a:pt x="4610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94303" y="806182"/>
            <a:ext cx="5548" cy="5182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610" y="0"/>
                </a:moveTo>
                <a:lnTo>
                  <a:pt x="2590" y="2070"/>
                </a:lnTo>
                <a:lnTo>
                  <a:pt x="0" y="4825"/>
                </a:lnTo>
                <a:lnTo>
                  <a:pt x="609" y="5334"/>
                </a:lnTo>
                <a:lnTo>
                  <a:pt x="3771" y="1854"/>
                </a:lnTo>
                <a:lnTo>
                  <a:pt x="5079" y="380"/>
                </a:lnTo>
                <a:lnTo>
                  <a:pt x="4610" y="0"/>
                </a:lnTo>
                <a:close/>
              </a:path>
            </a:pathLst>
          </a:custGeom>
          <a:solidFill>
            <a:srgbClr val="C4DF9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99339" y="802106"/>
            <a:ext cx="5548" cy="4607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59" y="0"/>
                </a:moveTo>
                <a:lnTo>
                  <a:pt x="3606" y="800"/>
                </a:lnTo>
                <a:lnTo>
                  <a:pt x="0" y="4495"/>
                </a:lnTo>
                <a:lnTo>
                  <a:pt x="469" y="4876"/>
                </a:lnTo>
                <a:lnTo>
                  <a:pt x="2108" y="3048"/>
                </a:lnTo>
                <a:lnTo>
                  <a:pt x="3390" y="1562"/>
                </a:lnTo>
                <a:lnTo>
                  <a:pt x="4495" y="126"/>
                </a:lnTo>
                <a:close/>
              </a:path>
            </a:pathLst>
          </a:custGeom>
          <a:solidFill>
            <a:srgbClr val="C5DE9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03536" y="1060208"/>
            <a:ext cx="22955" cy="21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30170" y="1059760"/>
            <a:ext cx="14564" cy="5758"/>
          </a:xfrm>
          <a:custGeom>
            <a:avLst/>
            <a:gdLst/>
            <a:ahLst/>
            <a:cxnLst/>
            <a:rect l="l" t="t" r="r" b="b"/>
            <a:pathLst>
              <a:path w="13334" h="6350">
                <a:moveTo>
                  <a:pt x="11887" y="0"/>
                </a:moveTo>
                <a:lnTo>
                  <a:pt x="7950" y="2120"/>
                </a:lnTo>
                <a:lnTo>
                  <a:pt x="3987" y="4191"/>
                </a:lnTo>
                <a:lnTo>
                  <a:pt x="0" y="6210"/>
                </a:lnTo>
                <a:lnTo>
                  <a:pt x="1930" y="6248"/>
                </a:lnTo>
                <a:lnTo>
                  <a:pt x="5384" y="4394"/>
                </a:lnTo>
                <a:lnTo>
                  <a:pt x="8813" y="2514"/>
                </a:lnTo>
                <a:lnTo>
                  <a:pt x="13195" y="63"/>
                </a:lnTo>
                <a:lnTo>
                  <a:pt x="11887" y="0"/>
                </a:lnTo>
                <a:close/>
              </a:path>
            </a:pathLst>
          </a:custGeom>
          <a:solidFill>
            <a:srgbClr val="D6E5B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43152" y="1056818"/>
            <a:ext cx="6935" cy="3455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5956" y="0"/>
                </a:moveTo>
                <a:lnTo>
                  <a:pt x="3581" y="1320"/>
                </a:lnTo>
                <a:lnTo>
                  <a:pt x="0" y="3251"/>
                </a:lnTo>
                <a:lnTo>
                  <a:pt x="1308" y="3314"/>
                </a:lnTo>
                <a:lnTo>
                  <a:pt x="5918" y="635"/>
                </a:lnTo>
                <a:lnTo>
                  <a:pt x="5956" y="0"/>
                </a:lnTo>
                <a:close/>
              </a:path>
            </a:pathLst>
          </a:custGeom>
          <a:solidFill>
            <a:srgbClr val="D6E5B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09996" y="884529"/>
            <a:ext cx="57563" cy="59885"/>
          </a:xfrm>
          <a:custGeom>
            <a:avLst/>
            <a:gdLst/>
            <a:ahLst/>
            <a:cxnLst/>
            <a:rect l="l" t="t" r="r" b="b"/>
            <a:pathLst>
              <a:path w="52704" h="66040">
                <a:moveTo>
                  <a:pt x="49428" y="0"/>
                </a:moveTo>
                <a:lnTo>
                  <a:pt x="46481" y="1079"/>
                </a:lnTo>
                <a:lnTo>
                  <a:pt x="44259" y="2260"/>
                </a:lnTo>
                <a:lnTo>
                  <a:pt x="41973" y="3327"/>
                </a:lnTo>
                <a:lnTo>
                  <a:pt x="39370" y="5308"/>
                </a:lnTo>
                <a:lnTo>
                  <a:pt x="36029" y="7632"/>
                </a:lnTo>
                <a:lnTo>
                  <a:pt x="31171" y="11785"/>
                </a:lnTo>
                <a:lnTo>
                  <a:pt x="29514" y="13106"/>
                </a:lnTo>
                <a:lnTo>
                  <a:pt x="27990" y="14922"/>
                </a:lnTo>
                <a:lnTo>
                  <a:pt x="24752" y="18542"/>
                </a:lnTo>
                <a:lnTo>
                  <a:pt x="22987" y="20345"/>
                </a:lnTo>
                <a:lnTo>
                  <a:pt x="21386" y="22339"/>
                </a:lnTo>
                <a:lnTo>
                  <a:pt x="17030" y="28676"/>
                </a:lnTo>
                <a:lnTo>
                  <a:pt x="15633" y="30810"/>
                </a:lnTo>
                <a:lnTo>
                  <a:pt x="13944" y="32816"/>
                </a:lnTo>
                <a:lnTo>
                  <a:pt x="12928" y="35115"/>
                </a:lnTo>
                <a:lnTo>
                  <a:pt x="10617" y="39573"/>
                </a:lnTo>
                <a:lnTo>
                  <a:pt x="6426" y="47853"/>
                </a:lnTo>
                <a:lnTo>
                  <a:pt x="5664" y="49923"/>
                </a:lnTo>
                <a:lnTo>
                  <a:pt x="4978" y="51879"/>
                </a:lnTo>
                <a:lnTo>
                  <a:pt x="0" y="65620"/>
                </a:lnTo>
                <a:lnTo>
                  <a:pt x="2070" y="60985"/>
                </a:lnTo>
                <a:lnTo>
                  <a:pt x="5981" y="52336"/>
                </a:lnTo>
                <a:lnTo>
                  <a:pt x="6807" y="50457"/>
                </a:lnTo>
                <a:lnTo>
                  <a:pt x="7708" y="48475"/>
                </a:lnTo>
                <a:lnTo>
                  <a:pt x="11239" y="42646"/>
                </a:lnTo>
                <a:lnTo>
                  <a:pt x="12484" y="40627"/>
                </a:lnTo>
                <a:lnTo>
                  <a:pt x="13728" y="38557"/>
                </a:lnTo>
                <a:lnTo>
                  <a:pt x="15024" y="36461"/>
                </a:lnTo>
                <a:lnTo>
                  <a:pt x="16205" y="34251"/>
                </a:lnTo>
                <a:lnTo>
                  <a:pt x="17995" y="32448"/>
                </a:lnTo>
                <a:lnTo>
                  <a:pt x="19494" y="30492"/>
                </a:lnTo>
                <a:lnTo>
                  <a:pt x="24168" y="24676"/>
                </a:lnTo>
                <a:lnTo>
                  <a:pt x="25857" y="22910"/>
                </a:lnTo>
                <a:lnTo>
                  <a:pt x="27673" y="21297"/>
                </a:lnTo>
                <a:lnTo>
                  <a:pt x="30988" y="18110"/>
                </a:lnTo>
                <a:lnTo>
                  <a:pt x="32562" y="16497"/>
                </a:lnTo>
                <a:lnTo>
                  <a:pt x="34328" y="15316"/>
                </a:lnTo>
                <a:lnTo>
                  <a:pt x="39103" y="11785"/>
                </a:lnTo>
                <a:lnTo>
                  <a:pt x="42240" y="9969"/>
                </a:lnTo>
                <a:lnTo>
                  <a:pt x="44869" y="8293"/>
                </a:lnTo>
                <a:lnTo>
                  <a:pt x="46672" y="7632"/>
                </a:lnTo>
                <a:lnTo>
                  <a:pt x="48425" y="6807"/>
                </a:lnTo>
                <a:lnTo>
                  <a:pt x="49745" y="6438"/>
                </a:lnTo>
                <a:lnTo>
                  <a:pt x="51523" y="5791"/>
                </a:lnTo>
                <a:lnTo>
                  <a:pt x="52324" y="4038"/>
                </a:lnTo>
                <a:lnTo>
                  <a:pt x="51193" y="838"/>
                </a:lnTo>
                <a:lnTo>
                  <a:pt x="49428" y="0"/>
                </a:lnTo>
                <a:close/>
              </a:path>
            </a:pathLst>
          </a:custGeom>
          <a:solidFill>
            <a:srgbClr val="547D3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691967" y="1026281"/>
            <a:ext cx="2081" cy="32822"/>
          </a:xfrm>
          <a:custGeom>
            <a:avLst/>
            <a:gdLst/>
            <a:ahLst/>
            <a:cxnLst/>
            <a:rect l="l" t="t" r="r" b="b"/>
            <a:pathLst>
              <a:path w="1904" h="36194">
                <a:moveTo>
                  <a:pt x="673" y="0"/>
                </a:moveTo>
                <a:lnTo>
                  <a:pt x="0" y="35788"/>
                </a:lnTo>
                <a:lnTo>
                  <a:pt x="848" y="28738"/>
                </a:lnTo>
                <a:lnTo>
                  <a:pt x="1362" y="21653"/>
                </a:lnTo>
                <a:lnTo>
                  <a:pt x="1518" y="14539"/>
                </a:lnTo>
                <a:lnTo>
                  <a:pt x="1295" y="7404"/>
                </a:lnTo>
                <a:lnTo>
                  <a:pt x="1155" y="4927"/>
                </a:lnTo>
                <a:lnTo>
                  <a:pt x="939" y="2463"/>
                </a:lnTo>
                <a:lnTo>
                  <a:pt x="673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89765" y="1016438"/>
            <a:ext cx="3468" cy="52974"/>
          </a:xfrm>
          <a:custGeom>
            <a:avLst/>
            <a:gdLst/>
            <a:ahLst/>
            <a:cxnLst/>
            <a:rect l="l" t="t" r="r" b="b"/>
            <a:pathLst>
              <a:path w="3175" h="58419">
                <a:moveTo>
                  <a:pt x="1092" y="0"/>
                </a:moveTo>
                <a:lnTo>
                  <a:pt x="0" y="57937"/>
                </a:lnTo>
                <a:lnTo>
                  <a:pt x="787" y="54190"/>
                </a:lnTo>
                <a:lnTo>
                  <a:pt x="1460" y="50431"/>
                </a:lnTo>
                <a:lnTo>
                  <a:pt x="2006" y="46647"/>
                </a:lnTo>
                <a:lnTo>
                  <a:pt x="2679" y="10858"/>
                </a:lnTo>
                <a:lnTo>
                  <a:pt x="2286" y="7200"/>
                </a:lnTo>
                <a:lnTo>
                  <a:pt x="1739" y="3594"/>
                </a:lnTo>
                <a:lnTo>
                  <a:pt x="1092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87618" y="1009308"/>
            <a:ext cx="3468" cy="67371"/>
          </a:xfrm>
          <a:custGeom>
            <a:avLst/>
            <a:gdLst/>
            <a:ahLst/>
            <a:cxnLst/>
            <a:rect l="l" t="t" r="r" b="b"/>
            <a:pathLst>
              <a:path w="3175" h="74294">
                <a:moveTo>
                  <a:pt x="1409" y="0"/>
                </a:moveTo>
                <a:lnTo>
                  <a:pt x="0" y="74091"/>
                </a:lnTo>
                <a:lnTo>
                  <a:pt x="723" y="71335"/>
                </a:lnTo>
                <a:lnTo>
                  <a:pt x="1371" y="68580"/>
                </a:lnTo>
                <a:lnTo>
                  <a:pt x="1968" y="65811"/>
                </a:lnTo>
                <a:lnTo>
                  <a:pt x="3060" y="7874"/>
                </a:lnTo>
                <a:lnTo>
                  <a:pt x="2578" y="5232"/>
                </a:lnTo>
                <a:lnTo>
                  <a:pt x="2019" y="2616"/>
                </a:lnTo>
                <a:lnTo>
                  <a:pt x="1409" y="0"/>
                </a:lnTo>
                <a:close/>
              </a:path>
            </a:pathLst>
          </a:custGeom>
          <a:solidFill>
            <a:srgbClr val="69AA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87335" y="1003413"/>
            <a:ext cx="0" cy="79463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490"/>
                </a:lnTo>
              </a:path>
            </a:pathLst>
          </a:custGeom>
          <a:ln w="3327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85372" y="998274"/>
            <a:ext cx="0" cy="90404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0"/>
                </a:moveTo>
                <a:lnTo>
                  <a:pt x="0" y="99275"/>
                </a:lnTo>
              </a:path>
            </a:pathLst>
          </a:custGeom>
          <a:ln w="3568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83416" y="993667"/>
            <a:ext cx="0" cy="100192"/>
          </a:xfrm>
          <a:custGeom>
            <a:avLst/>
            <a:gdLst/>
            <a:ahLst/>
            <a:cxnLst/>
            <a:rect l="l" t="t" r="r" b="b"/>
            <a:pathLst>
              <a:path h="110490">
                <a:moveTo>
                  <a:pt x="0" y="0"/>
                </a:moveTo>
                <a:lnTo>
                  <a:pt x="0" y="109905"/>
                </a:lnTo>
              </a:path>
            </a:pathLst>
          </a:custGeom>
          <a:ln w="3771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81455" y="989443"/>
            <a:ext cx="0" cy="108829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481"/>
                </a:lnTo>
              </a:path>
            </a:pathLst>
          </a:custGeom>
          <a:ln w="3962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79491" y="985531"/>
            <a:ext cx="0" cy="116315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130"/>
                </a:lnTo>
              </a:path>
            </a:pathLst>
          </a:custGeom>
          <a:ln w="4127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677528" y="981864"/>
            <a:ext cx="0" cy="123801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283"/>
                </a:lnTo>
              </a:path>
            </a:pathLst>
          </a:custGeom>
          <a:ln w="4292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675565" y="978409"/>
            <a:ext cx="0" cy="130711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4056"/>
                </a:lnTo>
              </a:path>
            </a:pathLst>
          </a:custGeom>
          <a:ln w="4432">
            <a:solidFill>
              <a:srgbClr val="65A7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73603" y="975128"/>
            <a:ext cx="0" cy="137621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549"/>
                </a:lnTo>
              </a:path>
            </a:pathLst>
          </a:custGeom>
          <a:ln w="4597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671633" y="971983"/>
            <a:ext cx="0" cy="144530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8826"/>
                </a:lnTo>
              </a:path>
            </a:pathLst>
          </a:custGeom>
          <a:ln w="4724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69672" y="968991"/>
            <a:ext cx="0" cy="150864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5887"/>
                </a:lnTo>
              </a:path>
            </a:pathLst>
          </a:custGeom>
          <a:ln w="4864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67701" y="966108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783"/>
                </a:lnTo>
              </a:path>
            </a:pathLst>
          </a:custGeom>
          <a:ln w="4991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665739" y="963346"/>
            <a:ext cx="0" cy="162957"/>
          </a:xfrm>
          <a:custGeom>
            <a:avLst/>
            <a:gdLst/>
            <a:ahLst/>
            <a:cxnLst/>
            <a:rect l="l" t="t" r="r" b="b"/>
            <a:pathLst>
              <a:path h="179705">
                <a:moveTo>
                  <a:pt x="0" y="0"/>
                </a:moveTo>
                <a:lnTo>
                  <a:pt x="0" y="179539"/>
                </a:lnTo>
              </a:path>
            </a:pathLst>
          </a:custGeom>
          <a:ln w="5130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63771" y="960641"/>
            <a:ext cx="0" cy="169291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181"/>
                </a:lnTo>
              </a:path>
            </a:pathLst>
          </a:custGeom>
          <a:ln w="5257">
            <a:solidFill>
              <a:srgbClr val="65A6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61793" y="957993"/>
            <a:ext cx="0" cy="175049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2735"/>
                </a:lnTo>
              </a:path>
            </a:pathLst>
          </a:custGeom>
          <a:ln w="5372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659824" y="955400"/>
            <a:ext cx="0" cy="180807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212"/>
                </a:lnTo>
              </a:path>
            </a:pathLst>
          </a:custGeom>
          <a:ln w="5499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57853" y="952858"/>
            <a:ext cx="0" cy="186565"/>
          </a:xfrm>
          <a:custGeom>
            <a:avLst/>
            <a:gdLst/>
            <a:ahLst/>
            <a:cxnLst/>
            <a:rect l="l" t="t" r="r" b="b"/>
            <a:pathLst>
              <a:path h="205740">
                <a:moveTo>
                  <a:pt x="0" y="0"/>
                </a:moveTo>
                <a:lnTo>
                  <a:pt x="0" y="205625"/>
                </a:lnTo>
              </a:path>
            </a:pathLst>
          </a:custGeom>
          <a:ln w="5626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655877" y="950370"/>
            <a:ext cx="0" cy="192323"/>
          </a:xfrm>
          <a:custGeom>
            <a:avLst/>
            <a:gdLst/>
            <a:ahLst/>
            <a:cxnLst/>
            <a:rect l="l" t="t" r="r" b="b"/>
            <a:pathLst>
              <a:path h="212090">
                <a:moveTo>
                  <a:pt x="0" y="0"/>
                </a:moveTo>
                <a:lnTo>
                  <a:pt x="0" y="211963"/>
                </a:lnTo>
              </a:path>
            </a:pathLst>
          </a:custGeom>
          <a:ln w="5740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653921" y="947947"/>
            <a:ext cx="0" cy="198082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211"/>
                </a:lnTo>
              </a:path>
            </a:pathLst>
          </a:custGeom>
          <a:ln w="5867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51945" y="945586"/>
            <a:ext cx="0" cy="20384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0"/>
                </a:moveTo>
                <a:lnTo>
                  <a:pt x="0" y="224383"/>
                </a:lnTo>
              </a:path>
            </a:pathLst>
          </a:custGeom>
          <a:ln w="5981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49968" y="943287"/>
            <a:ext cx="0" cy="209021"/>
          </a:xfrm>
          <a:custGeom>
            <a:avLst/>
            <a:gdLst/>
            <a:ahLst/>
            <a:cxnLst/>
            <a:rect l="l" t="t" r="r" b="b"/>
            <a:pathLst>
              <a:path h="230505">
                <a:moveTo>
                  <a:pt x="0" y="0"/>
                </a:moveTo>
                <a:lnTo>
                  <a:pt x="0" y="230479"/>
                </a:lnTo>
              </a:path>
            </a:pathLst>
          </a:custGeom>
          <a:ln w="6096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47991" y="941067"/>
            <a:ext cx="0" cy="214779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474"/>
                </a:lnTo>
              </a:path>
            </a:pathLst>
          </a:custGeom>
          <a:ln w="6210">
            <a:solidFill>
              <a:srgbClr val="62A5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646029" y="938897"/>
            <a:ext cx="0" cy="219963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404"/>
                </a:lnTo>
              </a:path>
            </a:pathLst>
          </a:custGeom>
          <a:ln w="6324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44045" y="936812"/>
            <a:ext cx="0" cy="225145"/>
          </a:xfrm>
          <a:custGeom>
            <a:avLst/>
            <a:gdLst/>
            <a:ahLst/>
            <a:cxnLst/>
            <a:rect l="l" t="t" r="r" b="b"/>
            <a:pathLst>
              <a:path h="248284">
                <a:moveTo>
                  <a:pt x="0" y="0"/>
                </a:moveTo>
                <a:lnTo>
                  <a:pt x="0" y="248234"/>
                </a:lnTo>
              </a:path>
            </a:pathLst>
          </a:custGeom>
          <a:ln w="6426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642069" y="934797"/>
            <a:ext cx="0" cy="230327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87"/>
                </a:lnTo>
              </a:path>
            </a:pathLst>
          </a:custGeom>
          <a:ln w="6540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640092" y="932827"/>
            <a:ext cx="0" cy="235510"/>
          </a:xfrm>
          <a:custGeom>
            <a:avLst/>
            <a:gdLst/>
            <a:ahLst/>
            <a:cxnLst/>
            <a:rect l="l" t="t" r="r" b="b"/>
            <a:pathLst>
              <a:path h="259715">
                <a:moveTo>
                  <a:pt x="0" y="0"/>
                </a:moveTo>
                <a:lnTo>
                  <a:pt x="0" y="259664"/>
                </a:lnTo>
              </a:path>
            </a:pathLst>
          </a:custGeom>
          <a:ln w="6654">
            <a:solidFill>
              <a:srgbClr val="62A4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638116" y="930938"/>
            <a:ext cx="0" cy="240692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5264"/>
                </a:lnTo>
              </a:path>
            </a:pathLst>
          </a:custGeom>
          <a:ln w="6769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636147" y="929142"/>
            <a:ext cx="0" cy="245875"/>
          </a:xfrm>
          <a:custGeom>
            <a:avLst/>
            <a:gdLst/>
            <a:ahLst/>
            <a:cxnLst/>
            <a:rect l="l" t="t" r="r" b="b"/>
            <a:pathLst>
              <a:path h="271144">
                <a:moveTo>
                  <a:pt x="0" y="0"/>
                </a:moveTo>
                <a:lnTo>
                  <a:pt x="0" y="270763"/>
                </a:lnTo>
              </a:path>
            </a:pathLst>
          </a:custGeom>
          <a:ln w="6870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634156" y="927392"/>
            <a:ext cx="0" cy="250481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6199"/>
                </a:lnTo>
              </a:path>
            </a:pathLst>
          </a:custGeom>
          <a:ln w="6985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632179" y="925711"/>
            <a:ext cx="0" cy="255663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546"/>
                </a:lnTo>
              </a:path>
            </a:pathLst>
          </a:custGeom>
          <a:ln w="7073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630196" y="924096"/>
            <a:ext cx="0" cy="26027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816"/>
                </a:lnTo>
              </a:path>
            </a:pathLst>
          </a:custGeom>
          <a:ln w="7175">
            <a:solidFill>
              <a:srgbClr val="61A3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628220" y="922557"/>
            <a:ext cx="0" cy="264877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98"/>
                </a:lnTo>
              </a:path>
            </a:pathLst>
          </a:custGeom>
          <a:ln w="7264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626243" y="921083"/>
            <a:ext cx="0" cy="269483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29"/>
                </a:lnTo>
              </a:path>
            </a:pathLst>
          </a:custGeom>
          <a:ln w="7378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624252" y="919698"/>
            <a:ext cx="0" cy="274090"/>
          </a:xfrm>
          <a:custGeom>
            <a:avLst/>
            <a:gdLst/>
            <a:ahLst/>
            <a:cxnLst/>
            <a:rect l="l" t="t" r="r" b="b"/>
            <a:pathLst>
              <a:path h="302259">
                <a:moveTo>
                  <a:pt x="0" y="0"/>
                </a:moveTo>
                <a:lnTo>
                  <a:pt x="0" y="302133"/>
                </a:lnTo>
              </a:path>
            </a:pathLst>
          </a:custGeom>
          <a:ln w="7467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622275" y="918834"/>
            <a:ext cx="0" cy="278120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565"/>
                </a:lnTo>
              </a:path>
            </a:pathLst>
          </a:custGeom>
          <a:ln w="7556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620287" y="918480"/>
            <a:ext cx="0" cy="281575"/>
          </a:xfrm>
          <a:custGeom>
            <a:avLst/>
            <a:gdLst/>
            <a:ahLst/>
            <a:cxnLst/>
            <a:rect l="l" t="t" r="r" b="b"/>
            <a:pathLst>
              <a:path h="310515">
                <a:moveTo>
                  <a:pt x="0" y="0"/>
                </a:moveTo>
                <a:lnTo>
                  <a:pt x="0" y="310464"/>
                </a:lnTo>
              </a:path>
            </a:pathLst>
          </a:custGeom>
          <a:ln w="7645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618288" y="918342"/>
            <a:ext cx="0" cy="285030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083"/>
                </a:lnTo>
              </a:path>
            </a:pathLst>
          </a:custGeom>
          <a:ln w="7721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616291" y="918307"/>
            <a:ext cx="0" cy="288485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7626"/>
                </a:lnTo>
              </a:path>
            </a:pathLst>
          </a:custGeom>
          <a:ln w="7797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614293" y="918246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157"/>
                </a:lnTo>
              </a:path>
            </a:pathLst>
          </a:custGeom>
          <a:ln w="7848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612297" y="918239"/>
            <a:ext cx="0" cy="294819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662"/>
                </a:lnTo>
              </a:path>
            </a:pathLst>
          </a:custGeom>
          <a:ln w="7924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610291" y="918236"/>
            <a:ext cx="0" cy="297698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8142"/>
                </a:lnTo>
              </a:path>
            </a:pathLst>
          </a:custGeom>
          <a:ln w="7988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608295" y="918249"/>
            <a:ext cx="0" cy="301153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635"/>
                </a:lnTo>
              </a:path>
            </a:pathLst>
          </a:custGeom>
          <a:ln w="8039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06297" y="918269"/>
            <a:ext cx="0" cy="304032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089"/>
                </a:lnTo>
              </a:path>
            </a:pathLst>
          </a:custGeom>
          <a:ln w="8115">
            <a:solidFill>
              <a:srgbClr val="5FA1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604300" y="918329"/>
            <a:ext cx="0" cy="307487"/>
          </a:xfrm>
          <a:custGeom>
            <a:avLst/>
            <a:gdLst/>
            <a:ahLst/>
            <a:cxnLst/>
            <a:rect l="l" t="t" r="r" b="b"/>
            <a:pathLst>
              <a:path h="339090">
                <a:moveTo>
                  <a:pt x="0" y="0"/>
                </a:moveTo>
                <a:lnTo>
                  <a:pt x="0" y="338518"/>
                </a:lnTo>
              </a:path>
            </a:pathLst>
          </a:custGeom>
          <a:ln w="8191">
            <a:solidFill>
              <a:srgbClr val="5CA1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602296" y="918400"/>
            <a:ext cx="0" cy="310366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1947"/>
                </a:lnTo>
              </a:path>
            </a:pathLst>
          </a:custGeom>
          <a:ln w="8254">
            <a:solidFill>
              <a:srgbClr val="5CA14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600299" y="918493"/>
            <a:ext cx="0" cy="313245"/>
          </a:xfrm>
          <a:custGeom>
            <a:avLst/>
            <a:gdLst/>
            <a:ahLst/>
            <a:cxnLst/>
            <a:rect l="l" t="t" r="r" b="b"/>
            <a:pathLst>
              <a:path h="345440">
                <a:moveTo>
                  <a:pt x="0" y="0"/>
                </a:moveTo>
                <a:lnTo>
                  <a:pt x="0" y="345351"/>
                </a:lnTo>
              </a:path>
            </a:pathLst>
          </a:custGeom>
          <a:ln w="8305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598301" y="918603"/>
            <a:ext cx="0" cy="31670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8741"/>
                </a:lnTo>
              </a:path>
            </a:pathLst>
          </a:custGeom>
          <a:ln w="8381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596297" y="918744"/>
            <a:ext cx="0" cy="319579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107"/>
                </a:lnTo>
              </a:path>
            </a:pathLst>
          </a:custGeom>
          <a:ln w="8445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594292" y="918881"/>
            <a:ext cx="0" cy="322458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485"/>
                </a:lnTo>
              </a:path>
            </a:pathLst>
          </a:custGeom>
          <a:ln w="8508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592288" y="919048"/>
            <a:ext cx="0" cy="325913"/>
          </a:xfrm>
          <a:custGeom>
            <a:avLst/>
            <a:gdLst/>
            <a:ahLst/>
            <a:cxnLst/>
            <a:rect l="l" t="t" r="r" b="b"/>
            <a:pathLst>
              <a:path h="359409">
                <a:moveTo>
                  <a:pt x="0" y="0"/>
                </a:moveTo>
                <a:lnTo>
                  <a:pt x="0" y="358851"/>
                </a:lnTo>
              </a:path>
            </a:pathLst>
          </a:custGeom>
          <a:ln w="8572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590292" y="919228"/>
            <a:ext cx="0" cy="328792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191"/>
                </a:lnTo>
              </a:path>
            </a:pathLst>
          </a:custGeom>
          <a:ln w="8623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588287" y="919423"/>
            <a:ext cx="0" cy="331672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556"/>
                </a:lnTo>
              </a:path>
            </a:pathLst>
          </a:custGeom>
          <a:ln w="8686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0586289" y="919653"/>
            <a:ext cx="0" cy="334551"/>
          </a:xfrm>
          <a:custGeom>
            <a:avLst/>
            <a:gdLst/>
            <a:ahLst/>
            <a:cxnLst/>
            <a:rect l="l" t="t" r="r" b="b"/>
            <a:pathLst>
              <a:path h="368934">
                <a:moveTo>
                  <a:pt x="0" y="0"/>
                </a:moveTo>
                <a:lnTo>
                  <a:pt x="0" y="368922"/>
                </a:lnTo>
              </a:path>
            </a:pathLst>
          </a:custGeom>
          <a:ln w="8762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584285" y="919870"/>
            <a:ext cx="0" cy="338006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300"/>
                </a:lnTo>
              </a:path>
            </a:pathLst>
          </a:custGeom>
          <a:ln w="8826">
            <a:solidFill>
              <a:srgbClr val="5D9F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0582281" y="920127"/>
            <a:ext cx="0" cy="340885"/>
          </a:xfrm>
          <a:custGeom>
            <a:avLst/>
            <a:gdLst/>
            <a:ahLst/>
            <a:cxnLst/>
            <a:rect l="l" t="t" r="r" b="b"/>
            <a:pathLst>
              <a:path h="375919">
                <a:moveTo>
                  <a:pt x="0" y="0"/>
                </a:moveTo>
                <a:lnTo>
                  <a:pt x="0" y="375716"/>
                </a:lnTo>
              </a:path>
            </a:pathLst>
          </a:custGeom>
          <a:ln w="8889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580277" y="920399"/>
            <a:ext cx="0" cy="34434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183"/>
                </a:lnTo>
              </a:path>
            </a:pathLst>
          </a:custGeom>
          <a:ln w="8953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578273" y="920701"/>
            <a:ext cx="0" cy="347219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0"/>
                </a:moveTo>
                <a:lnTo>
                  <a:pt x="0" y="382828"/>
                </a:lnTo>
              </a:path>
            </a:pathLst>
          </a:custGeom>
          <a:ln w="9016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576254" y="921004"/>
            <a:ext cx="0" cy="351249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6994"/>
                </a:lnTo>
              </a:path>
            </a:pathLst>
          </a:custGeom>
          <a:ln w="9105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574236" y="921321"/>
            <a:ext cx="0" cy="355280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477"/>
                </a:lnTo>
              </a:path>
            </a:pathLst>
          </a:custGeom>
          <a:ln w="9169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572219" y="921672"/>
            <a:ext cx="0" cy="359311"/>
          </a:xfrm>
          <a:custGeom>
            <a:avLst/>
            <a:gdLst/>
            <a:ahLst/>
            <a:cxnLst/>
            <a:rect l="l" t="t" r="r" b="b"/>
            <a:pathLst>
              <a:path h="396240">
                <a:moveTo>
                  <a:pt x="0" y="0"/>
                </a:moveTo>
                <a:lnTo>
                  <a:pt x="0" y="396125"/>
                </a:lnTo>
              </a:path>
            </a:pathLst>
          </a:custGeom>
          <a:ln w="9258">
            <a:solidFill>
              <a:srgbClr val="5C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570207" y="922038"/>
            <a:ext cx="0" cy="363917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400951"/>
                </a:lnTo>
              </a:path>
            </a:pathLst>
          </a:custGeom>
          <a:ln w="9359">
            <a:solidFill>
              <a:srgbClr val="58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568175" y="922426"/>
            <a:ext cx="0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993"/>
                </a:lnTo>
              </a:path>
            </a:pathLst>
          </a:custGeom>
          <a:ln w="9448">
            <a:solidFill>
              <a:srgbClr val="589D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566151" y="922833"/>
            <a:ext cx="0" cy="37313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238"/>
                </a:lnTo>
              </a:path>
            </a:pathLst>
          </a:custGeom>
          <a:ln w="955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564117" y="923281"/>
            <a:ext cx="0" cy="378313"/>
          </a:xfrm>
          <a:custGeom>
            <a:avLst/>
            <a:gdLst/>
            <a:ahLst/>
            <a:cxnLst/>
            <a:rect l="l" t="t" r="r" b="b"/>
            <a:pathLst>
              <a:path h="417194">
                <a:moveTo>
                  <a:pt x="0" y="0"/>
                </a:moveTo>
                <a:lnTo>
                  <a:pt x="0" y="416674"/>
                </a:lnTo>
              </a:path>
            </a:pathLst>
          </a:custGeom>
          <a:ln w="9664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562079" y="923706"/>
            <a:ext cx="0" cy="383494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351"/>
                </a:lnTo>
              </a:path>
            </a:pathLst>
          </a:custGeom>
          <a:ln w="9766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560047" y="924178"/>
            <a:ext cx="0" cy="388678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0"/>
                </a:moveTo>
                <a:lnTo>
                  <a:pt x="0" y="428599"/>
                </a:lnTo>
              </a:path>
            </a:pathLst>
          </a:custGeom>
          <a:ln w="988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558014" y="924673"/>
            <a:ext cx="0" cy="394436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492"/>
                </a:lnTo>
              </a:path>
            </a:pathLst>
          </a:custGeom>
          <a:ln w="9994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555996" y="925180"/>
            <a:ext cx="0" cy="400194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223"/>
                </a:lnTo>
              </a:path>
            </a:pathLst>
          </a:custGeom>
          <a:ln w="10083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554048" y="925720"/>
            <a:ext cx="0" cy="397890"/>
          </a:xfrm>
          <a:custGeom>
            <a:avLst/>
            <a:gdLst/>
            <a:ahLst/>
            <a:cxnLst/>
            <a:rect l="l" t="t" r="r" b="b"/>
            <a:pathLst>
              <a:path h="438784">
                <a:moveTo>
                  <a:pt x="0" y="0"/>
                </a:moveTo>
                <a:lnTo>
                  <a:pt x="0" y="438619"/>
                </a:lnTo>
              </a:path>
            </a:pathLst>
          </a:custGeom>
          <a:ln w="1002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552107" y="926286"/>
            <a:ext cx="0" cy="395011"/>
          </a:xfrm>
          <a:custGeom>
            <a:avLst/>
            <a:gdLst/>
            <a:ahLst/>
            <a:cxnLst/>
            <a:rect l="l" t="t" r="r" b="b"/>
            <a:pathLst>
              <a:path h="435609">
                <a:moveTo>
                  <a:pt x="0" y="0"/>
                </a:moveTo>
                <a:lnTo>
                  <a:pt x="0" y="435076"/>
                </a:lnTo>
              </a:path>
            </a:pathLst>
          </a:custGeom>
          <a:ln w="9944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550172" y="926851"/>
            <a:ext cx="0" cy="391557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09"/>
                </a:lnTo>
              </a:path>
            </a:pathLst>
          </a:custGeom>
          <a:ln w="9880">
            <a:solidFill>
              <a:srgbClr val="599C4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0548236" y="927449"/>
            <a:ext cx="0" cy="388102"/>
          </a:xfrm>
          <a:custGeom>
            <a:avLst/>
            <a:gdLst/>
            <a:ahLst/>
            <a:cxnLst/>
            <a:rect l="l" t="t" r="r" b="b"/>
            <a:pathLst>
              <a:path h="427990">
                <a:moveTo>
                  <a:pt x="0" y="0"/>
                </a:moveTo>
                <a:lnTo>
                  <a:pt x="0" y="427672"/>
                </a:lnTo>
              </a:path>
            </a:pathLst>
          </a:custGeom>
          <a:ln w="9791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546309" y="928074"/>
            <a:ext cx="0" cy="384647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3608"/>
                </a:lnTo>
              </a:path>
            </a:pathLst>
          </a:custGeom>
          <a:ln w="9715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544375" y="928730"/>
            <a:ext cx="0" cy="380615"/>
          </a:xfrm>
          <a:custGeom>
            <a:avLst/>
            <a:gdLst/>
            <a:ahLst/>
            <a:cxnLst/>
            <a:rect l="l" t="t" r="r" b="b"/>
            <a:pathLst>
              <a:path h="419734">
                <a:moveTo>
                  <a:pt x="0" y="0"/>
                </a:moveTo>
                <a:lnTo>
                  <a:pt x="0" y="419430"/>
                </a:lnTo>
              </a:path>
            </a:pathLst>
          </a:custGeom>
          <a:ln w="9651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542439" y="929400"/>
            <a:ext cx="0" cy="376585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5150"/>
                </a:lnTo>
              </a:path>
            </a:pathLst>
          </a:custGeom>
          <a:ln w="9563">
            <a:solidFill>
              <a:srgbClr val="59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540503" y="930111"/>
            <a:ext cx="0" cy="372555"/>
          </a:xfrm>
          <a:custGeom>
            <a:avLst/>
            <a:gdLst/>
            <a:ahLst/>
            <a:cxnLst/>
            <a:rect l="l" t="t" r="r" b="b"/>
            <a:pathLst>
              <a:path h="410844">
                <a:moveTo>
                  <a:pt x="0" y="0"/>
                </a:moveTo>
                <a:lnTo>
                  <a:pt x="0" y="410781"/>
                </a:lnTo>
              </a:path>
            </a:pathLst>
          </a:custGeom>
          <a:ln w="9474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0538569" y="930822"/>
            <a:ext cx="0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336"/>
                </a:lnTo>
              </a:path>
            </a:pathLst>
          </a:custGeom>
          <a:ln w="9385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0536640" y="931585"/>
            <a:ext cx="0" cy="364493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802"/>
                </a:lnTo>
              </a:path>
            </a:pathLst>
          </a:custGeom>
          <a:ln w="9309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534707" y="932359"/>
            <a:ext cx="0" cy="360462"/>
          </a:xfrm>
          <a:custGeom>
            <a:avLst/>
            <a:gdLst/>
            <a:ahLst/>
            <a:cxnLst/>
            <a:rect l="l" t="t" r="r" b="b"/>
            <a:pathLst>
              <a:path h="397509">
                <a:moveTo>
                  <a:pt x="0" y="0"/>
                </a:moveTo>
                <a:lnTo>
                  <a:pt x="0" y="397192"/>
                </a:lnTo>
              </a:path>
            </a:pathLst>
          </a:custGeom>
          <a:ln w="9220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532777" y="933161"/>
            <a:ext cx="0" cy="356432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06"/>
                </a:lnTo>
              </a:path>
            </a:pathLst>
          </a:custGeom>
          <a:ln w="9118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0530836" y="934003"/>
            <a:ext cx="0" cy="351825"/>
          </a:xfrm>
          <a:custGeom>
            <a:avLst/>
            <a:gdLst/>
            <a:ahLst/>
            <a:cxnLst/>
            <a:rect l="l" t="t" r="r" b="b"/>
            <a:pathLst>
              <a:path h="387984">
                <a:moveTo>
                  <a:pt x="0" y="0"/>
                </a:moveTo>
                <a:lnTo>
                  <a:pt x="0" y="387743"/>
                </a:lnTo>
              </a:path>
            </a:pathLst>
          </a:custGeom>
          <a:ln w="9042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528901" y="934854"/>
            <a:ext cx="0" cy="347794"/>
          </a:xfrm>
          <a:custGeom>
            <a:avLst/>
            <a:gdLst/>
            <a:ahLst/>
            <a:cxnLst/>
            <a:rect l="l" t="t" r="r" b="b"/>
            <a:pathLst>
              <a:path h="383540">
                <a:moveTo>
                  <a:pt x="0" y="0"/>
                </a:moveTo>
                <a:lnTo>
                  <a:pt x="0" y="382917"/>
                </a:lnTo>
              </a:path>
            </a:pathLst>
          </a:custGeom>
          <a:ln w="8953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526973" y="935740"/>
            <a:ext cx="0" cy="343188"/>
          </a:xfrm>
          <a:custGeom>
            <a:avLst/>
            <a:gdLst/>
            <a:ahLst/>
            <a:cxnLst/>
            <a:rect l="l" t="t" r="r" b="b"/>
            <a:pathLst>
              <a:path h="378459">
                <a:moveTo>
                  <a:pt x="0" y="0"/>
                </a:moveTo>
                <a:lnTo>
                  <a:pt x="0" y="378040"/>
                </a:lnTo>
              </a:path>
            </a:pathLst>
          </a:custGeom>
          <a:ln w="8851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525039" y="936678"/>
            <a:ext cx="0" cy="338581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075"/>
                </a:lnTo>
              </a:path>
            </a:pathLst>
          </a:custGeom>
          <a:ln w="8763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0523112" y="937621"/>
            <a:ext cx="0" cy="333975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071"/>
                </a:lnTo>
              </a:path>
            </a:pathLst>
          </a:custGeom>
          <a:ln w="8661">
            <a:solidFill>
              <a:srgbClr val="5699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521175" y="938607"/>
            <a:ext cx="0" cy="329368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991"/>
                </a:lnTo>
              </a:path>
            </a:pathLst>
          </a:custGeom>
          <a:ln w="8572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519248" y="939632"/>
            <a:ext cx="0" cy="324762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0"/>
                </a:moveTo>
                <a:lnTo>
                  <a:pt x="0" y="357835"/>
                </a:lnTo>
              </a:path>
            </a:pathLst>
          </a:custGeom>
          <a:ln w="8470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517307" y="940686"/>
            <a:ext cx="0" cy="320155"/>
          </a:xfrm>
          <a:custGeom>
            <a:avLst/>
            <a:gdLst/>
            <a:ahLst/>
            <a:cxnLst/>
            <a:rect l="l" t="t" r="r" b="b"/>
            <a:pathLst>
              <a:path h="353059">
                <a:moveTo>
                  <a:pt x="0" y="0"/>
                </a:moveTo>
                <a:lnTo>
                  <a:pt x="0" y="352640"/>
                </a:lnTo>
              </a:path>
            </a:pathLst>
          </a:custGeom>
          <a:ln w="8369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515371" y="941776"/>
            <a:ext cx="0" cy="315549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357"/>
                </a:lnTo>
              </a:path>
            </a:pathLst>
          </a:custGeom>
          <a:ln w="8280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0513443" y="942919"/>
            <a:ext cx="0" cy="310366"/>
          </a:xfrm>
          <a:custGeom>
            <a:avLst/>
            <a:gdLst/>
            <a:ahLst/>
            <a:cxnLst/>
            <a:rect l="l" t="t" r="r" b="b"/>
            <a:pathLst>
              <a:path h="342265">
                <a:moveTo>
                  <a:pt x="0" y="0"/>
                </a:moveTo>
                <a:lnTo>
                  <a:pt x="0" y="342010"/>
                </a:lnTo>
              </a:path>
            </a:pathLst>
          </a:custGeom>
          <a:ln w="8178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0511509" y="944077"/>
            <a:ext cx="0" cy="305760"/>
          </a:xfrm>
          <a:custGeom>
            <a:avLst/>
            <a:gdLst/>
            <a:ahLst/>
            <a:cxnLst/>
            <a:rect l="l" t="t" r="r" b="b"/>
            <a:pathLst>
              <a:path h="337184">
                <a:moveTo>
                  <a:pt x="0" y="0"/>
                </a:moveTo>
                <a:lnTo>
                  <a:pt x="0" y="336600"/>
                </a:lnTo>
              </a:path>
            </a:pathLst>
          </a:custGeom>
          <a:ln w="8064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509580" y="945291"/>
            <a:ext cx="0" cy="300577"/>
          </a:xfrm>
          <a:custGeom>
            <a:avLst/>
            <a:gdLst/>
            <a:ahLst/>
            <a:cxnLst/>
            <a:rect l="l" t="t" r="r" b="b"/>
            <a:pathLst>
              <a:path h="331469">
                <a:moveTo>
                  <a:pt x="0" y="0"/>
                </a:moveTo>
                <a:lnTo>
                  <a:pt x="0" y="331012"/>
                </a:lnTo>
              </a:path>
            </a:pathLst>
          </a:custGeom>
          <a:ln w="7962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0507647" y="946556"/>
            <a:ext cx="0" cy="29539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323"/>
                </a:lnTo>
              </a:path>
            </a:pathLst>
          </a:custGeom>
          <a:ln w="7848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505711" y="947846"/>
            <a:ext cx="0" cy="290213"/>
          </a:xfrm>
          <a:custGeom>
            <a:avLst/>
            <a:gdLst/>
            <a:ahLst/>
            <a:cxnLst/>
            <a:rect l="l" t="t" r="r" b="b"/>
            <a:pathLst>
              <a:path h="320040">
                <a:moveTo>
                  <a:pt x="0" y="0"/>
                </a:moveTo>
                <a:lnTo>
                  <a:pt x="0" y="319531"/>
                </a:lnTo>
              </a:path>
            </a:pathLst>
          </a:custGeom>
          <a:ln w="7734">
            <a:solidFill>
              <a:srgbClr val="5798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503783" y="949179"/>
            <a:ext cx="0" cy="284454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77"/>
                </a:lnTo>
              </a:path>
            </a:pathLst>
          </a:custGeom>
          <a:ln w="7632">
            <a:solidFill>
              <a:srgbClr val="5697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0501840" y="950575"/>
            <a:ext cx="0" cy="279272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733"/>
                </a:lnTo>
              </a:path>
            </a:pathLst>
          </a:custGeom>
          <a:ln w="7531">
            <a:solidFill>
              <a:srgbClr val="5697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499912" y="952024"/>
            <a:ext cx="0" cy="274090"/>
          </a:xfrm>
          <a:custGeom>
            <a:avLst/>
            <a:gdLst/>
            <a:ahLst/>
            <a:cxnLst/>
            <a:rect l="l" t="t" r="r" b="b"/>
            <a:pathLst>
              <a:path h="302259">
                <a:moveTo>
                  <a:pt x="0" y="0"/>
                </a:moveTo>
                <a:lnTo>
                  <a:pt x="0" y="301726"/>
                </a:lnTo>
              </a:path>
            </a:pathLst>
          </a:custGeom>
          <a:ln w="7404">
            <a:solidFill>
              <a:srgbClr val="5695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497977" y="953535"/>
            <a:ext cx="0" cy="268331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30"/>
                </a:lnTo>
              </a:path>
            </a:pathLst>
          </a:custGeom>
          <a:ln w="7289">
            <a:solidFill>
              <a:srgbClr val="5695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496043" y="955080"/>
            <a:ext cx="0" cy="262573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9445"/>
                </a:lnTo>
              </a:path>
            </a:pathLst>
          </a:custGeom>
          <a:ln w="7175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494107" y="956692"/>
            <a:ext cx="0" cy="256815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3197"/>
                </a:lnTo>
              </a:path>
            </a:pathLst>
          </a:custGeom>
          <a:ln w="7061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492179" y="958372"/>
            <a:ext cx="0" cy="251633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0"/>
                </a:moveTo>
                <a:lnTo>
                  <a:pt x="0" y="276872"/>
                </a:lnTo>
              </a:path>
            </a:pathLst>
          </a:custGeom>
          <a:ln w="6934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490239" y="960114"/>
            <a:ext cx="0" cy="245299"/>
          </a:xfrm>
          <a:custGeom>
            <a:avLst/>
            <a:gdLst/>
            <a:ahLst/>
            <a:cxnLst/>
            <a:rect l="l" t="t" r="r" b="b"/>
            <a:pathLst>
              <a:path h="270509">
                <a:moveTo>
                  <a:pt x="0" y="0"/>
                </a:moveTo>
                <a:lnTo>
                  <a:pt x="0" y="270421"/>
                </a:lnTo>
              </a:path>
            </a:pathLst>
          </a:custGeom>
          <a:ln w="6807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488303" y="961943"/>
            <a:ext cx="0" cy="239541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3867"/>
                </a:lnTo>
              </a:path>
            </a:pathLst>
          </a:custGeom>
          <a:ln w="669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0486361" y="963829"/>
            <a:ext cx="0" cy="233782"/>
          </a:xfrm>
          <a:custGeom>
            <a:avLst/>
            <a:gdLst/>
            <a:ahLst/>
            <a:cxnLst/>
            <a:rect l="l" t="t" r="r" b="b"/>
            <a:pathLst>
              <a:path h="257809">
                <a:moveTo>
                  <a:pt x="0" y="0"/>
                </a:moveTo>
                <a:lnTo>
                  <a:pt x="0" y="257238"/>
                </a:lnTo>
              </a:path>
            </a:pathLst>
          </a:custGeom>
          <a:ln w="6565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484426" y="965814"/>
            <a:ext cx="0" cy="227448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482"/>
                </a:lnTo>
              </a:path>
            </a:pathLst>
          </a:custGeom>
          <a:ln w="6426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482485" y="967893"/>
            <a:ext cx="0" cy="221114"/>
          </a:xfrm>
          <a:custGeom>
            <a:avLst/>
            <a:gdLst/>
            <a:ahLst/>
            <a:cxnLst/>
            <a:rect l="l" t="t" r="r" b="b"/>
            <a:pathLst>
              <a:path h="243840">
                <a:moveTo>
                  <a:pt x="0" y="0"/>
                </a:moveTo>
                <a:lnTo>
                  <a:pt x="0" y="243586"/>
                </a:lnTo>
              </a:path>
            </a:pathLst>
          </a:custGeom>
          <a:ln w="6299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0480543" y="970074"/>
            <a:ext cx="0" cy="214779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562"/>
                </a:lnTo>
              </a:path>
            </a:pathLst>
          </a:custGeom>
          <a:ln w="617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478608" y="972351"/>
            <a:ext cx="0" cy="208446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387"/>
                </a:lnTo>
              </a:path>
            </a:pathLst>
          </a:custGeom>
          <a:ln w="603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476659" y="974782"/>
            <a:ext cx="0" cy="201537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046"/>
                </a:lnTo>
              </a:path>
            </a:pathLst>
          </a:custGeom>
          <a:ln w="5892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474724" y="977302"/>
            <a:ext cx="0" cy="194626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528"/>
                </a:lnTo>
              </a:path>
            </a:pathLst>
          </a:custGeom>
          <a:ln w="5753">
            <a:solidFill>
              <a:srgbClr val="53954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0472775" y="980012"/>
            <a:ext cx="0" cy="187717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0"/>
                </a:moveTo>
                <a:lnTo>
                  <a:pt x="0" y="206755"/>
                </a:lnTo>
              </a:path>
            </a:pathLst>
          </a:custGeom>
          <a:ln w="5613">
            <a:solidFill>
              <a:srgbClr val="5294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0470827" y="982893"/>
            <a:ext cx="0" cy="180807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767"/>
                </a:lnTo>
              </a:path>
            </a:pathLst>
          </a:custGeom>
          <a:ln w="5448">
            <a:solidFill>
              <a:srgbClr val="5294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0468884" y="985952"/>
            <a:ext cx="0" cy="172746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5295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0466936" y="989270"/>
            <a:ext cx="0" cy="165260"/>
          </a:xfrm>
          <a:custGeom>
            <a:avLst/>
            <a:gdLst/>
            <a:ahLst/>
            <a:cxnLst/>
            <a:rect l="l" t="t" r="r" b="b"/>
            <a:pathLst>
              <a:path h="182244">
                <a:moveTo>
                  <a:pt x="0" y="0"/>
                </a:moveTo>
                <a:lnTo>
                  <a:pt x="0" y="181838"/>
                </a:lnTo>
              </a:path>
            </a:pathLst>
          </a:custGeom>
          <a:ln w="5130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0464987" y="992827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796"/>
                </a:lnTo>
              </a:path>
            </a:pathLst>
          </a:custGeom>
          <a:ln w="4965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0463039" y="996653"/>
            <a:ext cx="0" cy="14856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58"/>
                </a:lnTo>
              </a:path>
            </a:pathLst>
          </a:custGeom>
          <a:ln w="4775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0461103" y="1000821"/>
            <a:ext cx="0" cy="138772"/>
          </a:xfrm>
          <a:custGeom>
            <a:avLst/>
            <a:gdLst/>
            <a:ahLst/>
            <a:cxnLst/>
            <a:rect l="l" t="t" r="r" b="b"/>
            <a:pathLst>
              <a:path h="153034">
                <a:moveTo>
                  <a:pt x="0" y="0"/>
                </a:moveTo>
                <a:lnTo>
                  <a:pt x="0" y="152895"/>
                </a:lnTo>
              </a:path>
            </a:pathLst>
          </a:custGeom>
          <a:ln w="4559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459167" y="1005402"/>
            <a:ext cx="0" cy="127832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57"/>
                </a:lnTo>
              </a:path>
            </a:pathLst>
          </a:custGeom>
          <a:ln w="4318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457233" y="1010556"/>
            <a:ext cx="0" cy="116315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98"/>
                </a:lnTo>
              </a:path>
            </a:pathLst>
          </a:custGeom>
          <a:ln w="4051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455291" y="1016400"/>
            <a:ext cx="0" cy="102496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852"/>
                </a:lnTo>
              </a:path>
            </a:pathLst>
          </a:custGeom>
          <a:ln w="3746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453371" y="1023347"/>
            <a:ext cx="0" cy="86949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630"/>
                </a:lnTo>
              </a:path>
            </a:pathLst>
          </a:custGeom>
          <a:ln w="3378">
            <a:solidFill>
              <a:srgbClr val="50924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449906" y="1032066"/>
            <a:ext cx="3468" cy="67947"/>
          </a:xfrm>
          <a:custGeom>
            <a:avLst/>
            <a:gdLst/>
            <a:ahLst/>
            <a:cxnLst/>
            <a:rect l="l" t="t" r="r" b="b"/>
            <a:pathLst>
              <a:path w="3175" h="74930">
                <a:moveTo>
                  <a:pt x="2882" y="0"/>
                </a:moveTo>
                <a:lnTo>
                  <a:pt x="2032" y="4749"/>
                </a:lnTo>
                <a:lnTo>
                  <a:pt x="1358" y="9537"/>
                </a:lnTo>
                <a:lnTo>
                  <a:pt x="812" y="14338"/>
                </a:lnTo>
                <a:lnTo>
                  <a:pt x="0" y="58064"/>
                </a:lnTo>
                <a:lnTo>
                  <a:pt x="342" y="63538"/>
                </a:lnTo>
                <a:lnTo>
                  <a:pt x="850" y="68986"/>
                </a:lnTo>
                <a:lnTo>
                  <a:pt x="1485" y="74396"/>
                </a:lnTo>
                <a:lnTo>
                  <a:pt x="2882" y="0"/>
                </a:lnTo>
                <a:close/>
              </a:path>
            </a:pathLst>
          </a:custGeom>
          <a:solidFill>
            <a:srgbClr val="50924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449333" y="1045073"/>
            <a:ext cx="2081" cy="39731"/>
          </a:xfrm>
          <a:custGeom>
            <a:avLst/>
            <a:gdLst/>
            <a:ahLst/>
            <a:cxnLst/>
            <a:rect l="l" t="t" r="r" b="b"/>
            <a:pathLst>
              <a:path w="1904" h="43815">
                <a:moveTo>
                  <a:pt x="1349" y="0"/>
                </a:moveTo>
                <a:lnTo>
                  <a:pt x="422" y="10877"/>
                </a:lnTo>
                <a:lnTo>
                  <a:pt x="0" y="21810"/>
                </a:lnTo>
                <a:lnTo>
                  <a:pt x="49" y="32770"/>
                </a:lnTo>
                <a:lnTo>
                  <a:pt x="536" y="43726"/>
                </a:lnTo>
                <a:lnTo>
                  <a:pt x="1349" y="0"/>
                </a:lnTo>
                <a:close/>
              </a:path>
            </a:pathLst>
          </a:custGeom>
          <a:solidFill>
            <a:srgbClr val="50924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544733" y="917213"/>
            <a:ext cx="80448" cy="408255"/>
          </a:xfrm>
          <a:custGeom>
            <a:avLst/>
            <a:gdLst/>
            <a:ahLst/>
            <a:cxnLst/>
            <a:rect l="l" t="t" r="r" b="b"/>
            <a:pathLst>
              <a:path w="73659" h="450215">
                <a:moveTo>
                  <a:pt x="72886" y="0"/>
                </a:moveTo>
                <a:lnTo>
                  <a:pt x="49062" y="55848"/>
                </a:lnTo>
                <a:lnTo>
                  <a:pt x="33215" y="97151"/>
                </a:lnTo>
                <a:lnTo>
                  <a:pt x="15975" y="160054"/>
                </a:lnTo>
                <a:lnTo>
                  <a:pt x="7143" y="218424"/>
                </a:lnTo>
                <a:lnTo>
                  <a:pt x="1950" y="276383"/>
                </a:lnTo>
                <a:lnTo>
                  <a:pt x="0" y="333780"/>
                </a:lnTo>
                <a:lnTo>
                  <a:pt x="267" y="362483"/>
                </a:lnTo>
                <a:lnTo>
                  <a:pt x="1732" y="401763"/>
                </a:lnTo>
                <a:lnTo>
                  <a:pt x="5123" y="444279"/>
                </a:lnTo>
                <a:lnTo>
                  <a:pt x="5919" y="450024"/>
                </a:lnTo>
                <a:lnTo>
                  <a:pt x="5970" y="448106"/>
                </a:lnTo>
                <a:lnTo>
                  <a:pt x="5614" y="442506"/>
                </a:lnTo>
                <a:lnTo>
                  <a:pt x="4471" y="426808"/>
                </a:lnTo>
                <a:lnTo>
                  <a:pt x="4128" y="419874"/>
                </a:lnTo>
                <a:lnTo>
                  <a:pt x="2681" y="363799"/>
                </a:lnTo>
                <a:lnTo>
                  <a:pt x="4177" y="307801"/>
                </a:lnTo>
                <a:lnTo>
                  <a:pt x="8491" y="251944"/>
                </a:lnTo>
                <a:lnTo>
                  <a:pt x="15495" y="196291"/>
                </a:lnTo>
                <a:lnTo>
                  <a:pt x="26517" y="140104"/>
                </a:lnTo>
                <a:lnTo>
                  <a:pt x="41301" y="84785"/>
                </a:lnTo>
                <a:lnTo>
                  <a:pt x="56062" y="42054"/>
                </a:lnTo>
                <a:lnTo>
                  <a:pt x="73432" y="304"/>
                </a:lnTo>
                <a:lnTo>
                  <a:pt x="72886" y="0"/>
                </a:lnTo>
                <a:close/>
              </a:path>
            </a:pathLst>
          </a:custGeom>
          <a:solidFill>
            <a:srgbClr val="32733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326652" y="862285"/>
            <a:ext cx="589488" cy="259118"/>
          </a:xfrm>
          <a:custGeom>
            <a:avLst/>
            <a:gdLst/>
            <a:ahLst/>
            <a:cxnLst/>
            <a:rect l="l" t="t" r="r" b="b"/>
            <a:pathLst>
              <a:path w="539750" h="285750">
                <a:moveTo>
                  <a:pt x="289939" y="17819"/>
                </a:moveTo>
                <a:lnTo>
                  <a:pt x="180850" y="17819"/>
                </a:lnTo>
                <a:lnTo>
                  <a:pt x="194299" y="17881"/>
                </a:lnTo>
                <a:lnTo>
                  <a:pt x="208020" y="18412"/>
                </a:lnTo>
                <a:lnTo>
                  <a:pt x="250362" y="23085"/>
                </a:lnTo>
                <a:lnTo>
                  <a:pt x="293251" y="33350"/>
                </a:lnTo>
                <a:lnTo>
                  <a:pt x="335063" y="49458"/>
                </a:lnTo>
                <a:lnTo>
                  <a:pt x="374259" y="71098"/>
                </a:lnTo>
                <a:lnTo>
                  <a:pt x="409701" y="97146"/>
                </a:lnTo>
                <a:lnTo>
                  <a:pt x="449719" y="136338"/>
                </a:lnTo>
                <a:lnTo>
                  <a:pt x="466419" y="156747"/>
                </a:lnTo>
                <a:lnTo>
                  <a:pt x="471906" y="163389"/>
                </a:lnTo>
                <a:lnTo>
                  <a:pt x="476351" y="170463"/>
                </a:lnTo>
                <a:lnTo>
                  <a:pt x="481138" y="176978"/>
                </a:lnTo>
                <a:lnTo>
                  <a:pt x="485723" y="183532"/>
                </a:lnTo>
                <a:lnTo>
                  <a:pt x="488022" y="186707"/>
                </a:lnTo>
                <a:lnTo>
                  <a:pt x="490028" y="190034"/>
                </a:lnTo>
                <a:lnTo>
                  <a:pt x="492048" y="193272"/>
                </a:lnTo>
                <a:lnTo>
                  <a:pt x="505180" y="214824"/>
                </a:lnTo>
                <a:lnTo>
                  <a:pt x="508570" y="220717"/>
                </a:lnTo>
                <a:lnTo>
                  <a:pt x="511415" y="226546"/>
                </a:lnTo>
                <a:lnTo>
                  <a:pt x="514311" y="231919"/>
                </a:lnTo>
                <a:lnTo>
                  <a:pt x="524674" y="251680"/>
                </a:lnTo>
                <a:lnTo>
                  <a:pt x="526452" y="256188"/>
                </a:lnTo>
                <a:lnTo>
                  <a:pt x="528332" y="260151"/>
                </a:lnTo>
                <a:lnTo>
                  <a:pt x="539584" y="285208"/>
                </a:lnTo>
                <a:lnTo>
                  <a:pt x="529284" y="259744"/>
                </a:lnTo>
                <a:lnTo>
                  <a:pt x="527582" y="255718"/>
                </a:lnTo>
                <a:lnTo>
                  <a:pt x="525957" y="251121"/>
                </a:lnTo>
                <a:lnTo>
                  <a:pt x="518972" y="236440"/>
                </a:lnTo>
                <a:lnTo>
                  <a:pt x="516330" y="230953"/>
                </a:lnTo>
                <a:lnTo>
                  <a:pt x="513650" y="225454"/>
                </a:lnTo>
                <a:lnTo>
                  <a:pt x="511022" y="219485"/>
                </a:lnTo>
                <a:lnTo>
                  <a:pt x="491654" y="184509"/>
                </a:lnTo>
                <a:lnTo>
                  <a:pt x="480529" y="167682"/>
                </a:lnTo>
                <a:lnTo>
                  <a:pt x="476325" y="160379"/>
                </a:lnTo>
                <a:lnTo>
                  <a:pt x="471055" y="153483"/>
                </a:lnTo>
                <a:lnTo>
                  <a:pt x="454900" y="132147"/>
                </a:lnTo>
                <a:lnTo>
                  <a:pt x="436409" y="111103"/>
                </a:lnTo>
                <a:lnTo>
                  <a:pt x="404330" y="81063"/>
                </a:lnTo>
                <a:lnTo>
                  <a:pt x="367578" y="54088"/>
                </a:lnTo>
                <a:lnTo>
                  <a:pt x="326743" y="31907"/>
                </a:lnTo>
                <a:lnTo>
                  <a:pt x="297876" y="20457"/>
                </a:lnTo>
                <a:lnTo>
                  <a:pt x="289939" y="17819"/>
                </a:lnTo>
                <a:close/>
              </a:path>
              <a:path w="539750" h="285750">
                <a:moveTo>
                  <a:pt x="70022" y="34167"/>
                </a:moveTo>
                <a:lnTo>
                  <a:pt x="18350" y="34167"/>
                </a:lnTo>
                <a:lnTo>
                  <a:pt x="12127" y="36796"/>
                </a:lnTo>
                <a:lnTo>
                  <a:pt x="12127" y="38294"/>
                </a:lnTo>
                <a:lnTo>
                  <a:pt x="7352" y="44111"/>
                </a:lnTo>
                <a:lnTo>
                  <a:pt x="3952" y="48775"/>
                </a:lnTo>
                <a:lnTo>
                  <a:pt x="1001" y="53855"/>
                </a:lnTo>
                <a:lnTo>
                  <a:pt x="0" y="57473"/>
                </a:lnTo>
                <a:lnTo>
                  <a:pt x="2450" y="57751"/>
                </a:lnTo>
                <a:lnTo>
                  <a:pt x="23758" y="49875"/>
                </a:lnTo>
                <a:lnTo>
                  <a:pt x="29819" y="47553"/>
                </a:lnTo>
                <a:lnTo>
                  <a:pt x="34073" y="45813"/>
                </a:lnTo>
                <a:lnTo>
                  <a:pt x="40474" y="43400"/>
                </a:lnTo>
                <a:lnTo>
                  <a:pt x="55320" y="38508"/>
                </a:lnTo>
                <a:lnTo>
                  <a:pt x="62577" y="36299"/>
                </a:lnTo>
                <a:lnTo>
                  <a:pt x="70022" y="34167"/>
                </a:lnTo>
                <a:close/>
              </a:path>
              <a:path w="539750" h="285750">
                <a:moveTo>
                  <a:pt x="181122" y="0"/>
                </a:moveTo>
                <a:lnTo>
                  <a:pt x="160652" y="88"/>
                </a:lnTo>
                <a:lnTo>
                  <a:pt x="154025" y="355"/>
                </a:lnTo>
                <a:lnTo>
                  <a:pt x="141071" y="1033"/>
                </a:lnTo>
                <a:lnTo>
                  <a:pt x="132625" y="1858"/>
                </a:lnTo>
                <a:lnTo>
                  <a:pt x="124383" y="2328"/>
                </a:lnTo>
                <a:lnTo>
                  <a:pt x="116572" y="3496"/>
                </a:lnTo>
                <a:lnTo>
                  <a:pt x="105072" y="5018"/>
                </a:lnTo>
                <a:lnTo>
                  <a:pt x="94144" y="6802"/>
                </a:lnTo>
                <a:lnTo>
                  <a:pt x="56536" y="14872"/>
                </a:lnTo>
                <a:lnTo>
                  <a:pt x="23723" y="26725"/>
                </a:lnTo>
                <a:lnTo>
                  <a:pt x="21919" y="27372"/>
                </a:lnTo>
                <a:lnTo>
                  <a:pt x="17347" y="31030"/>
                </a:lnTo>
                <a:lnTo>
                  <a:pt x="18211" y="34218"/>
                </a:lnTo>
                <a:lnTo>
                  <a:pt x="18350" y="34167"/>
                </a:lnTo>
                <a:lnTo>
                  <a:pt x="70022" y="34167"/>
                </a:lnTo>
                <a:lnTo>
                  <a:pt x="108426" y="25252"/>
                </a:lnTo>
                <a:lnTo>
                  <a:pt x="119315" y="23397"/>
                </a:lnTo>
                <a:lnTo>
                  <a:pt x="126758" y="22013"/>
                </a:lnTo>
                <a:lnTo>
                  <a:pt x="134581" y="21302"/>
                </a:lnTo>
                <a:lnTo>
                  <a:pt x="142645" y="20184"/>
                </a:lnTo>
                <a:lnTo>
                  <a:pt x="150748" y="19600"/>
                </a:lnTo>
                <a:lnTo>
                  <a:pt x="159117" y="18508"/>
                </a:lnTo>
                <a:lnTo>
                  <a:pt x="167715" y="18292"/>
                </a:lnTo>
                <a:lnTo>
                  <a:pt x="180850" y="17819"/>
                </a:lnTo>
                <a:lnTo>
                  <a:pt x="289939" y="17819"/>
                </a:lnTo>
                <a:lnTo>
                  <a:pt x="283222" y="15587"/>
                </a:lnTo>
                <a:lnTo>
                  <a:pt x="238762" y="5321"/>
                </a:lnTo>
                <a:lnTo>
                  <a:pt x="195173" y="553"/>
                </a:lnTo>
                <a:lnTo>
                  <a:pt x="181122" y="0"/>
                </a:lnTo>
                <a:close/>
              </a:path>
            </a:pathLst>
          </a:custGeom>
          <a:solidFill>
            <a:srgbClr val="377E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843419" y="1010723"/>
            <a:ext cx="428592" cy="210174"/>
          </a:xfrm>
          <a:custGeom>
            <a:avLst/>
            <a:gdLst/>
            <a:ahLst/>
            <a:cxnLst/>
            <a:rect l="l" t="t" r="r" b="b"/>
            <a:pathLst>
              <a:path w="392429" h="231775">
                <a:moveTo>
                  <a:pt x="457" y="0"/>
                </a:moveTo>
                <a:lnTo>
                  <a:pt x="39035" y="44125"/>
                </a:lnTo>
                <a:lnTo>
                  <a:pt x="80713" y="80059"/>
                </a:lnTo>
                <a:lnTo>
                  <a:pt x="126962" y="113145"/>
                </a:lnTo>
                <a:lnTo>
                  <a:pt x="177757" y="143212"/>
                </a:lnTo>
                <a:lnTo>
                  <a:pt x="229540" y="169751"/>
                </a:lnTo>
                <a:lnTo>
                  <a:pt x="281996" y="193073"/>
                </a:lnTo>
                <a:lnTo>
                  <a:pt x="320952" y="208167"/>
                </a:lnTo>
                <a:lnTo>
                  <a:pt x="358063" y="221094"/>
                </a:lnTo>
                <a:lnTo>
                  <a:pt x="391921" y="231165"/>
                </a:lnTo>
                <a:lnTo>
                  <a:pt x="390156" y="230403"/>
                </a:lnTo>
                <a:lnTo>
                  <a:pt x="384860" y="228625"/>
                </a:lnTo>
                <a:lnTo>
                  <a:pt x="376529" y="225983"/>
                </a:lnTo>
                <a:lnTo>
                  <a:pt x="363334" y="221513"/>
                </a:lnTo>
                <a:lnTo>
                  <a:pt x="310817" y="201846"/>
                </a:lnTo>
                <a:lnTo>
                  <a:pt x="259480" y="179465"/>
                </a:lnTo>
                <a:lnTo>
                  <a:pt x="209332" y="154524"/>
                </a:lnTo>
                <a:lnTo>
                  <a:pt x="160388" y="127177"/>
                </a:lnTo>
                <a:lnTo>
                  <a:pt x="112445" y="95904"/>
                </a:lnTo>
                <a:lnTo>
                  <a:pt x="66713" y="61467"/>
                </a:lnTo>
                <a:lnTo>
                  <a:pt x="32637" y="31762"/>
                </a:lnTo>
                <a:lnTo>
                  <a:pt x="16430" y="16023"/>
                </a:lnTo>
                <a:lnTo>
                  <a:pt x="457" y="0"/>
                </a:lnTo>
                <a:close/>
              </a:path>
            </a:pathLst>
          </a:custGeom>
          <a:solidFill>
            <a:srgbClr val="4292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0633977" y="871963"/>
            <a:ext cx="58949" cy="13820"/>
          </a:xfrm>
          <a:custGeom>
            <a:avLst/>
            <a:gdLst/>
            <a:ahLst/>
            <a:cxnLst/>
            <a:rect l="l" t="t" r="r" b="b"/>
            <a:pathLst>
              <a:path w="53975" h="15240">
                <a:moveTo>
                  <a:pt x="34137" y="0"/>
                </a:moveTo>
                <a:lnTo>
                  <a:pt x="32499" y="266"/>
                </a:lnTo>
                <a:lnTo>
                  <a:pt x="27546" y="685"/>
                </a:lnTo>
                <a:lnTo>
                  <a:pt x="24180" y="850"/>
                </a:lnTo>
                <a:lnTo>
                  <a:pt x="20980" y="1917"/>
                </a:lnTo>
                <a:lnTo>
                  <a:pt x="17868" y="2489"/>
                </a:lnTo>
                <a:lnTo>
                  <a:pt x="14871" y="3467"/>
                </a:lnTo>
                <a:lnTo>
                  <a:pt x="11988" y="4241"/>
                </a:lnTo>
                <a:lnTo>
                  <a:pt x="9664" y="5295"/>
                </a:lnTo>
                <a:lnTo>
                  <a:pt x="7340" y="6261"/>
                </a:lnTo>
                <a:lnTo>
                  <a:pt x="5384" y="7162"/>
                </a:lnTo>
                <a:lnTo>
                  <a:pt x="4000" y="7950"/>
                </a:lnTo>
                <a:lnTo>
                  <a:pt x="2480" y="8750"/>
                </a:lnTo>
                <a:lnTo>
                  <a:pt x="1739" y="9220"/>
                </a:lnTo>
                <a:lnTo>
                  <a:pt x="177" y="10502"/>
                </a:lnTo>
                <a:lnTo>
                  <a:pt x="0" y="12471"/>
                </a:lnTo>
                <a:lnTo>
                  <a:pt x="2184" y="15074"/>
                </a:lnTo>
                <a:lnTo>
                  <a:pt x="4127" y="15240"/>
                </a:lnTo>
                <a:lnTo>
                  <a:pt x="6095" y="13563"/>
                </a:lnTo>
                <a:lnTo>
                  <a:pt x="7162" y="12877"/>
                </a:lnTo>
                <a:lnTo>
                  <a:pt x="8216" y="12141"/>
                </a:lnTo>
                <a:lnTo>
                  <a:pt x="9829" y="11099"/>
                </a:lnTo>
                <a:lnTo>
                  <a:pt x="11925" y="9969"/>
                </a:lnTo>
                <a:lnTo>
                  <a:pt x="13919" y="8750"/>
                </a:lnTo>
                <a:lnTo>
                  <a:pt x="16509" y="7734"/>
                </a:lnTo>
                <a:lnTo>
                  <a:pt x="19176" y="6464"/>
                </a:lnTo>
                <a:lnTo>
                  <a:pt x="22021" y="5613"/>
                </a:lnTo>
                <a:lnTo>
                  <a:pt x="24942" y="4178"/>
                </a:lnTo>
                <a:lnTo>
                  <a:pt x="28066" y="3708"/>
                </a:lnTo>
                <a:lnTo>
                  <a:pt x="29654" y="3390"/>
                </a:lnTo>
                <a:lnTo>
                  <a:pt x="31191" y="3048"/>
                </a:lnTo>
                <a:lnTo>
                  <a:pt x="32765" y="2730"/>
                </a:lnTo>
                <a:lnTo>
                  <a:pt x="34302" y="2349"/>
                </a:lnTo>
                <a:lnTo>
                  <a:pt x="36296" y="2349"/>
                </a:lnTo>
                <a:lnTo>
                  <a:pt x="41694" y="2057"/>
                </a:lnTo>
                <a:lnTo>
                  <a:pt x="43091" y="1892"/>
                </a:lnTo>
                <a:lnTo>
                  <a:pt x="48179" y="1892"/>
                </a:lnTo>
                <a:lnTo>
                  <a:pt x="45732" y="1295"/>
                </a:lnTo>
                <a:lnTo>
                  <a:pt x="44526" y="927"/>
                </a:lnTo>
                <a:lnTo>
                  <a:pt x="43205" y="647"/>
                </a:lnTo>
                <a:lnTo>
                  <a:pt x="41782" y="647"/>
                </a:lnTo>
                <a:lnTo>
                  <a:pt x="37312" y="317"/>
                </a:lnTo>
                <a:lnTo>
                  <a:pt x="35763" y="253"/>
                </a:lnTo>
                <a:lnTo>
                  <a:pt x="34137" y="0"/>
                </a:lnTo>
                <a:close/>
              </a:path>
              <a:path w="53975" h="15240">
                <a:moveTo>
                  <a:pt x="48179" y="1892"/>
                </a:moveTo>
                <a:lnTo>
                  <a:pt x="43091" y="1892"/>
                </a:lnTo>
                <a:lnTo>
                  <a:pt x="44411" y="2032"/>
                </a:lnTo>
                <a:lnTo>
                  <a:pt x="45605" y="2222"/>
                </a:lnTo>
                <a:lnTo>
                  <a:pt x="53657" y="3251"/>
                </a:lnTo>
                <a:lnTo>
                  <a:pt x="48179" y="1892"/>
                </a:lnTo>
                <a:close/>
              </a:path>
              <a:path w="53975" h="15240">
                <a:moveTo>
                  <a:pt x="36296" y="2349"/>
                </a:moveTo>
                <a:lnTo>
                  <a:pt x="34302" y="2349"/>
                </a:lnTo>
                <a:lnTo>
                  <a:pt x="35826" y="2374"/>
                </a:lnTo>
                <a:lnTo>
                  <a:pt x="36296" y="2349"/>
                </a:lnTo>
                <a:close/>
              </a:path>
            </a:pathLst>
          </a:custGeom>
          <a:solidFill>
            <a:srgbClr val="377E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676101" y="606812"/>
            <a:ext cx="378659" cy="268331"/>
          </a:xfrm>
          <a:custGeom>
            <a:avLst/>
            <a:gdLst/>
            <a:ahLst/>
            <a:cxnLst/>
            <a:rect l="l" t="t" r="r" b="b"/>
            <a:pathLst>
              <a:path w="346709" h="295909">
                <a:moveTo>
                  <a:pt x="346163" y="0"/>
                </a:moveTo>
                <a:lnTo>
                  <a:pt x="344855" y="1397"/>
                </a:lnTo>
                <a:lnTo>
                  <a:pt x="341464" y="5880"/>
                </a:lnTo>
                <a:lnTo>
                  <a:pt x="340372" y="7277"/>
                </a:lnTo>
                <a:lnTo>
                  <a:pt x="292011" y="67127"/>
                </a:lnTo>
                <a:lnTo>
                  <a:pt x="254120" y="108359"/>
                </a:lnTo>
                <a:lnTo>
                  <a:pt x="214191" y="147634"/>
                </a:lnTo>
                <a:lnTo>
                  <a:pt x="172364" y="184988"/>
                </a:lnTo>
                <a:lnTo>
                  <a:pt x="127163" y="220133"/>
                </a:lnTo>
                <a:lnTo>
                  <a:pt x="79705" y="252145"/>
                </a:lnTo>
                <a:lnTo>
                  <a:pt x="40509" y="274654"/>
                </a:lnTo>
                <a:lnTo>
                  <a:pt x="0" y="294716"/>
                </a:lnTo>
                <a:lnTo>
                  <a:pt x="228" y="295300"/>
                </a:lnTo>
                <a:lnTo>
                  <a:pt x="54280" y="272644"/>
                </a:lnTo>
                <a:lnTo>
                  <a:pt x="101843" y="244966"/>
                </a:lnTo>
                <a:lnTo>
                  <a:pt x="148205" y="212023"/>
                </a:lnTo>
                <a:lnTo>
                  <a:pt x="193189" y="173790"/>
                </a:lnTo>
                <a:lnTo>
                  <a:pt x="235154" y="133500"/>
                </a:lnTo>
                <a:lnTo>
                  <a:pt x="274301" y="91518"/>
                </a:lnTo>
                <a:lnTo>
                  <a:pt x="301279" y="59606"/>
                </a:lnTo>
                <a:lnTo>
                  <a:pt x="325602" y="28752"/>
                </a:lnTo>
                <a:lnTo>
                  <a:pt x="342990" y="4853"/>
                </a:lnTo>
                <a:lnTo>
                  <a:pt x="346163" y="0"/>
                </a:lnTo>
                <a:close/>
              </a:path>
            </a:pathLst>
          </a:custGeom>
          <a:solidFill>
            <a:srgbClr val="175D2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695480" y="917763"/>
            <a:ext cx="1387" cy="1727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876" y="1663"/>
                </a:lnTo>
                <a:lnTo>
                  <a:pt x="0" y="0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696438" y="919267"/>
            <a:ext cx="1387" cy="1727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12" y="0"/>
                </a:moveTo>
                <a:lnTo>
                  <a:pt x="901" y="1650"/>
                </a:lnTo>
                <a:lnTo>
                  <a:pt x="12" y="0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745810" y="965767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1371" y="952"/>
                </a:lnTo>
                <a:lnTo>
                  <a:pt x="2070" y="1409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748070" y="967041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711" y="482"/>
                </a:lnTo>
                <a:lnTo>
                  <a:pt x="2133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750402" y="968308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1473" y="939"/>
                </a:lnTo>
                <a:lnTo>
                  <a:pt x="2222" y="1384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752828" y="969570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1498" y="927"/>
                </a:lnTo>
                <a:lnTo>
                  <a:pt x="2273" y="1371"/>
                </a:lnTo>
                <a:lnTo>
                  <a:pt x="749" y="469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755312" y="970807"/>
            <a:ext cx="2775" cy="1727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0"/>
                </a:moveTo>
                <a:lnTo>
                  <a:pt x="774" y="457"/>
                </a:lnTo>
                <a:lnTo>
                  <a:pt x="2362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68B7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760545" y="973240"/>
            <a:ext cx="3468" cy="172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1689" y="888"/>
                </a:lnTo>
                <a:lnTo>
                  <a:pt x="2552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68B6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0763319" y="974438"/>
            <a:ext cx="3468" cy="172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641" y="1295"/>
                </a:moveTo>
                <a:lnTo>
                  <a:pt x="876" y="444"/>
                </a:lnTo>
                <a:lnTo>
                  <a:pt x="0" y="0"/>
                </a:lnTo>
                <a:lnTo>
                  <a:pt x="1752" y="876"/>
                </a:lnTo>
                <a:lnTo>
                  <a:pt x="2641" y="1295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766207" y="975602"/>
            <a:ext cx="3468" cy="1727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914" y="444"/>
                </a:lnTo>
                <a:lnTo>
                  <a:pt x="2755" y="1282"/>
                </a:lnTo>
                <a:lnTo>
                  <a:pt x="0" y="0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0779048" y="980079"/>
            <a:ext cx="4161" cy="1152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0" y="0"/>
                </a:moveTo>
                <a:lnTo>
                  <a:pt x="2184" y="787"/>
                </a:lnTo>
                <a:lnTo>
                  <a:pt x="3301" y="1155"/>
                </a:lnTo>
                <a:lnTo>
                  <a:pt x="2197" y="787"/>
                </a:lnTo>
                <a:lnTo>
                  <a:pt x="0" y="0"/>
                </a:lnTo>
                <a:close/>
              </a:path>
            </a:pathLst>
          </a:custGeom>
          <a:solidFill>
            <a:srgbClr val="65B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0782665" y="981126"/>
            <a:ext cx="2081" cy="576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1155" y="393"/>
                </a:lnTo>
                <a:lnTo>
                  <a:pt x="1903" y="624"/>
                </a:lnTo>
                <a:lnTo>
                  <a:pt x="0" y="0"/>
                </a:lnTo>
                <a:close/>
              </a:path>
            </a:pathLst>
          </a:custGeom>
          <a:solidFill>
            <a:srgbClr val="65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0786481" y="982139"/>
            <a:ext cx="4161" cy="1152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0" y="0"/>
                </a:moveTo>
                <a:lnTo>
                  <a:pt x="1219" y="381"/>
                </a:lnTo>
                <a:lnTo>
                  <a:pt x="3721" y="1079"/>
                </a:lnTo>
                <a:lnTo>
                  <a:pt x="1231" y="381"/>
                </a:lnTo>
                <a:lnTo>
                  <a:pt x="0" y="0"/>
                </a:lnTo>
                <a:close/>
              </a:path>
            </a:pathLst>
          </a:custGeom>
          <a:solidFill>
            <a:srgbClr val="65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790542" y="983120"/>
            <a:ext cx="2775" cy="576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0" y="0"/>
                </a:moveTo>
                <a:lnTo>
                  <a:pt x="812" y="228"/>
                </a:lnTo>
                <a:lnTo>
                  <a:pt x="2050" y="536"/>
                </a:lnTo>
                <a:lnTo>
                  <a:pt x="0" y="0"/>
                </a:lnTo>
                <a:close/>
              </a:path>
            </a:pathLst>
          </a:custGeom>
          <a:solidFill>
            <a:srgbClr val="65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815637" y="987172"/>
            <a:ext cx="4161" cy="576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0" y="0"/>
                </a:moveTo>
                <a:lnTo>
                  <a:pt x="1143" y="139"/>
                </a:lnTo>
                <a:lnTo>
                  <a:pt x="3441" y="381"/>
                </a:lnTo>
                <a:lnTo>
                  <a:pt x="0" y="0"/>
                </a:lnTo>
                <a:close/>
              </a:path>
            </a:pathLst>
          </a:custGeom>
          <a:solidFill>
            <a:srgbClr val="63B3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676365" y="844625"/>
            <a:ext cx="495863" cy="48945"/>
          </a:xfrm>
          <a:custGeom>
            <a:avLst/>
            <a:gdLst/>
            <a:ahLst/>
            <a:cxnLst/>
            <a:rect l="l" t="t" r="r" b="b"/>
            <a:pathLst>
              <a:path w="454025" h="53975">
                <a:moveTo>
                  <a:pt x="152" y="32448"/>
                </a:moveTo>
                <a:lnTo>
                  <a:pt x="56974" y="46814"/>
                </a:lnTo>
                <a:lnTo>
                  <a:pt x="111699" y="52677"/>
                </a:lnTo>
                <a:lnTo>
                  <a:pt x="139065" y="53708"/>
                </a:lnTo>
                <a:lnTo>
                  <a:pt x="168562" y="53592"/>
                </a:lnTo>
                <a:lnTo>
                  <a:pt x="198039" y="52074"/>
                </a:lnTo>
                <a:lnTo>
                  <a:pt x="227442" y="49430"/>
                </a:lnTo>
                <a:lnTo>
                  <a:pt x="242330" y="47653"/>
                </a:lnTo>
                <a:lnTo>
                  <a:pt x="146808" y="47653"/>
                </a:lnTo>
                <a:lnTo>
                  <a:pt x="118175" y="46855"/>
                </a:lnTo>
                <a:lnTo>
                  <a:pt x="89611" y="45351"/>
                </a:lnTo>
                <a:lnTo>
                  <a:pt x="67062" y="43312"/>
                </a:lnTo>
                <a:lnTo>
                  <a:pt x="44686" y="40266"/>
                </a:lnTo>
                <a:lnTo>
                  <a:pt x="22408" y="36538"/>
                </a:lnTo>
                <a:lnTo>
                  <a:pt x="152" y="32448"/>
                </a:lnTo>
                <a:close/>
              </a:path>
              <a:path w="454025" h="53975">
                <a:moveTo>
                  <a:pt x="453618" y="0"/>
                </a:moveTo>
                <a:lnTo>
                  <a:pt x="451764" y="330"/>
                </a:lnTo>
                <a:lnTo>
                  <a:pt x="446341" y="1905"/>
                </a:lnTo>
                <a:lnTo>
                  <a:pt x="437984" y="4483"/>
                </a:lnTo>
                <a:lnTo>
                  <a:pt x="424611" y="8318"/>
                </a:lnTo>
                <a:lnTo>
                  <a:pt x="370230" y="21996"/>
                </a:lnTo>
                <a:lnTo>
                  <a:pt x="315275" y="32780"/>
                </a:lnTo>
                <a:lnTo>
                  <a:pt x="259842" y="40785"/>
                </a:lnTo>
                <a:lnTo>
                  <a:pt x="204025" y="46126"/>
                </a:lnTo>
                <a:lnTo>
                  <a:pt x="146808" y="47653"/>
                </a:lnTo>
                <a:lnTo>
                  <a:pt x="242330" y="47653"/>
                </a:lnTo>
                <a:lnTo>
                  <a:pt x="285107" y="41808"/>
                </a:lnTo>
                <a:lnTo>
                  <a:pt x="341515" y="31171"/>
                </a:lnTo>
                <a:lnTo>
                  <a:pt x="394823" y="18070"/>
                </a:lnTo>
                <a:lnTo>
                  <a:pt x="437500" y="5497"/>
                </a:lnTo>
                <a:lnTo>
                  <a:pt x="448195" y="2008"/>
                </a:lnTo>
                <a:lnTo>
                  <a:pt x="453618" y="0"/>
                </a:lnTo>
                <a:close/>
              </a:path>
            </a:pathLst>
          </a:custGeom>
          <a:solidFill>
            <a:srgbClr val="4292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622811" y="892705"/>
            <a:ext cx="31901" cy="26487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3539" y="27012"/>
                </a:moveTo>
                <a:lnTo>
                  <a:pt x="1409" y="27012"/>
                </a:lnTo>
                <a:lnTo>
                  <a:pt x="1955" y="27330"/>
                </a:lnTo>
                <a:lnTo>
                  <a:pt x="1346" y="28765"/>
                </a:lnTo>
                <a:lnTo>
                  <a:pt x="1511" y="28816"/>
                </a:lnTo>
                <a:lnTo>
                  <a:pt x="1612" y="28613"/>
                </a:lnTo>
                <a:lnTo>
                  <a:pt x="1981" y="28359"/>
                </a:lnTo>
                <a:lnTo>
                  <a:pt x="2746" y="28359"/>
                </a:lnTo>
                <a:lnTo>
                  <a:pt x="3369" y="27330"/>
                </a:lnTo>
                <a:lnTo>
                  <a:pt x="3539" y="27012"/>
                </a:lnTo>
                <a:close/>
              </a:path>
              <a:path w="29209" h="29209">
                <a:moveTo>
                  <a:pt x="2746" y="28359"/>
                </a:moveTo>
                <a:lnTo>
                  <a:pt x="1981" y="28359"/>
                </a:lnTo>
                <a:lnTo>
                  <a:pt x="2197" y="28448"/>
                </a:lnTo>
                <a:lnTo>
                  <a:pt x="2527" y="28714"/>
                </a:lnTo>
                <a:lnTo>
                  <a:pt x="2746" y="28359"/>
                </a:lnTo>
                <a:close/>
              </a:path>
              <a:path w="29209" h="29209">
                <a:moveTo>
                  <a:pt x="22694" y="0"/>
                </a:moveTo>
                <a:lnTo>
                  <a:pt x="19449" y="2781"/>
                </a:lnTo>
                <a:lnTo>
                  <a:pt x="17792" y="4102"/>
                </a:lnTo>
                <a:lnTo>
                  <a:pt x="16268" y="5918"/>
                </a:lnTo>
                <a:lnTo>
                  <a:pt x="13030" y="9537"/>
                </a:lnTo>
                <a:lnTo>
                  <a:pt x="11264" y="11341"/>
                </a:lnTo>
                <a:lnTo>
                  <a:pt x="9664" y="13334"/>
                </a:lnTo>
                <a:lnTo>
                  <a:pt x="5308" y="19672"/>
                </a:lnTo>
                <a:lnTo>
                  <a:pt x="3911" y="21805"/>
                </a:lnTo>
                <a:lnTo>
                  <a:pt x="2222" y="23812"/>
                </a:lnTo>
                <a:lnTo>
                  <a:pt x="1206" y="26111"/>
                </a:lnTo>
                <a:lnTo>
                  <a:pt x="0" y="28460"/>
                </a:lnTo>
                <a:lnTo>
                  <a:pt x="647" y="28575"/>
                </a:lnTo>
                <a:lnTo>
                  <a:pt x="1409" y="27012"/>
                </a:lnTo>
                <a:lnTo>
                  <a:pt x="3539" y="27012"/>
                </a:lnTo>
                <a:lnTo>
                  <a:pt x="4483" y="25247"/>
                </a:lnTo>
                <a:lnTo>
                  <a:pt x="6273" y="23444"/>
                </a:lnTo>
                <a:lnTo>
                  <a:pt x="7772" y="21488"/>
                </a:lnTo>
                <a:lnTo>
                  <a:pt x="12446" y="15671"/>
                </a:lnTo>
                <a:lnTo>
                  <a:pt x="14135" y="13906"/>
                </a:lnTo>
                <a:lnTo>
                  <a:pt x="15951" y="12293"/>
                </a:lnTo>
                <a:lnTo>
                  <a:pt x="19265" y="9105"/>
                </a:lnTo>
                <a:lnTo>
                  <a:pt x="20840" y="7492"/>
                </a:lnTo>
                <a:lnTo>
                  <a:pt x="22605" y="6311"/>
                </a:lnTo>
                <a:lnTo>
                  <a:pt x="27381" y="2781"/>
                </a:lnTo>
                <a:lnTo>
                  <a:pt x="28803" y="1955"/>
                </a:lnTo>
                <a:lnTo>
                  <a:pt x="26771" y="1282"/>
                </a:lnTo>
                <a:lnTo>
                  <a:pt x="22694" y="0"/>
                </a:lnTo>
                <a:close/>
              </a:path>
            </a:pathLst>
          </a:custGeom>
          <a:solidFill>
            <a:srgbClr val="709E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0449569" y="918028"/>
            <a:ext cx="243923" cy="406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0543807" y="1218793"/>
            <a:ext cx="928" cy="13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544737" y="1230564"/>
            <a:ext cx="695" cy="2303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0" y="0"/>
                </a:moveTo>
                <a:lnTo>
                  <a:pt x="25" y="1701"/>
                </a:lnTo>
                <a:lnTo>
                  <a:pt x="25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4B9D4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0543388" y="918420"/>
            <a:ext cx="149928" cy="406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586017" y="993080"/>
            <a:ext cx="695" cy="1152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39" y="0"/>
                </a:moveTo>
                <a:lnTo>
                  <a:pt x="0" y="1028"/>
                </a:lnTo>
                <a:lnTo>
                  <a:pt x="76" y="838"/>
                </a:lnTo>
                <a:lnTo>
                  <a:pt x="139" y="0"/>
                </a:lnTo>
                <a:close/>
              </a:path>
            </a:pathLst>
          </a:custGeom>
          <a:solidFill>
            <a:srgbClr val="549E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614698" y="936460"/>
            <a:ext cx="695" cy="1727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469" y="0"/>
                </a:moveTo>
                <a:lnTo>
                  <a:pt x="368" y="863"/>
                </a:lnTo>
                <a:lnTo>
                  <a:pt x="0" y="1752"/>
                </a:lnTo>
                <a:lnTo>
                  <a:pt x="215" y="609"/>
                </a:lnTo>
                <a:lnTo>
                  <a:pt x="469" y="0"/>
                </a:lnTo>
                <a:close/>
              </a:path>
            </a:pathLst>
          </a:custGeom>
          <a:solidFill>
            <a:srgbClr val="559F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503413" y="1161648"/>
            <a:ext cx="43955" cy="90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543389" y="1221290"/>
            <a:ext cx="332" cy="32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490762" y="936468"/>
            <a:ext cx="180675" cy="229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463374" y="1031695"/>
            <a:ext cx="107175" cy="82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481682" y="931929"/>
            <a:ext cx="133876" cy="112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544761" y="917213"/>
            <a:ext cx="80448" cy="408255"/>
          </a:xfrm>
          <a:custGeom>
            <a:avLst/>
            <a:gdLst/>
            <a:ahLst/>
            <a:cxnLst/>
            <a:rect l="l" t="t" r="r" b="b"/>
            <a:pathLst>
              <a:path w="73659" h="450215">
                <a:moveTo>
                  <a:pt x="72859" y="0"/>
                </a:moveTo>
                <a:lnTo>
                  <a:pt x="54198" y="43148"/>
                </a:lnTo>
                <a:lnTo>
                  <a:pt x="39903" y="79057"/>
                </a:lnTo>
                <a:lnTo>
                  <a:pt x="26316" y="117255"/>
                </a:lnTo>
                <a:lnTo>
                  <a:pt x="14176" y="169578"/>
                </a:lnTo>
                <a:lnTo>
                  <a:pt x="8166" y="209638"/>
                </a:lnTo>
                <a:lnTo>
                  <a:pt x="3467" y="255028"/>
                </a:lnTo>
                <a:lnTo>
                  <a:pt x="604" y="302955"/>
                </a:lnTo>
                <a:lnTo>
                  <a:pt x="0" y="329882"/>
                </a:lnTo>
                <a:lnTo>
                  <a:pt x="12" y="350304"/>
                </a:lnTo>
                <a:lnTo>
                  <a:pt x="1076" y="388673"/>
                </a:lnTo>
                <a:lnTo>
                  <a:pt x="4090" y="433793"/>
                </a:lnTo>
                <a:lnTo>
                  <a:pt x="5892" y="450024"/>
                </a:lnTo>
                <a:lnTo>
                  <a:pt x="5943" y="448106"/>
                </a:lnTo>
                <a:lnTo>
                  <a:pt x="5587" y="442506"/>
                </a:lnTo>
                <a:lnTo>
                  <a:pt x="4445" y="426808"/>
                </a:lnTo>
                <a:lnTo>
                  <a:pt x="4102" y="419874"/>
                </a:lnTo>
                <a:lnTo>
                  <a:pt x="3420" y="404930"/>
                </a:lnTo>
                <a:lnTo>
                  <a:pt x="2955" y="389986"/>
                </a:lnTo>
                <a:lnTo>
                  <a:pt x="2714" y="375579"/>
                </a:lnTo>
                <a:lnTo>
                  <a:pt x="2668" y="358787"/>
                </a:lnTo>
                <a:lnTo>
                  <a:pt x="2943" y="341236"/>
                </a:lnTo>
                <a:lnTo>
                  <a:pt x="4771" y="297031"/>
                </a:lnTo>
                <a:lnTo>
                  <a:pt x="8489" y="251724"/>
                </a:lnTo>
                <a:lnTo>
                  <a:pt x="15468" y="196291"/>
                </a:lnTo>
                <a:lnTo>
                  <a:pt x="26403" y="140482"/>
                </a:lnTo>
                <a:lnTo>
                  <a:pt x="35953" y="103505"/>
                </a:lnTo>
                <a:lnTo>
                  <a:pt x="49828" y="58543"/>
                </a:lnTo>
                <a:lnTo>
                  <a:pt x="67233" y="14719"/>
                </a:lnTo>
                <a:lnTo>
                  <a:pt x="72796" y="1739"/>
                </a:lnTo>
                <a:lnTo>
                  <a:pt x="72986" y="1257"/>
                </a:lnTo>
                <a:lnTo>
                  <a:pt x="73405" y="304"/>
                </a:lnTo>
                <a:lnTo>
                  <a:pt x="72859" y="0"/>
                </a:lnTo>
                <a:close/>
              </a:path>
            </a:pathLst>
          </a:custGeom>
          <a:solidFill>
            <a:srgbClr val="4993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035786" y="661572"/>
            <a:ext cx="18725" cy="14971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126" y="0"/>
                </a:moveTo>
                <a:lnTo>
                  <a:pt x="0" y="419"/>
                </a:lnTo>
                <a:lnTo>
                  <a:pt x="5372" y="5207"/>
                </a:lnTo>
                <a:lnTo>
                  <a:pt x="9220" y="9207"/>
                </a:lnTo>
                <a:lnTo>
                  <a:pt x="12052" y="11823"/>
                </a:lnTo>
                <a:lnTo>
                  <a:pt x="16535" y="16090"/>
                </a:lnTo>
                <a:lnTo>
                  <a:pt x="15011" y="14617"/>
                </a:lnTo>
                <a:lnTo>
                  <a:pt x="12115" y="11722"/>
                </a:lnTo>
                <a:lnTo>
                  <a:pt x="9321" y="9067"/>
                </a:lnTo>
                <a:lnTo>
                  <a:pt x="5473" y="4940"/>
                </a:lnTo>
                <a:lnTo>
                  <a:pt x="126" y="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326095" y="862290"/>
            <a:ext cx="362709" cy="52974"/>
          </a:xfrm>
          <a:custGeom>
            <a:avLst/>
            <a:gdLst/>
            <a:ahLst/>
            <a:cxnLst/>
            <a:rect l="l" t="t" r="r" b="b"/>
            <a:pathLst>
              <a:path w="332104" h="58419">
                <a:moveTo>
                  <a:pt x="181643" y="0"/>
                </a:moveTo>
                <a:lnTo>
                  <a:pt x="161173" y="88"/>
                </a:lnTo>
                <a:lnTo>
                  <a:pt x="154546" y="355"/>
                </a:lnTo>
                <a:lnTo>
                  <a:pt x="141592" y="1033"/>
                </a:lnTo>
                <a:lnTo>
                  <a:pt x="133146" y="1858"/>
                </a:lnTo>
                <a:lnTo>
                  <a:pt x="124904" y="2328"/>
                </a:lnTo>
                <a:lnTo>
                  <a:pt x="117093" y="3496"/>
                </a:lnTo>
                <a:lnTo>
                  <a:pt x="105594" y="5018"/>
                </a:lnTo>
                <a:lnTo>
                  <a:pt x="94665" y="6802"/>
                </a:lnTo>
                <a:lnTo>
                  <a:pt x="54884" y="15437"/>
                </a:lnTo>
                <a:lnTo>
                  <a:pt x="38691" y="26146"/>
                </a:lnTo>
                <a:lnTo>
                  <a:pt x="27690" y="34556"/>
                </a:lnTo>
                <a:lnTo>
                  <a:pt x="16163" y="42244"/>
                </a:lnTo>
                <a:lnTo>
                  <a:pt x="4178" y="49229"/>
                </a:lnTo>
                <a:lnTo>
                  <a:pt x="1892" y="52760"/>
                </a:lnTo>
                <a:lnTo>
                  <a:pt x="0" y="56455"/>
                </a:lnTo>
                <a:lnTo>
                  <a:pt x="850" y="58259"/>
                </a:lnTo>
                <a:lnTo>
                  <a:pt x="1587" y="58348"/>
                </a:lnTo>
                <a:lnTo>
                  <a:pt x="2971" y="57751"/>
                </a:lnTo>
                <a:lnTo>
                  <a:pt x="24279" y="49875"/>
                </a:lnTo>
                <a:lnTo>
                  <a:pt x="30340" y="47553"/>
                </a:lnTo>
                <a:lnTo>
                  <a:pt x="34594" y="45813"/>
                </a:lnTo>
                <a:lnTo>
                  <a:pt x="40995" y="43400"/>
                </a:lnTo>
                <a:lnTo>
                  <a:pt x="79578" y="31716"/>
                </a:lnTo>
                <a:lnTo>
                  <a:pt x="119837" y="23397"/>
                </a:lnTo>
                <a:lnTo>
                  <a:pt x="127279" y="22013"/>
                </a:lnTo>
                <a:lnTo>
                  <a:pt x="135102" y="21302"/>
                </a:lnTo>
                <a:lnTo>
                  <a:pt x="143167" y="20184"/>
                </a:lnTo>
                <a:lnTo>
                  <a:pt x="151269" y="19600"/>
                </a:lnTo>
                <a:lnTo>
                  <a:pt x="159638" y="18508"/>
                </a:lnTo>
                <a:lnTo>
                  <a:pt x="168236" y="18292"/>
                </a:lnTo>
                <a:lnTo>
                  <a:pt x="181371" y="17819"/>
                </a:lnTo>
                <a:lnTo>
                  <a:pt x="287451" y="17819"/>
                </a:lnTo>
                <a:lnTo>
                  <a:pt x="288734" y="17200"/>
                </a:lnTo>
                <a:lnTo>
                  <a:pt x="249021" y="7090"/>
                </a:lnTo>
                <a:lnTo>
                  <a:pt x="210021" y="1626"/>
                </a:lnTo>
                <a:lnTo>
                  <a:pt x="195694" y="553"/>
                </a:lnTo>
                <a:lnTo>
                  <a:pt x="181643" y="0"/>
                </a:lnTo>
                <a:close/>
              </a:path>
              <a:path w="332104" h="58419">
                <a:moveTo>
                  <a:pt x="287451" y="17819"/>
                </a:moveTo>
                <a:lnTo>
                  <a:pt x="181371" y="17819"/>
                </a:lnTo>
                <a:lnTo>
                  <a:pt x="194821" y="17881"/>
                </a:lnTo>
                <a:lnTo>
                  <a:pt x="208541" y="18412"/>
                </a:lnTo>
                <a:lnTo>
                  <a:pt x="250883" y="23085"/>
                </a:lnTo>
                <a:lnTo>
                  <a:pt x="292819" y="33055"/>
                </a:lnTo>
                <a:lnTo>
                  <a:pt x="331965" y="47730"/>
                </a:lnTo>
                <a:lnTo>
                  <a:pt x="330911" y="45165"/>
                </a:lnTo>
                <a:lnTo>
                  <a:pt x="329793" y="42201"/>
                </a:lnTo>
                <a:lnTo>
                  <a:pt x="328002" y="37126"/>
                </a:lnTo>
                <a:lnTo>
                  <a:pt x="326984" y="34031"/>
                </a:lnTo>
                <a:lnTo>
                  <a:pt x="326212" y="31436"/>
                </a:lnTo>
                <a:lnTo>
                  <a:pt x="318716" y="28190"/>
                </a:lnTo>
                <a:lnTo>
                  <a:pt x="312863" y="25836"/>
                </a:lnTo>
                <a:lnTo>
                  <a:pt x="285419" y="25836"/>
                </a:lnTo>
                <a:lnTo>
                  <a:pt x="283908" y="25531"/>
                </a:lnTo>
                <a:lnTo>
                  <a:pt x="282981" y="24439"/>
                </a:lnTo>
                <a:lnTo>
                  <a:pt x="282663" y="24020"/>
                </a:lnTo>
                <a:lnTo>
                  <a:pt x="282102" y="22813"/>
                </a:lnTo>
                <a:lnTo>
                  <a:pt x="282224" y="21302"/>
                </a:lnTo>
                <a:lnTo>
                  <a:pt x="282282" y="21010"/>
                </a:lnTo>
                <a:lnTo>
                  <a:pt x="283641" y="19892"/>
                </a:lnTo>
                <a:lnTo>
                  <a:pt x="284505" y="19346"/>
                </a:lnTo>
                <a:lnTo>
                  <a:pt x="285902" y="18622"/>
                </a:lnTo>
                <a:lnTo>
                  <a:pt x="286550" y="18254"/>
                </a:lnTo>
                <a:lnTo>
                  <a:pt x="287451" y="17819"/>
                </a:lnTo>
                <a:close/>
              </a:path>
              <a:path w="332104" h="58419">
                <a:moveTo>
                  <a:pt x="295808" y="19562"/>
                </a:moveTo>
                <a:lnTo>
                  <a:pt x="294436" y="20273"/>
                </a:lnTo>
                <a:lnTo>
                  <a:pt x="293827" y="20641"/>
                </a:lnTo>
                <a:lnTo>
                  <a:pt x="291731" y="21772"/>
                </a:lnTo>
                <a:lnTo>
                  <a:pt x="290118" y="22813"/>
                </a:lnTo>
                <a:lnTo>
                  <a:pt x="289064" y="23550"/>
                </a:lnTo>
                <a:lnTo>
                  <a:pt x="287997" y="24235"/>
                </a:lnTo>
                <a:lnTo>
                  <a:pt x="287299" y="24832"/>
                </a:lnTo>
                <a:lnTo>
                  <a:pt x="286880" y="25150"/>
                </a:lnTo>
                <a:lnTo>
                  <a:pt x="285419" y="25836"/>
                </a:lnTo>
                <a:lnTo>
                  <a:pt x="312863" y="25836"/>
                </a:lnTo>
                <a:lnTo>
                  <a:pt x="311138" y="25142"/>
                </a:lnTo>
                <a:lnTo>
                  <a:pt x="303496" y="22273"/>
                </a:lnTo>
                <a:lnTo>
                  <a:pt x="295808" y="19562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819400" y="987517"/>
            <a:ext cx="33983" cy="32246"/>
          </a:xfrm>
          <a:custGeom>
            <a:avLst/>
            <a:gdLst/>
            <a:ahLst/>
            <a:cxnLst/>
            <a:rect l="l" t="t" r="r" b="b"/>
            <a:pathLst>
              <a:path w="31115" h="35559">
                <a:moveTo>
                  <a:pt x="0" y="0"/>
                </a:moveTo>
                <a:lnTo>
                  <a:pt x="15252" y="18643"/>
                </a:lnTo>
                <a:lnTo>
                  <a:pt x="19773" y="24117"/>
                </a:lnTo>
                <a:lnTo>
                  <a:pt x="23571" y="29870"/>
                </a:lnTo>
                <a:lnTo>
                  <a:pt x="27457" y="35369"/>
                </a:lnTo>
                <a:lnTo>
                  <a:pt x="28892" y="34137"/>
                </a:lnTo>
                <a:lnTo>
                  <a:pt x="29959" y="33134"/>
                </a:lnTo>
                <a:lnTo>
                  <a:pt x="31115" y="32461"/>
                </a:lnTo>
                <a:lnTo>
                  <a:pt x="30937" y="31788"/>
                </a:lnTo>
                <a:lnTo>
                  <a:pt x="24282" y="21475"/>
                </a:lnTo>
                <a:lnTo>
                  <a:pt x="22186" y="18376"/>
                </a:lnTo>
                <a:lnTo>
                  <a:pt x="19888" y="15379"/>
                </a:lnTo>
                <a:lnTo>
                  <a:pt x="8750" y="673"/>
                </a:lnTo>
                <a:lnTo>
                  <a:pt x="5829" y="520"/>
                </a:lnTo>
                <a:lnTo>
                  <a:pt x="2908" y="304"/>
                </a:lnTo>
                <a:lnTo>
                  <a:pt x="0" y="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0845136" y="1011601"/>
            <a:ext cx="17115" cy="14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0828355" y="994011"/>
            <a:ext cx="442131" cy="2303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150077" y="1185359"/>
            <a:ext cx="15756" cy="5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0845015" y="994220"/>
            <a:ext cx="426443" cy="2261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164729" y="1190266"/>
            <a:ext cx="1387" cy="576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79" y="431"/>
                </a:lnTo>
                <a:lnTo>
                  <a:pt x="0" y="0"/>
                </a:lnTo>
                <a:close/>
              </a:path>
            </a:pathLst>
          </a:custGeom>
          <a:solidFill>
            <a:srgbClr val="5DBA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089809" y="1149429"/>
            <a:ext cx="151272" cy="635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147149" y="1185050"/>
            <a:ext cx="21872" cy="66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165840" y="1190643"/>
            <a:ext cx="3468" cy="1152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2920" y="1181"/>
                </a:lnTo>
                <a:lnTo>
                  <a:pt x="3136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469E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0861464" y="1025326"/>
            <a:ext cx="2081" cy="1152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482" y="469"/>
                </a:lnTo>
                <a:lnTo>
                  <a:pt x="774" y="673"/>
                </a:lnTo>
                <a:lnTo>
                  <a:pt x="1409" y="1066"/>
                </a:lnTo>
                <a:lnTo>
                  <a:pt x="723" y="406"/>
                </a:lnTo>
                <a:lnTo>
                  <a:pt x="0" y="0"/>
                </a:lnTo>
                <a:close/>
              </a:path>
            </a:pathLst>
          </a:custGeom>
          <a:solidFill>
            <a:srgbClr val="73BF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147358" y="1184417"/>
            <a:ext cx="7629" cy="3455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0" y="0"/>
                </a:moveTo>
                <a:lnTo>
                  <a:pt x="1638" y="927"/>
                </a:lnTo>
                <a:lnTo>
                  <a:pt x="3238" y="1917"/>
                </a:lnTo>
                <a:lnTo>
                  <a:pt x="4787" y="2971"/>
                </a:lnTo>
                <a:lnTo>
                  <a:pt x="6870" y="3797"/>
                </a:lnTo>
                <a:lnTo>
                  <a:pt x="5448" y="2819"/>
                </a:lnTo>
                <a:lnTo>
                  <a:pt x="3987" y="1905"/>
                </a:lnTo>
                <a:lnTo>
                  <a:pt x="2501" y="1028"/>
                </a:lnTo>
                <a:lnTo>
                  <a:pt x="0" y="0"/>
                </a:lnTo>
                <a:close/>
              </a:path>
            </a:pathLst>
          </a:custGeom>
          <a:solidFill>
            <a:srgbClr val="6CB9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0861451" y="1025325"/>
            <a:ext cx="344455" cy="1934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152588" y="1187108"/>
            <a:ext cx="3481" cy="14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0871239" y="1033287"/>
            <a:ext cx="18725" cy="14971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0"/>
                </a:moveTo>
                <a:lnTo>
                  <a:pt x="5613" y="5448"/>
                </a:lnTo>
                <a:lnTo>
                  <a:pt x="11315" y="10833"/>
                </a:lnTo>
                <a:lnTo>
                  <a:pt x="17119" y="16090"/>
                </a:lnTo>
                <a:lnTo>
                  <a:pt x="11658" y="10248"/>
                </a:lnTo>
                <a:lnTo>
                  <a:pt x="5930" y="5016"/>
                </a:lnTo>
                <a:lnTo>
                  <a:pt x="0" y="0"/>
                </a:lnTo>
                <a:close/>
              </a:path>
            </a:pathLst>
          </a:custGeom>
          <a:solidFill>
            <a:srgbClr val="73BF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0871239" y="1033284"/>
            <a:ext cx="199303" cy="175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0843419" y="1010723"/>
            <a:ext cx="428592" cy="210174"/>
          </a:xfrm>
          <a:custGeom>
            <a:avLst/>
            <a:gdLst/>
            <a:ahLst/>
            <a:cxnLst/>
            <a:rect l="l" t="t" r="r" b="b"/>
            <a:pathLst>
              <a:path w="392429" h="231775">
                <a:moveTo>
                  <a:pt x="457" y="0"/>
                </a:moveTo>
                <a:lnTo>
                  <a:pt x="27603" y="32403"/>
                </a:lnTo>
                <a:lnTo>
                  <a:pt x="56832" y="60515"/>
                </a:lnTo>
                <a:lnTo>
                  <a:pt x="93520" y="89780"/>
                </a:lnTo>
                <a:lnTo>
                  <a:pt x="136815" y="119414"/>
                </a:lnTo>
                <a:lnTo>
                  <a:pt x="172351" y="140246"/>
                </a:lnTo>
                <a:lnTo>
                  <a:pt x="210324" y="160337"/>
                </a:lnTo>
                <a:lnTo>
                  <a:pt x="253596" y="180886"/>
                </a:lnTo>
                <a:lnTo>
                  <a:pt x="289712" y="196214"/>
                </a:lnTo>
                <a:lnTo>
                  <a:pt x="333270" y="212620"/>
                </a:lnTo>
                <a:lnTo>
                  <a:pt x="373742" y="225983"/>
                </a:lnTo>
                <a:lnTo>
                  <a:pt x="391782" y="231165"/>
                </a:lnTo>
                <a:lnTo>
                  <a:pt x="391921" y="231165"/>
                </a:lnTo>
                <a:lnTo>
                  <a:pt x="390156" y="230403"/>
                </a:lnTo>
                <a:lnTo>
                  <a:pt x="384860" y="228625"/>
                </a:lnTo>
                <a:lnTo>
                  <a:pt x="376477" y="225966"/>
                </a:lnTo>
                <a:lnTo>
                  <a:pt x="363334" y="221513"/>
                </a:lnTo>
                <a:lnTo>
                  <a:pt x="321270" y="206011"/>
                </a:lnTo>
                <a:lnTo>
                  <a:pt x="268239" y="183503"/>
                </a:lnTo>
                <a:lnTo>
                  <a:pt x="231355" y="165862"/>
                </a:lnTo>
                <a:lnTo>
                  <a:pt x="192728" y="145584"/>
                </a:lnTo>
                <a:lnTo>
                  <a:pt x="156883" y="125120"/>
                </a:lnTo>
                <a:lnTo>
                  <a:pt x="112772" y="96132"/>
                </a:lnTo>
                <a:lnTo>
                  <a:pt x="80314" y="72072"/>
                </a:lnTo>
                <a:lnTo>
                  <a:pt x="42187" y="40622"/>
                </a:lnTo>
                <a:lnTo>
                  <a:pt x="11442" y="11087"/>
                </a:lnTo>
                <a:lnTo>
                  <a:pt x="457" y="0"/>
                </a:lnTo>
                <a:close/>
              </a:path>
            </a:pathLst>
          </a:custGeom>
          <a:solidFill>
            <a:srgbClr val="5DB1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0634194" y="871963"/>
            <a:ext cx="43691" cy="13820"/>
          </a:xfrm>
          <a:custGeom>
            <a:avLst/>
            <a:gdLst/>
            <a:ahLst/>
            <a:cxnLst/>
            <a:rect l="l" t="t" r="r" b="b"/>
            <a:pathLst>
              <a:path w="40004" h="15240">
                <a:moveTo>
                  <a:pt x="33937" y="0"/>
                </a:moveTo>
                <a:lnTo>
                  <a:pt x="32298" y="266"/>
                </a:lnTo>
                <a:lnTo>
                  <a:pt x="27345" y="685"/>
                </a:lnTo>
                <a:lnTo>
                  <a:pt x="23980" y="850"/>
                </a:lnTo>
                <a:lnTo>
                  <a:pt x="20780" y="1917"/>
                </a:lnTo>
                <a:lnTo>
                  <a:pt x="17668" y="2489"/>
                </a:lnTo>
                <a:lnTo>
                  <a:pt x="14671" y="3467"/>
                </a:lnTo>
                <a:lnTo>
                  <a:pt x="11788" y="4241"/>
                </a:lnTo>
                <a:lnTo>
                  <a:pt x="9464" y="5295"/>
                </a:lnTo>
                <a:lnTo>
                  <a:pt x="7089" y="6311"/>
                </a:lnTo>
                <a:lnTo>
                  <a:pt x="4447" y="7581"/>
                </a:lnTo>
                <a:lnTo>
                  <a:pt x="3800" y="7950"/>
                </a:lnTo>
                <a:lnTo>
                  <a:pt x="2403" y="8674"/>
                </a:lnTo>
                <a:lnTo>
                  <a:pt x="1539" y="9220"/>
                </a:lnTo>
                <a:lnTo>
                  <a:pt x="180" y="10337"/>
                </a:lnTo>
                <a:lnTo>
                  <a:pt x="29" y="11099"/>
                </a:lnTo>
                <a:lnTo>
                  <a:pt x="0" y="12141"/>
                </a:lnTo>
                <a:lnTo>
                  <a:pt x="561" y="13347"/>
                </a:lnTo>
                <a:lnTo>
                  <a:pt x="714" y="13563"/>
                </a:lnTo>
                <a:lnTo>
                  <a:pt x="1806" y="14859"/>
                </a:lnTo>
                <a:lnTo>
                  <a:pt x="3317" y="15163"/>
                </a:lnTo>
                <a:lnTo>
                  <a:pt x="4778" y="14477"/>
                </a:lnTo>
                <a:lnTo>
                  <a:pt x="4993" y="14325"/>
                </a:lnTo>
                <a:lnTo>
                  <a:pt x="5895" y="13563"/>
                </a:lnTo>
                <a:lnTo>
                  <a:pt x="6962" y="12877"/>
                </a:lnTo>
                <a:lnTo>
                  <a:pt x="8016" y="12141"/>
                </a:lnTo>
                <a:lnTo>
                  <a:pt x="9629" y="11099"/>
                </a:lnTo>
                <a:lnTo>
                  <a:pt x="11724" y="9969"/>
                </a:lnTo>
                <a:lnTo>
                  <a:pt x="12550" y="9461"/>
                </a:lnTo>
                <a:lnTo>
                  <a:pt x="13464" y="9004"/>
                </a:lnTo>
                <a:lnTo>
                  <a:pt x="15865" y="7874"/>
                </a:lnTo>
                <a:lnTo>
                  <a:pt x="17401" y="7200"/>
                </a:lnTo>
                <a:lnTo>
                  <a:pt x="18976" y="6464"/>
                </a:lnTo>
                <a:lnTo>
                  <a:pt x="21821" y="5613"/>
                </a:lnTo>
                <a:lnTo>
                  <a:pt x="24742" y="4178"/>
                </a:lnTo>
                <a:lnTo>
                  <a:pt x="27866" y="3708"/>
                </a:lnTo>
                <a:lnTo>
                  <a:pt x="29454" y="3390"/>
                </a:lnTo>
                <a:lnTo>
                  <a:pt x="30990" y="3048"/>
                </a:lnTo>
                <a:lnTo>
                  <a:pt x="32565" y="2730"/>
                </a:lnTo>
                <a:lnTo>
                  <a:pt x="34102" y="2349"/>
                </a:lnTo>
                <a:lnTo>
                  <a:pt x="36050" y="2349"/>
                </a:lnTo>
                <a:lnTo>
                  <a:pt x="38598" y="2197"/>
                </a:lnTo>
                <a:lnTo>
                  <a:pt x="39791" y="1638"/>
                </a:lnTo>
                <a:lnTo>
                  <a:pt x="39131" y="1600"/>
                </a:lnTo>
                <a:lnTo>
                  <a:pt x="38915" y="1143"/>
                </a:lnTo>
                <a:lnTo>
                  <a:pt x="38788" y="457"/>
                </a:lnTo>
                <a:lnTo>
                  <a:pt x="37112" y="317"/>
                </a:lnTo>
                <a:lnTo>
                  <a:pt x="35562" y="253"/>
                </a:lnTo>
                <a:lnTo>
                  <a:pt x="33937" y="0"/>
                </a:lnTo>
                <a:close/>
              </a:path>
              <a:path w="40004" h="15240">
                <a:moveTo>
                  <a:pt x="36050" y="2349"/>
                </a:moveTo>
                <a:lnTo>
                  <a:pt x="34102" y="2349"/>
                </a:lnTo>
                <a:lnTo>
                  <a:pt x="35626" y="2374"/>
                </a:lnTo>
                <a:lnTo>
                  <a:pt x="36050" y="2349"/>
                </a:lnTo>
                <a:close/>
              </a:path>
              <a:path w="40004" h="15240">
                <a:moveTo>
                  <a:pt x="39690" y="1460"/>
                </a:moveTo>
                <a:lnTo>
                  <a:pt x="39322" y="1612"/>
                </a:lnTo>
                <a:lnTo>
                  <a:pt x="39777" y="1612"/>
                </a:lnTo>
                <a:lnTo>
                  <a:pt x="39690" y="1460"/>
                </a:lnTo>
                <a:close/>
              </a:path>
            </a:pathLst>
          </a:custGeom>
          <a:solidFill>
            <a:srgbClr val="489E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0853576" y="607478"/>
            <a:ext cx="200120" cy="200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0677530" y="873126"/>
            <a:ext cx="695" cy="576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0"/>
                </a:moveTo>
                <a:lnTo>
                  <a:pt x="0" y="177"/>
                </a:lnTo>
                <a:lnTo>
                  <a:pt x="101" y="355"/>
                </a:lnTo>
                <a:lnTo>
                  <a:pt x="253" y="266"/>
                </a:lnTo>
                <a:lnTo>
                  <a:pt x="380" y="0"/>
                </a:lnTo>
                <a:close/>
              </a:path>
            </a:pathLst>
          </a:custGeom>
          <a:solidFill>
            <a:srgbClr val="60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0675586" y="717735"/>
            <a:ext cx="83113" cy="1557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0678213" y="874128"/>
            <a:ext cx="695" cy="576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2" y="0"/>
                </a:moveTo>
                <a:close/>
              </a:path>
            </a:pathLst>
          </a:custGeom>
          <a:solidFill>
            <a:srgbClr val="5EB3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0675323" y="606839"/>
            <a:ext cx="378784" cy="2666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0924531" y="646724"/>
            <a:ext cx="70341" cy="824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0985961" y="677682"/>
            <a:ext cx="2775" cy="2879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171" y="0"/>
                </a:moveTo>
                <a:lnTo>
                  <a:pt x="63" y="2463"/>
                </a:lnTo>
                <a:lnTo>
                  <a:pt x="2031" y="241"/>
                </a:lnTo>
                <a:lnTo>
                  <a:pt x="2171" y="0"/>
                </a:lnTo>
                <a:close/>
              </a:path>
            </a:pathLst>
          </a:custGeom>
          <a:solidFill>
            <a:srgbClr val="0F793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0755343" y="677673"/>
            <a:ext cx="266240" cy="1310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0843974" y="606801"/>
            <a:ext cx="210829" cy="181959"/>
          </a:xfrm>
          <a:custGeom>
            <a:avLst/>
            <a:gdLst/>
            <a:ahLst/>
            <a:cxnLst/>
            <a:rect l="l" t="t" r="r" b="b"/>
            <a:pathLst>
              <a:path w="193040" h="200659">
                <a:moveTo>
                  <a:pt x="192455" y="0"/>
                </a:moveTo>
                <a:lnTo>
                  <a:pt x="191147" y="1397"/>
                </a:lnTo>
                <a:lnTo>
                  <a:pt x="187756" y="5880"/>
                </a:lnTo>
                <a:lnTo>
                  <a:pt x="186664" y="7277"/>
                </a:lnTo>
                <a:lnTo>
                  <a:pt x="155259" y="47188"/>
                </a:lnTo>
                <a:lnTo>
                  <a:pt x="121015" y="86466"/>
                </a:lnTo>
                <a:lnTo>
                  <a:pt x="92842" y="116109"/>
                </a:lnTo>
                <a:lnTo>
                  <a:pt x="60291" y="147812"/>
                </a:lnTo>
                <a:lnTo>
                  <a:pt x="18656" y="184988"/>
                </a:lnTo>
                <a:lnTo>
                  <a:pt x="0" y="200266"/>
                </a:lnTo>
                <a:lnTo>
                  <a:pt x="2921" y="200278"/>
                </a:lnTo>
                <a:lnTo>
                  <a:pt x="5854" y="200367"/>
                </a:lnTo>
                <a:lnTo>
                  <a:pt x="8788" y="200520"/>
                </a:lnTo>
                <a:lnTo>
                  <a:pt x="13863" y="196294"/>
                </a:lnTo>
                <a:lnTo>
                  <a:pt x="48042" y="165888"/>
                </a:lnTo>
                <a:lnTo>
                  <a:pt x="81178" y="133781"/>
                </a:lnTo>
                <a:lnTo>
                  <a:pt x="108944" y="104529"/>
                </a:lnTo>
                <a:lnTo>
                  <a:pt x="136905" y="72555"/>
                </a:lnTo>
                <a:lnTo>
                  <a:pt x="163915" y="39140"/>
                </a:lnTo>
                <a:lnTo>
                  <a:pt x="190500" y="3251"/>
                </a:lnTo>
                <a:lnTo>
                  <a:pt x="192417" y="139"/>
                </a:lnTo>
                <a:lnTo>
                  <a:pt x="192455" y="0"/>
                </a:lnTo>
                <a:close/>
              </a:path>
            </a:pathLst>
          </a:custGeom>
          <a:solidFill>
            <a:srgbClr val="087B3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0676184" y="873372"/>
            <a:ext cx="2081" cy="1727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497" y="0"/>
                </a:moveTo>
                <a:lnTo>
                  <a:pt x="120" y="660"/>
                </a:lnTo>
                <a:lnTo>
                  <a:pt x="0" y="914"/>
                </a:lnTo>
                <a:lnTo>
                  <a:pt x="163" y="1333"/>
                </a:lnTo>
                <a:lnTo>
                  <a:pt x="316" y="736"/>
                </a:lnTo>
                <a:lnTo>
                  <a:pt x="1556" y="736"/>
                </a:lnTo>
                <a:lnTo>
                  <a:pt x="1497" y="0"/>
                </a:lnTo>
                <a:close/>
              </a:path>
              <a:path w="1904" h="1905">
                <a:moveTo>
                  <a:pt x="1556" y="736"/>
                </a:moveTo>
                <a:lnTo>
                  <a:pt x="316" y="736"/>
                </a:lnTo>
                <a:lnTo>
                  <a:pt x="1243" y="914"/>
                </a:lnTo>
                <a:lnTo>
                  <a:pt x="1624" y="761"/>
                </a:lnTo>
                <a:close/>
              </a:path>
            </a:pathLst>
          </a:custGeom>
          <a:solidFill>
            <a:srgbClr val="087B3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0809327" y="790372"/>
            <a:ext cx="3772" cy="5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0678210" y="788401"/>
            <a:ext cx="175820" cy="893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0678167" y="844946"/>
            <a:ext cx="492728" cy="1431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1048074" y="870040"/>
            <a:ext cx="16477" cy="30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0677779" y="788475"/>
            <a:ext cx="493976" cy="993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878802" y="827753"/>
            <a:ext cx="96843" cy="596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0791751" y="810004"/>
            <a:ext cx="124513" cy="767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0700985" y="877698"/>
            <a:ext cx="2081" cy="576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76"/>
                </a:moveTo>
                <a:lnTo>
                  <a:pt x="838" y="0"/>
                </a:lnTo>
                <a:lnTo>
                  <a:pt x="1778" y="152"/>
                </a:lnTo>
                <a:lnTo>
                  <a:pt x="673" y="203"/>
                </a:lnTo>
                <a:lnTo>
                  <a:pt x="0" y="76"/>
                </a:lnTo>
                <a:close/>
              </a:path>
            </a:pathLst>
          </a:custGeom>
          <a:solidFill>
            <a:srgbClr val="72BE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701897" y="799524"/>
            <a:ext cx="162367" cy="7831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909296" y="872922"/>
            <a:ext cx="183671" cy="5560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823294" y="893221"/>
            <a:ext cx="120339" cy="6852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0714481" y="879700"/>
            <a:ext cx="25257" cy="31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0783911" y="886212"/>
            <a:ext cx="8323" cy="576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0" y="0"/>
                </a:moveTo>
                <a:lnTo>
                  <a:pt x="4775" y="279"/>
                </a:lnTo>
                <a:lnTo>
                  <a:pt x="7162" y="393"/>
                </a:lnTo>
                <a:lnTo>
                  <a:pt x="0" y="0"/>
                </a:lnTo>
                <a:close/>
              </a:path>
            </a:pathLst>
          </a:custGeom>
          <a:solidFill>
            <a:srgbClr val="5CB74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0878814" y="887117"/>
            <a:ext cx="7629" cy="576"/>
          </a:xfrm>
          <a:custGeom>
            <a:avLst/>
            <a:gdLst/>
            <a:ahLst/>
            <a:cxnLst/>
            <a:rect l="l" t="t" r="r" b="b"/>
            <a:pathLst>
              <a:path w="6984" h="634">
                <a:moveTo>
                  <a:pt x="6527" y="0"/>
                </a:moveTo>
                <a:lnTo>
                  <a:pt x="0" y="292"/>
                </a:lnTo>
                <a:lnTo>
                  <a:pt x="4356" y="114"/>
                </a:lnTo>
                <a:lnTo>
                  <a:pt x="6527" y="0"/>
                </a:lnTo>
                <a:close/>
              </a:path>
            </a:pathLst>
          </a:custGeom>
          <a:solidFill>
            <a:srgbClr val="4EAC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0756797" y="887131"/>
            <a:ext cx="129131" cy="751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0676365" y="844625"/>
            <a:ext cx="495863" cy="48945"/>
          </a:xfrm>
          <a:custGeom>
            <a:avLst/>
            <a:gdLst/>
            <a:ahLst/>
            <a:cxnLst/>
            <a:rect l="l" t="t" r="r" b="b"/>
            <a:pathLst>
              <a:path w="454025" h="53975">
                <a:moveTo>
                  <a:pt x="152" y="32448"/>
                </a:moveTo>
                <a:lnTo>
                  <a:pt x="40914" y="43668"/>
                </a:lnTo>
                <a:lnTo>
                  <a:pt x="80937" y="50177"/>
                </a:lnTo>
                <a:lnTo>
                  <a:pt x="122079" y="53169"/>
                </a:lnTo>
                <a:lnTo>
                  <a:pt x="143090" y="53784"/>
                </a:lnTo>
                <a:lnTo>
                  <a:pt x="160655" y="53765"/>
                </a:lnTo>
                <a:lnTo>
                  <a:pt x="215988" y="50584"/>
                </a:lnTo>
                <a:lnTo>
                  <a:pt x="242918" y="47663"/>
                </a:lnTo>
                <a:lnTo>
                  <a:pt x="147154" y="47656"/>
                </a:lnTo>
                <a:lnTo>
                  <a:pt x="128040" y="47221"/>
                </a:lnTo>
                <a:lnTo>
                  <a:pt x="89611" y="45351"/>
                </a:lnTo>
                <a:lnTo>
                  <a:pt x="48504" y="40849"/>
                </a:lnTo>
                <a:lnTo>
                  <a:pt x="31000" y="38049"/>
                </a:lnTo>
                <a:lnTo>
                  <a:pt x="152" y="32448"/>
                </a:lnTo>
                <a:close/>
              </a:path>
              <a:path w="454025" h="53975">
                <a:moveTo>
                  <a:pt x="453618" y="0"/>
                </a:moveTo>
                <a:lnTo>
                  <a:pt x="451764" y="330"/>
                </a:lnTo>
                <a:lnTo>
                  <a:pt x="446341" y="1905"/>
                </a:lnTo>
                <a:lnTo>
                  <a:pt x="437984" y="4483"/>
                </a:lnTo>
                <a:lnTo>
                  <a:pt x="424611" y="8318"/>
                </a:lnTo>
                <a:lnTo>
                  <a:pt x="381176" y="19485"/>
                </a:lnTo>
                <a:lnTo>
                  <a:pt x="324756" y="31126"/>
                </a:lnTo>
                <a:lnTo>
                  <a:pt x="280111" y="38188"/>
                </a:lnTo>
                <a:lnTo>
                  <a:pt x="241076" y="42873"/>
                </a:lnTo>
                <a:lnTo>
                  <a:pt x="199999" y="46418"/>
                </a:lnTo>
                <a:lnTo>
                  <a:pt x="166269" y="47663"/>
                </a:lnTo>
                <a:lnTo>
                  <a:pt x="242974" y="47656"/>
                </a:lnTo>
                <a:lnTo>
                  <a:pt x="284695" y="41871"/>
                </a:lnTo>
                <a:lnTo>
                  <a:pt x="324458" y="34735"/>
                </a:lnTo>
                <a:lnTo>
                  <a:pt x="362292" y="26403"/>
                </a:lnTo>
                <a:lnTo>
                  <a:pt x="407456" y="14590"/>
                </a:lnTo>
                <a:lnTo>
                  <a:pt x="447300" y="2303"/>
                </a:lnTo>
                <a:lnTo>
                  <a:pt x="453390" y="114"/>
                </a:lnTo>
                <a:lnTo>
                  <a:pt x="453618" y="0"/>
                </a:lnTo>
                <a:close/>
              </a:path>
            </a:pathLst>
          </a:custGeom>
          <a:solidFill>
            <a:srgbClr val="5DB14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0120648" y="606916"/>
            <a:ext cx="502451" cy="34781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162968" y="606903"/>
            <a:ext cx="460147" cy="3476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0481391" y="671084"/>
            <a:ext cx="6935" cy="4607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83" y="0"/>
                </a:moveTo>
                <a:lnTo>
                  <a:pt x="3975" y="1485"/>
                </a:lnTo>
                <a:lnTo>
                  <a:pt x="1943" y="3060"/>
                </a:lnTo>
                <a:lnTo>
                  <a:pt x="0" y="4724"/>
                </a:lnTo>
                <a:lnTo>
                  <a:pt x="1612" y="3479"/>
                </a:lnTo>
                <a:lnTo>
                  <a:pt x="3276" y="2273"/>
                </a:lnTo>
                <a:lnTo>
                  <a:pt x="4978" y="1117"/>
                </a:lnTo>
                <a:lnTo>
                  <a:pt x="6083" y="0"/>
                </a:lnTo>
                <a:close/>
              </a:path>
            </a:pathLst>
          </a:custGeom>
          <a:solidFill>
            <a:srgbClr val="5AA3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0230281" y="863429"/>
            <a:ext cx="1387" cy="1152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65" y="0"/>
                </a:moveTo>
                <a:lnTo>
                  <a:pt x="0" y="825"/>
                </a:lnTo>
                <a:lnTo>
                  <a:pt x="812" y="203"/>
                </a:lnTo>
                <a:lnTo>
                  <a:pt x="965" y="0"/>
                </a:lnTo>
                <a:close/>
              </a:path>
            </a:pathLst>
          </a:custGeom>
          <a:solidFill>
            <a:srgbClr val="549E4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0230283" y="758560"/>
            <a:ext cx="240885" cy="1056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0179115" y="926414"/>
            <a:ext cx="1636" cy="15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0415187" y="627838"/>
            <a:ext cx="93416" cy="8758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0482017" y="669532"/>
            <a:ext cx="8737" cy="627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0173675" y="663771"/>
            <a:ext cx="231301" cy="26764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0161149" y="606902"/>
            <a:ext cx="462575" cy="342612"/>
          </a:xfrm>
          <a:custGeom>
            <a:avLst/>
            <a:gdLst/>
            <a:ahLst/>
            <a:cxnLst/>
            <a:rect l="l" t="t" r="r" b="b"/>
            <a:pathLst>
              <a:path w="423545" h="377825">
                <a:moveTo>
                  <a:pt x="422973" y="0"/>
                </a:moveTo>
                <a:lnTo>
                  <a:pt x="385457" y="19723"/>
                </a:lnTo>
                <a:lnTo>
                  <a:pt x="341819" y="45382"/>
                </a:lnTo>
                <a:lnTo>
                  <a:pt x="306577" y="67513"/>
                </a:lnTo>
                <a:lnTo>
                  <a:pt x="266171" y="95021"/>
                </a:lnTo>
                <a:lnTo>
                  <a:pt x="232600" y="119659"/>
                </a:lnTo>
                <a:lnTo>
                  <a:pt x="202461" y="143272"/>
                </a:lnTo>
                <a:lnTo>
                  <a:pt x="169049" y="171018"/>
                </a:lnTo>
                <a:lnTo>
                  <a:pt x="136478" y="200332"/>
                </a:lnTo>
                <a:lnTo>
                  <a:pt x="105537" y="231305"/>
                </a:lnTo>
                <a:lnTo>
                  <a:pt x="73312" y="270653"/>
                </a:lnTo>
                <a:lnTo>
                  <a:pt x="41478" y="314965"/>
                </a:lnTo>
                <a:lnTo>
                  <a:pt x="15887" y="352590"/>
                </a:lnTo>
                <a:lnTo>
                  <a:pt x="0" y="377304"/>
                </a:lnTo>
                <a:lnTo>
                  <a:pt x="698" y="377672"/>
                </a:lnTo>
                <a:lnTo>
                  <a:pt x="8555" y="365826"/>
                </a:lnTo>
                <a:lnTo>
                  <a:pt x="16459" y="354037"/>
                </a:lnTo>
                <a:lnTo>
                  <a:pt x="42227" y="317373"/>
                </a:lnTo>
                <a:lnTo>
                  <a:pt x="66751" y="286423"/>
                </a:lnTo>
                <a:lnTo>
                  <a:pt x="98418" y="250368"/>
                </a:lnTo>
                <a:lnTo>
                  <a:pt x="131183" y="215773"/>
                </a:lnTo>
                <a:lnTo>
                  <a:pt x="161518" y="186740"/>
                </a:lnTo>
                <a:lnTo>
                  <a:pt x="200339" y="153003"/>
                </a:lnTo>
                <a:lnTo>
                  <a:pt x="236308" y="123761"/>
                </a:lnTo>
                <a:lnTo>
                  <a:pt x="283075" y="88530"/>
                </a:lnTo>
                <a:lnTo>
                  <a:pt x="324675" y="59702"/>
                </a:lnTo>
                <a:lnTo>
                  <a:pt x="358159" y="38147"/>
                </a:lnTo>
                <a:lnTo>
                  <a:pt x="401651" y="12253"/>
                </a:lnTo>
                <a:lnTo>
                  <a:pt x="414947" y="4838"/>
                </a:lnTo>
                <a:lnTo>
                  <a:pt x="421055" y="1384"/>
                </a:lnTo>
                <a:lnTo>
                  <a:pt x="422973" y="0"/>
                </a:lnTo>
                <a:close/>
              </a:path>
            </a:pathLst>
          </a:custGeom>
          <a:solidFill>
            <a:srgbClr val="49934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798370" y="1119151"/>
            <a:ext cx="8305634" cy="28982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lang="ru-RU" b="1" spc="-15" dirty="0" err="1">
                <a:solidFill>
                  <a:srgbClr val="369438"/>
                </a:solidFill>
                <a:latin typeface="Arial"/>
                <a:cs typeface="Arial"/>
              </a:rPr>
              <a:t>Державий</a:t>
            </a:r>
            <a:r>
              <a:rPr lang="ru-RU" b="1" spc="-15" dirty="0">
                <a:solidFill>
                  <a:srgbClr val="369438"/>
                </a:solidFill>
                <a:latin typeface="Arial"/>
                <a:cs typeface="Arial"/>
              </a:rPr>
              <a:t> </a:t>
            </a:r>
            <a:r>
              <a:rPr lang="ru-RU" b="1" spc="-15" dirty="0" err="1">
                <a:solidFill>
                  <a:srgbClr val="369438"/>
                </a:solidFill>
                <a:latin typeface="Arial"/>
                <a:cs typeface="Arial"/>
              </a:rPr>
              <a:t>інспектор</a:t>
            </a:r>
            <a:r>
              <a:rPr lang="ru-RU" b="1" spc="-15" dirty="0">
                <a:solidFill>
                  <a:srgbClr val="369438"/>
                </a:solidFill>
                <a:latin typeface="Arial"/>
                <a:cs typeface="Arial"/>
              </a:rPr>
              <a:t> з </a:t>
            </a:r>
            <a:r>
              <a:rPr lang="ru-RU" b="1" spc="-15" dirty="0" err="1">
                <a:solidFill>
                  <a:srgbClr val="369438"/>
                </a:solidFill>
                <a:latin typeface="Arial"/>
                <a:cs typeface="Arial"/>
              </a:rPr>
              <a:t>охорони</a:t>
            </a:r>
            <a:r>
              <a:rPr lang="ru-RU" b="1" spc="-15" dirty="0">
                <a:solidFill>
                  <a:srgbClr val="369438"/>
                </a:solidFill>
                <a:latin typeface="Arial"/>
                <a:cs typeface="Arial"/>
              </a:rPr>
              <a:t> </a:t>
            </a:r>
            <a:r>
              <a:rPr lang="ru-RU" b="1" spc="-15" dirty="0" err="1">
                <a:solidFill>
                  <a:srgbClr val="369438"/>
                </a:solidFill>
                <a:latin typeface="Arial"/>
                <a:cs typeface="Arial"/>
              </a:rPr>
              <a:t>навколишнього</a:t>
            </a:r>
            <a:r>
              <a:rPr lang="ru-RU" b="1" spc="-15" dirty="0">
                <a:solidFill>
                  <a:srgbClr val="369438"/>
                </a:solidFill>
                <a:latin typeface="Arial"/>
                <a:cs typeface="Arial"/>
              </a:rPr>
              <a:t> природного</a:t>
            </a:r>
            <a:r>
              <a:rPr lang="ru-RU" b="1" spc="-10" dirty="0">
                <a:solidFill>
                  <a:srgbClr val="369438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369438"/>
                </a:solidFill>
                <a:latin typeface="Arial"/>
                <a:cs typeface="Arial"/>
              </a:rPr>
              <a:t>середовища</a:t>
            </a:r>
            <a:endParaRPr lang="ru-RU" dirty="0">
              <a:solidFill>
                <a:srgbClr val="369438"/>
              </a:solidFill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133869" y="3367910"/>
            <a:ext cx="2115223" cy="468712"/>
          </a:xfrm>
          <a:prstGeom prst="rect">
            <a:avLst/>
          </a:prstGeom>
        </p:spPr>
        <p:txBody>
          <a:bodyPr vert="horz" wrap="square" lIns="0" tIns="32379" rIns="0" bIns="0" rtlCol="0">
            <a:spAutoFit/>
          </a:bodyPr>
          <a:lstStyle/>
          <a:p>
            <a:pPr marL="12698" marR="5079" indent="448243">
              <a:lnSpc>
                <a:spcPts val="1680"/>
              </a:lnSpc>
              <a:spcBef>
                <a:spcPts val="254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Має форму 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встановленого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 err="1">
                <a:solidFill>
                  <a:srgbClr val="231F20"/>
                </a:solidFill>
                <a:latin typeface="Arial"/>
                <a:cs typeface="Arial"/>
              </a:rPr>
              <a:t>зразк</a:t>
            </a:r>
            <a:r>
              <a:rPr lang="uk-UA" sz="15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032925" y="5371817"/>
            <a:ext cx="2434239" cy="250704"/>
          </a:xfrm>
          <a:prstGeom prst="rect">
            <a:avLst/>
          </a:prstGeom>
        </p:spPr>
        <p:txBody>
          <a:bodyPr vert="horz" wrap="square" lIns="0" tIns="32379" rIns="0" bIns="0" rtlCol="0">
            <a:spAutoFit/>
          </a:bodyPr>
          <a:lstStyle/>
          <a:p>
            <a:pPr marL="12698" marR="5079" indent="505384">
              <a:lnSpc>
                <a:spcPts val="1680"/>
              </a:lnSpc>
              <a:spcBef>
                <a:spcPts val="254"/>
              </a:spcBef>
            </a:pPr>
            <a:r>
              <a:rPr lang="uk-UA" sz="1500" dirty="0">
                <a:solidFill>
                  <a:srgbClr val="231F20"/>
                </a:solidFill>
                <a:latin typeface="Arial"/>
                <a:cs typeface="Arial"/>
              </a:rPr>
              <a:t>Є </a:t>
            </a:r>
            <a:r>
              <a:rPr sz="1500" spc="-5" dirty="0" err="1">
                <a:solidFill>
                  <a:srgbClr val="231F20"/>
                </a:solidFill>
                <a:latin typeface="Arial"/>
                <a:cs typeface="Arial"/>
              </a:rPr>
              <a:t>правоохоронц</a:t>
            </a:r>
            <a:r>
              <a:rPr lang="uk-UA" sz="1500" spc="-5" dirty="0" err="1">
                <a:solidFill>
                  <a:srgbClr val="231F20"/>
                </a:solidFill>
                <a:latin typeface="Arial"/>
                <a:cs typeface="Arial"/>
              </a:rPr>
              <a:t>ем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5194105" y="5831736"/>
            <a:ext cx="1624906" cy="468712"/>
          </a:xfrm>
          <a:prstGeom prst="rect">
            <a:avLst/>
          </a:prstGeom>
        </p:spPr>
        <p:txBody>
          <a:bodyPr vert="horz" wrap="square" lIns="0" tIns="32379" rIns="0" bIns="0" rtlCol="0">
            <a:spAutoFit/>
          </a:bodyPr>
          <a:lstStyle/>
          <a:p>
            <a:pPr marL="12698" marR="5079" indent="262216">
              <a:lnSpc>
                <a:spcPts val="1680"/>
              </a:lnSpc>
              <a:spcBef>
                <a:spcPts val="254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Має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право 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володіти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зброєю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2638951" y="5371819"/>
            <a:ext cx="2120076" cy="904729"/>
          </a:xfrm>
          <a:prstGeom prst="rect">
            <a:avLst/>
          </a:prstGeom>
        </p:spPr>
        <p:txBody>
          <a:bodyPr vert="horz" wrap="square" lIns="0" tIns="32379" rIns="0" bIns="0" rtlCol="0">
            <a:spAutoFit/>
          </a:bodyPr>
          <a:lstStyle/>
          <a:p>
            <a:pPr marL="12698" marR="5079" algn="ctr">
              <a:lnSpc>
                <a:spcPts val="1680"/>
              </a:lnSpc>
              <a:spcBef>
                <a:spcPts val="254"/>
              </a:spcBef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Забезпечує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перевірку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uk-UA" sz="1500" dirty="0">
                <a:solidFill>
                  <a:srgbClr val="231F20"/>
                </a:solidFill>
                <a:latin typeface="Arial"/>
                <a:cs typeface="Arial"/>
              </a:rPr>
              <a:t>дотримання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природоохоронного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законодавства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743312" y="3370063"/>
            <a:ext cx="2219249" cy="468712"/>
          </a:xfrm>
          <a:prstGeom prst="rect">
            <a:avLst/>
          </a:prstGeom>
        </p:spPr>
        <p:txBody>
          <a:bodyPr vert="horz" wrap="square" lIns="0" tIns="32379" rIns="0" bIns="0" rtlCol="0">
            <a:spAutoFit/>
          </a:bodyPr>
          <a:lstStyle/>
          <a:p>
            <a:pPr marL="182218" marR="5079" indent="-170155">
              <a:lnSpc>
                <a:spcPts val="1680"/>
              </a:lnSpc>
              <a:spcBef>
                <a:spcPts val="254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Носить посвідчення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та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спеціальний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жетон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I:\рст\презентации\Безымянный-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50" y="1577021"/>
            <a:ext cx="7292615" cy="41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Прямоугольник 79">
            <a:extLst>
              <a:ext uri="{FF2B5EF4-FFF2-40B4-BE49-F238E27FC236}">
                <a16:creationId xmlns="" xmlns:a16="http://schemas.microsoft.com/office/drawing/2014/main" id="{E3170E7A-BC40-4E6C-947D-05503DC3B7EB}"/>
              </a:ext>
            </a:extLst>
          </p:cNvPr>
          <p:cNvSpPr/>
          <p:nvPr/>
        </p:nvSpPr>
        <p:spPr>
          <a:xfrm>
            <a:off x="402767" y="359472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ДЕРЖАВНОМУ РІВНІ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79921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13048"/>
            <a:ext cx="9658826" cy="7578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42" y="518849"/>
            <a:ext cx="987425" cy="7418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" y="216994"/>
            <a:ext cx="9274629" cy="523206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 ОБ’ЄДНАНИХ ТЕРИТОРІАЛЬНИХ ГРОМАДАХ </a:t>
            </a:r>
            <a:endParaRPr lang="uk-UA" sz="2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0" name="Rounded Rectangle 2089"/>
          <p:cNvSpPr/>
          <p:nvPr/>
        </p:nvSpPr>
        <p:spPr>
          <a:xfrm>
            <a:off x="2033274" y="1387204"/>
            <a:ext cx="8018716" cy="674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dirty="0">
                <a:solidFill>
                  <a:schemeClr val="tx1"/>
                </a:solidFill>
              </a:rPr>
              <a:t>місцеве самоврядування (ОТГ)</a:t>
            </a:r>
          </a:p>
        </p:txBody>
      </p:sp>
      <p:sp>
        <p:nvSpPr>
          <p:cNvPr id="2094" name="AutoShape 8" descr="Результат пошуку зображень за запитом &quot;не руби ель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3" name="Picture 5" descr="I:\рст\презентации\Безымянный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4" y="1090621"/>
            <a:ext cx="6291109" cy="9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рст\презентации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64" y="2698750"/>
            <a:ext cx="8582472" cy="37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8210" y="5852875"/>
            <a:ext cx="671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69438"/>
                </a:solidFill>
              </a:rPr>
              <a:t>ДЕРЖАВНА СЛУЖБА ОХОРОНИ ДОВКІЛЛЯ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7CC13F-779D-4BD6-880A-9BC6CF2D55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7" y="1260684"/>
            <a:ext cx="1716092" cy="33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43245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6162</TotalTime>
  <Words>826</Words>
  <Application>Microsoft Macintosh PowerPoint</Application>
  <PresentationFormat>Другой</PresentationFormat>
  <Paragraphs>285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MacBookAir</cp:lastModifiedBy>
  <cp:revision>156</cp:revision>
  <dcterms:created xsi:type="dcterms:W3CDTF">2017-09-25T18:23:36Z</dcterms:created>
  <dcterms:modified xsi:type="dcterms:W3CDTF">2018-07-01T02:06:02Z</dcterms:modified>
</cp:coreProperties>
</file>