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57" r:id="rId2"/>
    <p:sldId id="324" r:id="rId3"/>
    <p:sldId id="322" r:id="rId4"/>
    <p:sldId id="258" r:id="rId5"/>
    <p:sldId id="358" r:id="rId6"/>
    <p:sldId id="362" r:id="rId7"/>
    <p:sldId id="360" r:id="rId8"/>
    <p:sldId id="341" r:id="rId9"/>
    <p:sldId id="339" r:id="rId10"/>
    <p:sldId id="363" r:id="rId11"/>
    <p:sldId id="364" r:id="rId12"/>
    <p:sldId id="354" r:id="rId13"/>
    <p:sldId id="366" r:id="rId14"/>
    <p:sldId id="365" r:id="rId15"/>
    <p:sldId id="26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7" autoAdjust="0"/>
    <p:restoredTop sz="94660"/>
  </p:normalViewPr>
  <p:slideViewPr>
    <p:cSldViewPr>
      <p:cViewPr>
        <p:scale>
          <a:sx n="100" d="100"/>
          <a:sy n="100" d="100"/>
        </p:scale>
        <p:origin x="-98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229EF-9317-4CBC-B24C-20C63717065B}" type="datetimeFigureOut">
              <a:rPr lang="en-GB" smtClean="0"/>
              <a:pPr/>
              <a:t>21/02/2018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C4A58-005B-4AC3-8F11-6C991EFD76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61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C4A58-005B-4AC3-8F11-6C991EFD769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55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381-DA0F-4A76-B777-2B932B34BD98}" type="datetimeFigureOut">
              <a:rPr lang="cs-CZ" smtClean="0"/>
              <a:pPr/>
              <a:t>21.2.2018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B558-FAAC-4D68-B243-FC9E6FE45A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93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381-DA0F-4A76-B777-2B932B34BD98}" type="datetimeFigureOut">
              <a:rPr lang="cs-CZ" smtClean="0"/>
              <a:pPr/>
              <a:t>21.2.2018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B558-FAAC-4D68-B243-FC9E6FE45A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34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381-DA0F-4A76-B777-2B932B34BD98}" type="datetimeFigureOut">
              <a:rPr lang="cs-CZ" smtClean="0"/>
              <a:pPr/>
              <a:t>21.2.2018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B558-FAAC-4D68-B243-FC9E6FE45A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04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381-DA0F-4A76-B777-2B932B34BD98}" type="datetimeFigureOut">
              <a:rPr lang="cs-CZ" smtClean="0"/>
              <a:pPr/>
              <a:t>21.2.2018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B558-FAAC-4D68-B243-FC9E6FE45A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59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381-DA0F-4A76-B777-2B932B34BD98}" type="datetimeFigureOut">
              <a:rPr lang="cs-CZ" smtClean="0"/>
              <a:pPr/>
              <a:t>21.2.2018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B558-FAAC-4D68-B243-FC9E6FE45A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94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381-DA0F-4A76-B777-2B932B34BD98}" type="datetimeFigureOut">
              <a:rPr lang="cs-CZ" smtClean="0"/>
              <a:pPr/>
              <a:t>21.2.2018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B558-FAAC-4D68-B243-FC9E6FE45A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98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381-DA0F-4A76-B777-2B932B34BD98}" type="datetimeFigureOut">
              <a:rPr lang="cs-CZ" smtClean="0"/>
              <a:pPr/>
              <a:t>21.2.2018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B558-FAAC-4D68-B243-FC9E6FE45A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54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381-DA0F-4A76-B777-2B932B34BD98}" type="datetimeFigureOut">
              <a:rPr lang="cs-CZ" smtClean="0"/>
              <a:pPr/>
              <a:t>21.2.2018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B558-FAAC-4D68-B243-FC9E6FE45A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09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381-DA0F-4A76-B777-2B932B34BD98}" type="datetimeFigureOut">
              <a:rPr lang="cs-CZ" smtClean="0"/>
              <a:pPr/>
              <a:t>21.2.2018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B558-FAAC-4D68-B243-FC9E6FE45A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60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381-DA0F-4A76-B777-2B932B34BD98}" type="datetimeFigureOut">
              <a:rPr lang="cs-CZ" smtClean="0"/>
              <a:pPr/>
              <a:t>21.2.2018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B558-FAAC-4D68-B243-FC9E6FE45A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70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2381-DA0F-4A76-B777-2B932B34BD98}" type="datetimeFigureOut">
              <a:rPr lang="cs-CZ" smtClean="0"/>
              <a:pPr/>
              <a:t>21.2.2018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B558-FAAC-4D68-B243-FC9E6FE45A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25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82381-DA0F-4A76-B777-2B932B34BD98}" type="datetimeFigureOut">
              <a:rPr lang="cs-CZ" smtClean="0"/>
              <a:pPr/>
              <a:t>21.2.2018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8B558-FAAC-4D68-B243-FC9E6FE45A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10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hyperlink" Target="http://media.novinky.cz/626/246264-original1-0cq92.jpg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4" y="-23908"/>
            <a:ext cx="9148575" cy="6881908"/>
          </a:xfrm>
        </p:spPr>
      </p:pic>
      <p:sp>
        <p:nvSpPr>
          <p:cNvPr id="5" name="TextovéPole 4"/>
          <p:cNvSpPr txBox="1"/>
          <p:nvPr/>
        </p:nvSpPr>
        <p:spPr>
          <a:xfrm>
            <a:off x="827584" y="2348880"/>
            <a:ext cx="576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Борьба за чистый воздух в Чехии: Примеры, успехи</a:t>
            </a:r>
            <a:r>
              <a:rPr lang="cs-CZ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задания</a:t>
            </a:r>
            <a:endParaRPr lang="en-GB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60529" y="4653136"/>
            <a:ext cx="5760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</a:rPr>
              <a:t>Мартин Скальский </a:t>
            </a:r>
            <a:r>
              <a:rPr lang="en-GB" sz="2200" b="1" dirty="0">
                <a:solidFill>
                  <a:schemeClr val="bg1"/>
                </a:solidFill>
              </a:rPr>
              <a:t>/ </a:t>
            </a:r>
            <a:r>
              <a:rPr lang="ru-RU" sz="2200" b="1" dirty="0" smtClean="0">
                <a:solidFill>
                  <a:schemeClr val="bg1"/>
                </a:solidFill>
              </a:rPr>
              <a:t>Арника</a:t>
            </a:r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ru-RU" sz="2200" b="1" dirty="0">
                <a:solidFill>
                  <a:schemeClr val="bg1"/>
                </a:solidFill>
              </a:rPr>
              <a:t>«Центр поддержки граждан» </a:t>
            </a:r>
            <a:r>
              <a:rPr lang="en-GB" sz="2200" b="1" dirty="0">
                <a:solidFill>
                  <a:schemeClr val="bg1"/>
                </a:solidFill>
              </a:rPr>
              <a:t>(</a:t>
            </a:r>
            <a:r>
              <a:rPr lang="ru-RU" sz="2200" b="1" dirty="0">
                <a:solidFill>
                  <a:schemeClr val="bg1"/>
                </a:solidFill>
              </a:rPr>
              <a:t>Чехия</a:t>
            </a:r>
            <a:r>
              <a:rPr lang="en-GB" sz="2200" b="1" dirty="0">
                <a:solidFill>
                  <a:schemeClr val="bg1"/>
                </a:solidFill>
              </a:rPr>
              <a:t>)</a:t>
            </a:r>
          </a:p>
          <a:p>
            <a:pPr algn="ctr"/>
            <a:endParaRPr lang="en-GB" sz="2200" b="1" dirty="0">
              <a:solidFill>
                <a:schemeClr val="bg1"/>
              </a:solidFill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</a:rPr>
              <a:t>Днипро</a:t>
            </a:r>
            <a:r>
              <a:rPr lang="en-GB" sz="2200" dirty="0">
                <a:solidFill>
                  <a:schemeClr val="bg1"/>
                </a:solidFill>
              </a:rPr>
              <a:t> / </a:t>
            </a:r>
            <a:r>
              <a:rPr lang="ru-RU" sz="2200" dirty="0">
                <a:solidFill>
                  <a:schemeClr val="bg1"/>
                </a:solidFill>
              </a:rPr>
              <a:t>Украина</a:t>
            </a:r>
            <a:r>
              <a:rPr lang="en-GB" sz="2200" dirty="0">
                <a:solidFill>
                  <a:schemeClr val="bg1"/>
                </a:solidFill>
              </a:rPr>
              <a:t> / </a:t>
            </a:r>
            <a:r>
              <a:rPr lang="ru-RU" sz="2200" dirty="0">
                <a:solidFill>
                  <a:schemeClr val="bg1"/>
                </a:solidFill>
              </a:rPr>
              <a:t>февраль </a:t>
            </a:r>
            <a:r>
              <a:rPr lang="en-GB" sz="2200" dirty="0">
                <a:solidFill>
                  <a:schemeClr val="bg1"/>
                </a:solidFill>
              </a:rPr>
              <a:t>201</a:t>
            </a:r>
            <a:r>
              <a:rPr lang="ru-RU" sz="2200" dirty="0">
                <a:solidFill>
                  <a:schemeClr val="bg1"/>
                </a:solidFill>
              </a:rPr>
              <a:t>8</a:t>
            </a:r>
            <a:endParaRPr lang="en-GB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30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3D5980F8-437A-4FA4-9267-64CB26958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EEF31EDC-43F9-49D7-B7B2-E640B5888A38}"/>
              </a:ext>
            </a:extLst>
          </p:cNvPr>
          <p:cNvSpPr txBox="1"/>
          <p:nvPr/>
        </p:nvSpPr>
        <p:spPr>
          <a:xfrm>
            <a:off x="574898" y="18542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On-line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воздуха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DAF0888F-FBA5-4553-BD38-B1D4306B0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882" y="49561"/>
            <a:ext cx="1770975" cy="942008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86CAC543-86D9-498D-8A0D-AA5B3792D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093809"/>
            <a:ext cx="8064896" cy="575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2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4A064E67-6038-49A9-ADB4-B4A20971D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882" y="49561"/>
            <a:ext cx="1770975" cy="94200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74898" y="185426"/>
            <a:ext cx="8245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Острава: Протесты (2008)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2" descr="P1020157">
            <a:extLst>
              <a:ext uri="{FF2B5EF4-FFF2-40B4-BE49-F238E27FC236}">
                <a16:creationId xmlns="" xmlns:a16="http://schemas.microsoft.com/office/drawing/2014/main" id="{81CE1342-9A24-434D-AE74-284B776C7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219200"/>
            <a:ext cx="5229658" cy="293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Demonstranti pozměnili propagační grafiku moravsko-slezské metropole.">
            <a:hlinkClick r:id="rId5"/>
            <a:extLst>
              <a:ext uri="{FF2B5EF4-FFF2-40B4-BE49-F238E27FC236}">
                <a16:creationId xmlns="" xmlns:a16="http://schemas.microsoft.com/office/drawing/2014/main" id="{2B3092C6-957F-4440-806F-9D1C44F28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329597"/>
            <a:ext cx="41814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246266-original1-tzs8x">
            <a:extLst>
              <a:ext uri="{FF2B5EF4-FFF2-40B4-BE49-F238E27FC236}">
                <a16:creationId xmlns="" xmlns:a16="http://schemas.microsoft.com/office/drawing/2014/main" id="{24549B56-D775-4E1C-A694-87CED84E5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21915"/>
            <a:ext cx="5002808" cy="333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208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4A064E67-6038-49A9-ADB4-B4A20971D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882" y="49561"/>
            <a:ext cx="1770975" cy="94200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74898" y="185426"/>
            <a:ext cx="82455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Директива ЕС о пром. эмиссиях (2010) 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="" xmlns:a16="http://schemas.microsoft.com/office/drawing/2014/main" id="{BE466A75-7FFC-477D-9D11-B5495DDA6081}"/>
              </a:ext>
            </a:extLst>
          </p:cNvPr>
          <p:cNvSpPr txBox="1">
            <a:spLocks/>
          </p:cNvSpPr>
          <p:nvPr/>
        </p:nvSpPr>
        <p:spPr>
          <a:xfrm>
            <a:off x="457200" y="1412776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>
                <a:solidFill>
                  <a:srgbClr val="FFC000"/>
                </a:solidFill>
              </a:rPr>
              <a:t>Принята: </a:t>
            </a:r>
            <a:r>
              <a:rPr lang="cs-CZ" b="1" dirty="0">
                <a:solidFill>
                  <a:srgbClr val="FFC000"/>
                </a:solidFill>
              </a:rPr>
              <a:t>2010 </a:t>
            </a:r>
            <a:endParaRPr lang="ru-RU" b="1" dirty="0">
              <a:solidFill>
                <a:srgbClr val="FFC000"/>
              </a:solidFill>
            </a:endParaRPr>
          </a:p>
          <a:p>
            <a:pPr algn="l"/>
            <a:r>
              <a:rPr lang="ru-RU" b="1" dirty="0">
                <a:solidFill>
                  <a:srgbClr val="FFC000"/>
                </a:solidFill>
              </a:rPr>
              <a:t>Основные </a:t>
            </a:r>
            <a:r>
              <a:rPr lang="ru-RU" b="1" dirty="0" smtClean="0">
                <a:solidFill>
                  <a:srgbClr val="FFC000"/>
                </a:solidFill>
              </a:rPr>
              <a:t>принципы</a:t>
            </a:r>
            <a:endParaRPr lang="cs-CZ" b="1" dirty="0">
              <a:solidFill>
                <a:srgbClr val="FFC000"/>
              </a:solidFill>
            </a:endParaRPr>
          </a:p>
          <a:p>
            <a:pPr algn="l"/>
            <a:endParaRPr lang="ru-RU" sz="2200" b="1" dirty="0">
              <a:solidFill>
                <a:srgbClr val="FFC000"/>
              </a:solidFill>
            </a:endParaRPr>
          </a:p>
          <a:p>
            <a:pPr algn="l"/>
            <a:r>
              <a:rPr lang="en-US" b="1" dirty="0">
                <a:solidFill>
                  <a:srgbClr val="FFC000"/>
                </a:solidFill>
              </a:rPr>
              <a:t>❶ 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Интегрированый подход. Одно </a:t>
            </a:r>
            <a:r>
              <a:rPr lang="ru-RU" dirty="0" smtClean="0">
                <a:solidFill>
                  <a:schemeClr val="bg1"/>
                </a:solidFill>
              </a:rPr>
              <a:t>решение 	= </a:t>
            </a:r>
            <a:r>
              <a:rPr lang="ru-RU" dirty="0">
                <a:solidFill>
                  <a:schemeClr val="bg1"/>
                </a:solidFill>
              </a:rPr>
              <a:t>все экологические воздействия</a:t>
            </a:r>
          </a:p>
          <a:p>
            <a:pPr algn="l"/>
            <a:r>
              <a:rPr lang="en-US" b="1" dirty="0">
                <a:solidFill>
                  <a:srgbClr val="FFC000"/>
                </a:solidFill>
              </a:rPr>
              <a:t>❷ 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BAT = </a:t>
            </a:r>
            <a:r>
              <a:rPr lang="ru-RU" dirty="0">
                <a:solidFill>
                  <a:schemeClr val="bg1"/>
                </a:solidFill>
              </a:rPr>
              <a:t>наилучшие доступные технологии</a:t>
            </a:r>
            <a:endParaRPr lang="cs-CZ" dirty="0">
              <a:solidFill>
                <a:schemeClr val="bg1"/>
              </a:solidFill>
            </a:endParaRPr>
          </a:p>
          <a:p>
            <a:pPr algn="l"/>
            <a:r>
              <a:rPr lang="en-US" b="1" dirty="0">
                <a:solidFill>
                  <a:srgbClr val="FFC000"/>
                </a:solidFill>
              </a:rPr>
              <a:t>❸ 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Обязательства для инспекции</a:t>
            </a:r>
          </a:p>
          <a:p>
            <a:pPr algn="l"/>
            <a:r>
              <a:rPr lang="en-US" b="1" dirty="0">
                <a:solidFill>
                  <a:srgbClr val="FFC000"/>
                </a:solidFill>
              </a:rPr>
              <a:t>❹</a:t>
            </a:r>
            <a:r>
              <a:rPr lang="ru-RU" b="1" dirty="0">
                <a:solidFill>
                  <a:srgbClr val="FFC000"/>
                </a:solidFill>
              </a:rPr>
              <a:t>  </a:t>
            </a:r>
            <a:r>
              <a:rPr lang="ru-RU" dirty="0">
                <a:solidFill>
                  <a:schemeClr val="bg1"/>
                </a:solidFill>
              </a:rPr>
              <a:t>Участие общественности</a:t>
            </a:r>
          </a:p>
          <a:p>
            <a:pPr algn="l"/>
            <a:r>
              <a:rPr lang="en-US" b="1" dirty="0">
                <a:solidFill>
                  <a:srgbClr val="FFC000"/>
                </a:solidFill>
              </a:rPr>
              <a:t>❺</a:t>
            </a:r>
            <a:r>
              <a:rPr lang="ru-RU" b="1" dirty="0">
                <a:solidFill>
                  <a:srgbClr val="FFC000"/>
                </a:solidFill>
              </a:rPr>
              <a:t>  </a:t>
            </a:r>
            <a:r>
              <a:rPr lang="ru-RU" dirty="0">
                <a:solidFill>
                  <a:schemeClr val="bg1"/>
                </a:solidFill>
              </a:rPr>
              <a:t>Регулярные ревизии</a:t>
            </a:r>
          </a:p>
          <a:p>
            <a:pPr algn="l"/>
            <a:endParaRPr lang="ru-RU" dirty="0">
              <a:solidFill>
                <a:schemeClr val="bg1"/>
              </a:solidFill>
            </a:endParaRPr>
          </a:p>
          <a:p>
            <a:pPr algn="l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54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3D5980F8-437A-4FA4-9267-64CB26958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DAF0888F-FBA5-4553-BD38-B1D4306B0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882" y="49561"/>
            <a:ext cx="1770975" cy="94200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AB1777CC-79E0-43A4-A692-33C4C5A5D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1375"/>
            <a:ext cx="9128079" cy="390400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E5B063E1-37D7-440C-9EBB-C9CD3F8FD3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8081" cy="358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15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3D5980F8-437A-4FA4-9267-64CB269584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A69983D0-2B4F-4779-8D1E-32806B5B3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02" y="1340768"/>
            <a:ext cx="8568796" cy="511256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DAF0888F-FBA5-4553-BD38-B1D4306B0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882" y="49561"/>
            <a:ext cx="1770975" cy="94200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EEF31EDC-43F9-49D7-B7B2-E640B5888A38}"/>
              </a:ext>
            </a:extLst>
          </p:cNvPr>
          <p:cNvSpPr txBox="1"/>
          <p:nvPr/>
        </p:nvSpPr>
        <p:spPr>
          <a:xfrm>
            <a:off x="574898" y="185426"/>
            <a:ext cx="802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Миттал Острава: пыль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РВПЗ 2016)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4665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67544" y="1484784"/>
            <a:ext cx="6048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Спасибо за внимание!</a:t>
            </a:r>
            <a:endParaRPr lang="en-GB" sz="2400" dirty="0">
              <a:solidFill>
                <a:schemeClr val="bg1"/>
              </a:solidFill>
            </a:endParaRPr>
          </a:p>
          <a:p>
            <a:endParaRPr lang="en-GB" sz="2400" b="1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Мартин </a:t>
            </a:r>
            <a:r>
              <a:rPr lang="ru-RU" sz="2400" b="1" dirty="0" smtClean="0">
                <a:solidFill>
                  <a:schemeClr val="bg1"/>
                </a:solidFill>
              </a:rPr>
              <a:t>Скальский</a:t>
            </a:r>
            <a:endParaRPr lang="cs-CZ" sz="2400" b="1" dirty="0">
              <a:solidFill>
                <a:schemeClr val="bg1"/>
              </a:solidFill>
            </a:endParaRPr>
          </a:p>
          <a:p>
            <a:r>
              <a:rPr lang="cs-CZ" sz="2400" dirty="0" smtClean="0">
                <a:solidFill>
                  <a:schemeClr val="bg1"/>
                </a:solidFill>
              </a:rPr>
              <a:t>martin.skalsky@arnika.org	</a:t>
            </a:r>
            <a:endParaRPr lang="en-GB" sz="2400" dirty="0">
              <a:solidFill>
                <a:schemeClr val="bg1"/>
              </a:solidFill>
            </a:endParaRPr>
          </a:p>
          <a:p>
            <a:endParaRPr lang="cs-CZ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Арника </a:t>
            </a:r>
            <a:r>
              <a:rPr lang="cs-CZ" sz="2400" b="1" dirty="0" smtClean="0">
                <a:solidFill>
                  <a:schemeClr val="bg1"/>
                </a:solidFill>
              </a:rPr>
              <a:t>– </a:t>
            </a:r>
            <a:r>
              <a:rPr lang="ru-RU" sz="2400" b="1" dirty="0" smtClean="0">
                <a:solidFill>
                  <a:schemeClr val="bg1"/>
                </a:solidFill>
              </a:rPr>
              <a:t>Центр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поддержки граждан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cs-CZ" sz="2400" dirty="0" err="1" smtClean="0">
                <a:solidFill>
                  <a:schemeClr val="bg1"/>
                </a:solidFill>
              </a:rPr>
              <a:t>Delnicka</a:t>
            </a:r>
            <a:r>
              <a:rPr lang="cs-CZ" sz="2400" dirty="0" smtClean="0">
                <a:solidFill>
                  <a:schemeClr val="bg1"/>
                </a:solidFill>
              </a:rPr>
              <a:t> 13, 170 00 </a:t>
            </a:r>
            <a:r>
              <a:rPr lang="cs-CZ" sz="2400" dirty="0" smtClean="0">
                <a:solidFill>
                  <a:schemeClr val="bg1"/>
                </a:solidFill>
              </a:rPr>
              <a:t>Prague</a:t>
            </a:r>
            <a:br>
              <a:rPr lang="cs-CZ" sz="24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Czech </a:t>
            </a:r>
            <a:r>
              <a:rPr lang="en-GB" sz="2400" dirty="0">
                <a:solidFill>
                  <a:schemeClr val="bg1"/>
                </a:solidFill>
              </a:rPr>
              <a:t>Republic, Europe</a:t>
            </a:r>
          </a:p>
          <a:p>
            <a:endParaRPr lang="en-GB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rgbClr val="FFC000"/>
                </a:solidFill>
              </a:rPr>
              <a:t>Подробная информация на сайте</a:t>
            </a:r>
            <a:r>
              <a:rPr lang="cs-CZ" sz="2400" b="1" dirty="0" smtClean="0">
                <a:solidFill>
                  <a:srgbClr val="FFC000"/>
                </a:solidFill>
              </a:rPr>
              <a:t>: </a:t>
            </a:r>
            <a:r>
              <a:rPr lang="cs-CZ" sz="2400" dirty="0" smtClean="0">
                <a:solidFill>
                  <a:srgbClr val="FFC000"/>
                </a:solidFill>
              </a:rPr>
              <a:t>www.arnika.org/ru/ukraina</a:t>
            </a:r>
            <a:endParaRPr lang="cs-CZ" sz="2400" dirty="0">
              <a:solidFill>
                <a:srgbClr val="FFC000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539" y="-1481"/>
            <a:ext cx="2752725" cy="98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24744"/>
            <a:ext cx="1872208" cy="187220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96952"/>
            <a:ext cx="1792686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2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4" descr="http://www.tisicovky.cz/exp/sumava/plechy-hlv21/833A2D40-9B22-424D-A9DC-1AD62178D169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25352"/>
            <a:ext cx="777686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2B38C0F7-9B67-49DA-94C1-229AF5FBA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882" y="49561"/>
            <a:ext cx="1770975" cy="94200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79803880-B900-4656-A5DC-B3FAB7C7C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282" y="44624"/>
            <a:ext cx="1770975" cy="94200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3527" y="216230"/>
            <a:ext cx="8651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Грязнейший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воздух Европы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0713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7544" y="18542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1989: Дышать не чем	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33" y="1052736"/>
            <a:ext cx="7353334" cy="58052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089A531B-FB46-4465-BAA7-9EA27C340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282" y="44624"/>
            <a:ext cx="1770975" cy="9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68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794"/>
            <a:ext cx="9144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7544" y="18542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Экологическая демократия?	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74898" y="1268760"/>
            <a:ext cx="81735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Чешская республика</a:t>
            </a:r>
            <a:r>
              <a:rPr lang="en-US" sz="2400" b="1" dirty="0">
                <a:solidFill>
                  <a:srgbClr val="FFC000"/>
                </a:solidFill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</a:rPr>
              <a:t>Одна из наиболее загрязненных стран Европы во время социализма </a:t>
            </a:r>
            <a:r>
              <a:rPr lang="cs-CZ" sz="2400" dirty="0">
                <a:solidFill>
                  <a:schemeClr val="bg1"/>
                </a:solidFill>
              </a:rPr>
              <a:t>(</a:t>
            </a:r>
            <a:r>
              <a:rPr lang="ru-RU" sz="2400" dirty="0">
                <a:solidFill>
                  <a:schemeClr val="bg1"/>
                </a:solidFill>
              </a:rPr>
              <a:t>тяжелая и химическая промышленность</a:t>
            </a:r>
            <a:r>
              <a:rPr lang="cs-CZ" sz="2400" dirty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</a:rPr>
              <a:t>Уровень загрязнения является одной из причин массовых протестов с 1980 г. и требований в 1989 г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cs-CZ" sz="2400" b="1" dirty="0">
                <a:solidFill>
                  <a:srgbClr val="FFC000"/>
                </a:solidFill>
              </a:rPr>
              <a:t>1989: </a:t>
            </a:r>
            <a:r>
              <a:rPr lang="ru-RU" sz="2400" b="1" dirty="0">
                <a:solidFill>
                  <a:srgbClr val="FFC000"/>
                </a:solidFill>
              </a:rPr>
              <a:t> демократическая революция, перемена власти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184" y="4014925"/>
            <a:ext cx="5074816" cy="285458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92399" y="4014925"/>
            <a:ext cx="33463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</a:rPr>
              <a:t>Законы об охране окружающей среды были приняты немедленно после революции, раньше экономических или социальных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BF781186-D69B-43CA-B9F3-2700A5AE3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282" y="44624"/>
            <a:ext cx="1770975" cy="9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3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5E006EAA-A50E-4990-97D3-16CAFB29E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4" y="0"/>
            <a:ext cx="9182852" cy="105412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7544" y="18542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Чешская республика: воздух	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5" descr="http://portal.chmi.cz/files/portal/docs/uoco/isko/grafroc/groc/gr11cz/png/o242-07.png">
            <a:extLst>
              <a:ext uri="{FF2B5EF4-FFF2-40B4-BE49-F238E27FC236}">
                <a16:creationId xmlns="" xmlns:a16="http://schemas.microsoft.com/office/drawing/2014/main" id="{CCC22AEC-2F36-4779-8A54-5F4F1052C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3" y="1054120"/>
            <a:ext cx="9118781" cy="581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52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E55E6E13-A843-4416-A1E5-94A4E1D51E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EFD3988A-1AC0-4B25-8F15-C87BFC1EC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882" y="49561"/>
            <a:ext cx="1770975" cy="94200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6CAC375-D613-4A42-81C9-6948A92B8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99392"/>
            <a:ext cx="864096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Металлургия в Чехии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36774238-2000-40B7-87FC-FE7ABD702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0613"/>
            <a:ext cx="7153448" cy="4627387"/>
          </a:xfrm>
          <a:prstGeom prst="rect">
            <a:avLst/>
          </a:prstGeom>
        </p:spPr>
      </p:pic>
      <p:pic>
        <p:nvPicPr>
          <p:cNvPr id="8" name="Picture 5" descr="img00016">
            <a:extLst>
              <a:ext uri="{FF2B5EF4-FFF2-40B4-BE49-F238E27FC236}">
                <a16:creationId xmlns="" xmlns:a16="http://schemas.microsoft.com/office/drawing/2014/main" id="{20AC413D-0AE2-4213-988C-92C861F9D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41130"/>
            <a:ext cx="4551151" cy="341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1">
            <a:extLst>
              <a:ext uri="{FF2B5EF4-FFF2-40B4-BE49-F238E27FC236}">
                <a16:creationId xmlns="" xmlns:a16="http://schemas.microsoft.com/office/drawing/2014/main" id="{D39CCD61-287C-4F22-8A08-06F0F373BE0B}"/>
              </a:ext>
            </a:extLst>
          </p:cNvPr>
          <p:cNvSpPr txBox="1">
            <a:spLocks/>
          </p:cNvSpPr>
          <p:nvPr/>
        </p:nvSpPr>
        <p:spPr>
          <a:xfrm>
            <a:off x="971600" y="1278411"/>
            <a:ext cx="3557847" cy="717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Миттал: </a:t>
            </a:r>
            <a:r>
              <a:rPr lang="cs-CZ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мил. т/г.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Nadpis 1">
            <a:extLst>
              <a:ext uri="{FF2B5EF4-FFF2-40B4-BE49-F238E27FC236}">
                <a16:creationId xmlns="" xmlns:a16="http://schemas.microsoft.com/office/drawing/2014/main" id="{F9C439A6-86F8-49CF-8C45-B04C8B8AA678}"/>
              </a:ext>
            </a:extLst>
          </p:cNvPr>
          <p:cNvSpPr txBox="1">
            <a:spLocks/>
          </p:cNvSpPr>
          <p:nvPr/>
        </p:nvSpPr>
        <p:spPr>
          <a:xfrm>
            <a:off x="7308304" y="4777914"/>
            <a:ext cx="1801210" cy="103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ТРЗ: </a:t>
            </a:r>
            <a:r>
              <a:rPr lang="cs-CZ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мил. т/г.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2815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E55E6E13-A843-4416-A1E5-94A4E1D51E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6BF658F-A955-4ABD-9FC2-C86721BEF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C000"/>
                </a:solidFill>
              </a:rPr>
              <a:t>Компоненты улучшения ситуации:</a:t>
            </a:r>
          </a:p>
          <a:p>
            <a:pPr marL="0" indent="0">
              <a:buNone/>
            </a:pPr>
            <a:endParaRPr lang="ru-RU" sz="22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❶ 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ru-RU" sz="3000" dirty="0">
                <a:solidFill>
                  <a:schemeClr val="bg1"/>
                </a:solidFill>
              </a:rPr>
              <a:t>Доступные данные о выбросах </a:t>
            </a:r>
            <a:r>
              <a:rPr lang="ru-RU" sz="3000" dirty="0" smtClean="0">
                <a:solidFill>
                  <a:schemeClr val="bg1"/>
                </a:solidFill>
              </a:rPr>
              <a:t>педприятий</a:t>
            </a:r>
            <a:endParaRPr lang="cs-CZ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rgbClr val="FFC000"/>
                </a:solidFill>
              </a:rPr>
              <a:t>❷ </a:t>
            </a:r>
            <a:r>
              <a:rPr lang="cs-CZ" sz="3000" b="1" dirty="0">
                <a:solidFill>
                  <a:srgbClr val="FFC000"/>
                </a:solidFill>
              </a:rPr>
              <a:t> </a:t>
            </a:r>
            <a:r>
              <a:rPr lang="ru-RU" sz="3000" dirty="0">
                <a:solidFill>
                  <a:schemeClr val="bg1"/>
                </a:solidFill>
              </a:rPr>
              <a:t>Информация о влиянии на здоровье</a:t>
            </a:r>
            <a:endParaRPr lang="cs-CZ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rgbClr val="FFC000"/>
                </a:solidFill>
              </a:rPr>
              <a:t>❸ </a:t>
            </a:r>
            <a:r>
              <a:rPr lang="cs-CZ" sz="3000" b="1" dirty="0">
                <a:solidFill>
                  <a:srgbClr val="FFC000"/>
                </a:solidFill>
              </a:rPr>
              <a:t> </a:t>
            </a:r>
            <a:r>
              <a:rPr lang="cs-CZ" sz="3000" dirty="0">
                <a:solidFill>
                  <a:schemeClr val="bg1"/>
                </a:solidFill>
              </a:rPr>
              <a:t>On-line </a:t>
            </a:r>
            <a:r>
              <a:rPr lang="ru-RU" sz="3000" dirty="0">
                <a:solidFill>
                  <a:schemeClr val="bg1"/>
                </a:solidFill>
              </a:rPr>
              <a:t>мониторинг загрязнения воздуха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FFC000"/>
                </a:solidFill>
              </a:rPr>
              <a:t>❹</a:t>
            </a:r>
            <a:r>
              <a:rPr lang="ru-RU" sz="3000" b="1" dirty="0">
                <a:solidFill>
                  <a:srgbClr val="FFC000"/>
                </a:solidFill>
              </a:rPr>
              <a:t>  </a:t>
            </a:r>
            <a:r>
              <a:rPr lang="ru-RU" sz="3000" dirty="0">
                <a:solidFill>
                  <a:schemeClr val="bg1"/>
                </a:solidFill>
              </a:rPr>
              <a:t>Строгие требования законодательства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FFC000"/>
                </a:solidFill>
              </a:rPr>
              <a:t>❺</a:t>
            </a:r>
            <a:r>
              <a:rPr lang="ru-RU" sz="3000" b="1" dirty="0">
                <a:solidFill>
                  <a:srgbClr val="FFC000"/>
                </a:solidFill>
              </a:rPr>
              <a:t>  </a:t>
            </a:r>
            <a:r>
              <a:rPr lang="ru-RU" sz="3000" dirty="0">
                <a:solidFill>
                  <a:schemeClr val="bg1"/>
                </a:solidFill>
              </a:rPr>
              <a:t>Действующая экологическая инспекция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FFC000"/>
                </a:solidFill>
              </a:rPr>
              <a:t>❻</a:t>
            </a:r>
            <a:r>
              <a:rPr lang="ru-RU" sz="3000" b="1" dirty="0">
                <a:solidFill>
                  <a:srgbClr val="FFC000"/>
                </a:solidFill>
              </a:rPr>
              <a:t>  </a:t>
            </a:r>
            <a:r>
              <a:rPr lang="ru-RU" sz="3000" dirty="0">
                <a:solidFill>
                  <a:schemeClr val="bg1"/>
                </a:solidFill>
              </a:rPr>
              <a:t>Требования и протесты граждан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FFC000"/>
                </a:solidFill>
              </a:rPr>
              <a:t>❼</a:t>
            </a:r>
            <a:r>
              <a:rPr lang="ru-RU" sz="3000" b="1" dirty="0">
                <a:solidFill>
                  <a:srgbClr val="FFC000"/>
                </a:solidFill>
              </a:rPr>
              <a:t>  </a:t>
            </a:r>
            <a:r>
              <a:rPr lang="ru-RU" sz="3000" dirty="0">
                <a:solidFill>
                  <a:schemeClr val="bg1"/>
                </a:solidFill>
              </a:rPr>
              <a:t>Право </a:t>
            </a:r>
            <a:r>
              <a:rPr lang="ru-RU" sz="3000" dirty="0" smtClean="0">
                <a:solidFill>
                  <a:schemeClr val="bg1"/>
                </a:solidFill>
              </a:rPr>
              <a:t>участвовать </a:t>
            </a:r>
            <a:r>
              <a:rPr lang="ru-RU" sz="3000" dirty="0">
                <a:solidFill>
                  <a:schemeClr val="bg1"/>
                </a:solidFill>
              </a:rPr>
              <a:t>в принимании решени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EFD3988A-1AC0-4B25-8F15-C87BFC1EC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882" y="49561"/>
            <a:ext cx="1770975" cy="94200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6CAC375-D613-4A42-81C9-6948A92B8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99392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Моравско-силезской области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6756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19"/>
            <a:ext cx="9144000" cy="687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912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889B24F-140D-4F1F-8652-CFCEFB82D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66"/>
            <a:ext cx="9166762" cy="6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361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19906</TotalTime>
  <Words>209</Words>
  <Application>Microsoft Office PowerPoint</Application>
  <PresentationFormat>Předvádění na obrazovce (4:3)</PresentationFormat>
  <Paragraphs>49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Металлургия в Чехии </vt:lpstr>
      <vt:lpstr>Пример Моравско-силезской области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HP</dc:creator>
  <cp:lastModifiedBy>Arnika</cp:lastModifiedBy>
  <cp:revision>240</cp:revision>
  <dcterms:created xsi:type="dcterms:W3CDTF">2013-05-28T13:08:20Z</dcterms:created>
  <dcterms:modified xsi:type="dcterms:W3CDTF">2018-02-21T12:26:02Z</dcterms:modified>
</cp:coreProperties>
</file>